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304" r:id="rId4"/>
    <p:sldId id="295" r:id="rId5"/>
    <p:sldId id="290" r:id="rId6"/>
    <p:sldId id="286" r:id="rId7"/>
    <p:sldId id="318" r:id="rId8"/>
    <p:sldId id="313" r:id="rId9"/>
    <p:sldId id="315" r:id="rId10"/>
    <p:sldId id="314" r:id="rId11"/>
    <p:sldId id="319" r:id="rId12"/>
    <p:sldId id="309" r:id="rId13"/>
    <p:sldId id="310" r:id="rId14"/>
    <p:sldId id="291" r:id="rId15"/>
    <p:sldId id="300" r:id="rId16"/>
    <p:sldId id="287" r:id="rId17"/>
    <p:sldId id="302" r:id="rId18"/>
    <p:sldId id="296" r:id="rId19"/>
    <p:sldId id="289"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4" d="100"/>
          <a:sy n="64" d="100"/>
        </p:scale>
        <p:origin x="86" y="3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6BF757E-4E79-4C6F-975A-051C4F8D8DB8}" type="datetimeFigureOut">
              <a:rPr lang="en-US" smtClean="0"/>
              <a:t>7/9/2021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FC3AE2B-9E3D-4B6B-AF5F-4A6F939533EF}" type="slidenum">
              <a:rPr lang="en-US" smtClean="0"/>
              <a:t>‹#›</a:t>
            </a:fld>
            <a:endParaRPr lang="en-US"/>
          </a:p>
        </p:txBody>
      </p:sp>
    </p:spTree>
    <p:extLst>
      <p:ext uri="{BB962C8B-B14F-4D97-AF65-F5344CB8AC3E}">
        <p14:creationId xmlns:p14="http://schemas.microsoft.com/office/powerpoint/2010/main" val="370622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0745-B747-4C64-A227-60BD0D3B78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F67789-8A2F-4015-82A7-9D7A0D4C5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8ADEA1-B1C8-4E77-8B85-67D7B3D92237}"/>
              </a:ext>
            </a:extLst>
          </p:cNvPr>
          <p:cNvSpPr>
            <a:spLocks noGrp="1"/>
          </p:cNvSpPr>
          <p:nvPr>
            <p:ph type="dt" sz="half" idx="10"/>
          </p:nvPr>
        </p:nvSpPr>
        <p:spPr/>
        <p:txBody>
          <a:bodyPr/>
          <a:lstStyle/>
          <a:p>
            <a:fld id="{264A1BB8-92F6-495C-8B68-34559F93FD54}" type="datetime1">
              <a:rPr lang="en-US" smtClean="0"/>
              <a:t>7/9/2021</a:t>
            </a:fld>
            <a:endParaRPr lang="en-US"/>
          </a:p>
        </p:txBody>
      </p:sp>
      <p:sp>
        <p:nvSpPr>
          <p:cNvPr id="5" name="Footer Placeholder 4">
            <a:extLst>
              <a:ext uri="{FF2B5EF4-FFF2-40B4-BE49-F238E27FC236}">
                <a16:creationId xmlns:a16="http://schemas.microsoft.com/office/drawing/2014/main" id="{90D85F98-4768-472A-B812-E59D9381A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73B18-6361-40E0-998A-C4A603F4576D}"/>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16653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DB22-ED94-48E4-9330-CCB2948B13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F4EE89-EEBA-4BB2-BD9D-5062CA6614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1364E8-D761-4695-8500-142CA8E184BE}"/>
              </a:ext>
            </a:extLst>
          </p:cNvPr>
          <p:cNvSpPr>
            <a:spLocks noGrp="1"/>
          </p:cNvSpPr>
          <p:nvPr>
            <p:ph type="dt" sz="half" idx="10"/>
          </p:nvPr>
        </p:nvSpPr>
        <p:spPr/>
        <p:txBody>
          <a:bodyPr/>
          <a:lstStyle/>
          <a:p>
            <a:fld id="{ECA4D27B-2C95-469B-8EED-C773DEE6E205}" type="datetime1">
              <a:rPr lang="en-US" smtClean="0"/>
              <a:t>7/9/2021</a:t>
            </a:fld>
            <a:endParaRPr lang="en-US"/>
          </a:p>
        </p:txBody>
      </p:sp>
      <p:sp>
        <p:nvSpPr>
          <p:cNvPr id="5" name="Footer Placeholder 4">
            <a:extLst>
              <a:ext uri="{FF2B5EF4-FFF2-40B4-BE49-F238E27FC236}">
                <a16:creationId xmlns:a16="http://schemas.microsoft.com/office/drawing/2014/main" id="{86A0C6ED-E04B-42E5-AEF9-CFF4EC566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6CAE8-E65D-4FFB-BECD-B257B27B9182}"/>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81059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E35EA8-2DCB-4A7F-B92F-E38D364206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5DBC37-B978-495D-B95B-946BD00A5A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3BBAF-AE0D-45AB-84E1-4508F2C70A11}"/>
              </a:ext>
            </a:extLst>
          </p:cNvPr>
          <p:cNvSpPr>
            <a:spLocks noGrp="1"/>
          </p:cNvSpPr>
          <p:nvPr>
            <p:ph type="dt" sz="half" idx="10"/>
          </p:nvPr>
        </p:nvSpPr>
        <p:spPr/>
        <p:txBody>
          <a:bodyPr/>
          <a:lstStyle/>
          <a:p>
            <a:fld id="{00E3B01D-93E3-4492-9BC8-1C47C4E9E31F}" type="datetime1">
              <a:rPr lang="en-US" smtClean="0"/>
              <a:t>7/9/2021</a:t>
            </a:fld>
            <a:endParaRPr lang="en-US"/>
          </a:p>
        </p:txBody>
      </p:sp>
      <p:sp>
        <p:nvSpPr>
          <p:cNvPr id="5" name="Footer Placeholder 4">
            <a:extLst>
              <a:ext uri="{FF2B5EF4-FFF2-40B4-BE49-F238E27FC236}">
                <a16:creationId xmlns:a16="http://schemas.microsoft.com/office/drawing/2014/main" id="{0D7700B2-F2BF-495B-9FB5-DE7D035A4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ADB84-FF23-409C-9D34-85ADCBDC80C8}"/>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76408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D945-BE52-4A05-8CA0-78366A21D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E10082-54EA-456F-AF9A-71548FD648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014E6-411B-406E-B8FF-803CE586B06B}"/>
              </a:ext>
            </a:extLst>
          </p:cNvPr>
          <p:cNvSpPr>
            <a:spLocks noGrp="1"/>
          </p:cNvSpPr>
          <p:nvPr>
            <p:ph type="dt" sz="half" idx="10"/>
          </p:nvPr>
        </p:nvSpPr>
        <p:spPr/>
        <p:txBody>
          <a:bodyPr/>
          <a:lstStyle/>
          <a:p>
            <a:fld id="{8F81932A-3892-4DA9-8905-AD315FD0A766}" type="datetime1">
              <a:rPr lang="en-US" smtClean="0"/>
              <a:t>7/9/2021</a:t>
            </a:fld>
            <a:endParaRPr lang="en-US"/>
          </a:p>
        </p:txBody>
      </p:sp>
      <p:sp>
        <p:nvSpPr>
          <p:cNvPr id="5" name="Footer Placeholder 4">
            <a:extLst>
              <a:ext uri="{FF2B5EF4-FFF2-40B4-BE49-F238E27FC236}">
                <a16:creationId xmlns:a16="http://schemas.microsoft.com/office/drawing/2014/main" id="{827AA60C-CA92-44AF-9D94-EDBDA6D47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6D038-B8BC-445F-98E7-BC7CBC05B296}"/>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323069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7CB6-14BC-42BA-8E76-F5BF0DF230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F76C31-7BA7-415E-9871-FC3EF118FD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1CA941-A3F5-45D9-AB01-A22573A0AC32}"/>
              </a:ext>
            </a:extLst>
          </p:cNvPr>
          <p:cNvSpPr>
            <a:spLocks noGrp="1"/>
          </p:cNvSpPr>
          <p:nvPr>
            <p:ph type="dt" sz="half" idx="10"/>
          </p:nvPr>
        </p:nvSpPr>
        <p:spPr/>
        <p:txBody>
          <a:bodyPr/>
          <a:lstStyle/>
          <a:p>
            <a:fld id="{D2BC5C2E-41CA-40F9-A2B9-83721078614A}" type="datetime1">
              <a:rPr lang="en-US" smtClean="0"/>
              <a:t>7/9/2021</a:t>
            </a:fld>
            <a:endParaRPr lang="en-US"/>
          </a:p>
        </p:txBody>
      </p:sp>
      <p:sp>
        <p:nvSpPr>
          <p:cNvPr id="5" name="Footer Placeholder 4">
            <a:extLst>
              <a:ext uri="{FF2B5EF4-FFF2-40B4-BE49-F238E27FC236}">
                <a16:creationId xmlns:a16="http://schemas.microsoft.com/office/drawing/2014/main" id="{3E2B475E-B18F-4633-8610-67BEF77C3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CF32B-26E8-4E59-853E-EF628E44FD6F}"/>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26995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CA95-38D6-4121-99FA-B73EF1A1F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A5E54-E9B6-4F57-BCC6-DF76899D2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7BA2FC-9F37-41FA-AF6B-F818AB423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599FC1-F7BE-4BB4-96A7-7768ED766FD0}"/>
              </a:ext>
            </a:extLst>
          </p:cNvPr>
          <p:cNvSpPr>
            <a:spLocks noGrp="1"/>
          </p:cNvSpPr>
          <p:nvPr>
            <p:ph type="dt" sz="half" idx="10"/>
          </p:nvPr>
        </p:nvSpPr>
        <p:spPr/>
        <p:txBody>
          <a:bodyPr/>
          <a:lstStyle/>
          <a:p>
            <a:fld id="{424513A4-5299-4966-95E4-EA77C4AFF4BD}" type="datetime1">
              <a:rPr lang="en-US" smtClean="0"/>
              <a:t>7/9/2021</a:t>
            </a:fld>
            <a:endParaRPr lang="en-US"/>
          </a:p>
        </p:txBody>
      </p:sp>
      <p:sp>
        <p:nvSpPr>
          <p:cNvPr id="6" name="Footer Placeholder 5">
            <a:extLst>
              <a:ext uri="{FF2B5EF4-FFF2-40B4-BE49-F238E27FC236}">
                <a16:creationId xmlns:a16="http://schemas.microsoft.com/office/drawing/2014/main" id="{B66D30E8-6B61-4E7F-957B-37B9ED147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35673-E16C-4CE0-BFFF-301F3FBADCEE}"/>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60521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1C57-167D-4C18-9F5E-69B6C4191C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A65B97-2BCE-4E3C-81B8-891BD03C8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05A901-A394-4E2F-859F-30F81B5701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A8BCA0-D99C-4493-8D02-82DB33770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D0BF73-BFFE-4064-952D-3FE430EC9C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784738-02DA-4DD0-855C-DCC72BAD476E}"/>
              </a:ext>
            </a:extLst>
          </p:cNvPr>
          <p:cNvSpPr>
            <a:spLocks noGrp="1"/>
          </p:cNvSpPr>
          <p:nvPr>
            <p:ph type="dt" sz="half" idx="10"/>
          </p:nvPr>
        </p:nvSpPr>
        <p:spPr/>
        <p:txBody>
          <a:bodyPr/>
          <a:lstStyle/>
          <a:p>
            <a:fld id="{D17E49EC-47F7-4AFC-8A4D-3206F382E54A}" type="datetime1">
              <a:rPr lang="en-US" smtClean="0"/>
              <a:t>7/9/2021</a:t>
            </a:fld>
            <a:endParaRPr lang="en-US"/>
          </a:p>
        </p:txBody>
      </p:sp>
      <p:sp>
        <p:nvSpPr>
          <p:cNvPr id="8" name="Footer Placeholder 7">
            <a:extLst>
              <a:ext uri="{FF2B5EF4-FFF2-40B4-BE49-F238E27FC236}">
                <a16:creationId xmlns:a16="http://schemas.microsoft.com/office/drawing/2014/main" id="{E0D0CF89-FD24-4EB4-B3D5-95ED29E522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B42EF8-48DB-48EE-9A4D-7B9D11713B9E}"/>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4274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6C97-7E9B-4169-962A-FAAD197A23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770EF2-DDE3-4537-BDED-D7506635C275}"/>
              </a:ext>
            </a:extLst>
          </p:cNvPr>
          <p:cNvSpPr>
            <a:spLocks noGrp="1"/>
          </p:cNvSpPr>
          <p:nvPr>
            <p:ph type="dt" sz="half" idx="10"/>
          </p:nvPr>
        </p:nvSpPr>
        <p:spPr/>
        <p:txBody>
          <a:bodyPr/>
          <a:lstStyle/>
          <a:p>
            <a:fld id="{CE4CA6F2-E8DB-4E51-9E0E-4296ED1322DF}" type="datetime1">
              <a:rPr lang="en-US" smtClean="0"/>
              <a:t>7/9/2021</a:t>
            </a:fld>
            <a:endParaRPr lang="en-US"/>
          </a:p>
        </p:txBody>
      </p:sp>
      <p:sp>
        <p:nvSpPr>
          <p:cNvPr id="4" name="Footer Placeholder 3">
            <a:extLst>
              <a:ext uri="{FF2B5EF4-FFF2-40B4-BE49-F238E27FC236}">
                <a16:creationId xmlns:a16="http://schemas.microsoft.com/office/drawing/2014/main" id="{4839A553-01B3-4876-A80E-5B97E1ADC4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856A8F-1C21-4F93-843B-C8F190F795C8}"/>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34448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36CA1-AAB1-4EEA-BBA8-B1B7430D27C0}"/>
              </a:ext>
            </a:extLst>
          </p:cNvPr>
          <p:cNvSpPr>
            <a:spLocks noGrp="1"/>
          </p:cNvSpPr>
          <p:nvPr>
            <p:ph type="dt" sz="half" idx="10"/>
          </p:nvPr>
        </p:nvSpPr>
        <p:spPr/>
        <p:txBody>
          <a:bodyPr/>
          <a:lstStyle/>
          <a:p>
            <a:fld id="{8719CC8D-F491-4448-8542-3B4ED68C85CE}" type="datetime1">
              <a:rPr lang="en-US" smtClean="0"/>
              <a:t>7/9/2021</a:t>
            </a:fld>
            <a:endParaRPr lang="en-US"/>
          </a:p>
        </p:txBody>
      </p:sp>
      <p:sp>
        <p:nvSpPr>
          <p:cNvPr id="3" name="Footer Placeholder 2">
            <a:extLst>
              <a:ext uri="{FF2B5EF4-FFF2-40B4-BE49-F238E27FC236}">
                <a16:creationId xmlns:a16="http://schemas.microsoft.com/office/drawing/2014/main" id="{83401347-7832-4AFE-B93A-06D34A381B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A7971C-0C0B-44CC-8406-BAB5512531A0}"/>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55577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6B35-87DB-4D88-B0FD-11BBDA9B1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4147FA-9AD6-4687-A21A-B131398E7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1E327A-09AF-4967-B12A-0D6B0D7E5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EDF93-5300-4297-94C7-FF3E5AF0A818}"/>
              </a:ext>
            </a:extLst>
          </p:cNvPr>
          <p:cNvSpPr>
            <a:spLocks noGrp="1"/>
          </p:cNvSpPr>
          <p:nvPr>
            <p:ph type="dt" sz="half" idx="10"/>
          </p:nvPr>
        </p:nvSpPr>
        <p:spPr/>
        <p:txBody>
          <a:bodyPr/>
          <a:lstStyle/>
          <a:p>
            <a:fld id="{1FC74355-D78A-4722-B7A1-5066EB989E70}" type="datetime1">
              <a:rPr lang="en-US" smtClean="0"/>
              <a:t>7/9/2021</a:t>
            </a:fld>
            <a:endParaRPr lang="en-US"/>
          </a:p>
        </p:txBody>
      </p:sp>
      <p:sp>
        <p:nvSpPr>
          <p:cNvPr id="6" name="Footer Placeholder 5">
            <a:extLst>
              <a:ext uri="{FF2B5EF4-FFF2-40B4-BE49-F238E27FC236}">
                <a16:creationId xmlns:a16="http://schemas.microsoft.com/office/drawing/2014/main" id="{784A00C2-80F0-4C30-9DD3-4E9B4F8363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EA40F-082D-48E2-95D4-23B3D0FAE8CE}"/>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92824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49EF-976F-483F-9A45-AED1951FC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D239CC-6DDE-4273-B798-9F23025F8C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9DE978-B04F-40EE-9F24-6FA9694187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342EE-0125-4F37-A1CB-5B6565B0CE2F}"/>
              </a:ext>
            </a:extLst>
          </p:cNvPr>
          <p:cNvSpPr>
            <a:spLocks noGrp="1"/>
          </p:cNvSpPr>
          <p:nvPr>
            <p:ph type="dt" sz="half" idx="10"/>
          </p:nvPr>
        </p:nvSpPr>
        <p:spPr/>
        <p:txBody>
          <a:bodyPr/>
          <a:lstStyle/>
          <a:p>
            <a:fld id="{C015479C-7251-4617-BE31-B8A9CEF2AE5B}" type="datetime1">
              <a:rPr lang="en-US" smtClean="0"/>
              <a:t>7/9/2021</a:t>
            </a:fld>
            <a:endParaRPr lang="en-US"/>
          </a:p>
        </p:txBody>
      </p:sp>
      <p:sp>
        <p:nvSpPr>
          <p:cNvPr id="6" name="Footer Placeholder 5">
            <a:extLst>
              <a:ext uri="{FF2B5EF4-FFF2-40B4-BE49-F238E27FC236}">
                <a16:creationId xmlns:a16="http://schemas.microsoft.com/office/drawing/2014/main" id="{6D6682F4-D8E7-4709-8B5E-00AAB7451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CC250-4EBA-4B2E-A6AD-4D28CDEDF83A}"/>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37716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l="25000" t="-10000" r="25000" b="-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EFD06E-0131-4374-BC9E-3B44A4F48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0D3E2F-6630-423A-8F0C-47AC3480A0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F36E7-5C01-4E35-B21B-9331D206C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0406A-C427-4BA5-848B-AE4D38E33F02}" type="datetime1">
              <a:rPr lang="en-US" smtClean="0"/>
              <a:t>7/9/2021</a:t>
            </a:fld>
            <a:endParaRPr lang="en-US"/>
          </a:p>
        </p:txBody>
      </p:sp>
      <p:sp>
        <p:nvSpPr>
          <p:cNvPr id="5" name="Footer Placeholder 4">
            <a:extLst>
              <a:ext uri="{FF2B5EF4-FFF2-40B4-BE49-F238E27FC236}">
                <a16:creationId xmlns:a16="http://schemas.microsoft.com/office/drawing/2014/main" id="{75DD2F49-A0C9-41F9-A59C-E270DF7C70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043B6E-DEA9-4D49-9A53-1DF8FC2FC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C71F6-89C4-4D03-933D-C5FBAD4C5AE0}" type="slidenum">
              <a:rPr lang="en-US" smtClean="0"/>
              <a:t>‹#›</a:t>
            </a:fld>
            <a:endParaRPr lang="en-US"/>
          </a:p>
        </p:txBody>
      </p:sp>
    </p:spTree>
    <p:extLst>
      <p:ext uri="{BB962C8B-B14F-4D97-AF65-F5344CB8AC3E}">
        <p14:creationId xmlns:p14="http://schemas.microsoft.com/office/powerpoint/2010/main" val="300360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43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B0E758-D2E9-4970-8CCC-05D441E24DCC}"/>
              </a:ext>
            </a:extLst>
          </p:cNvPr>
          <p:cNvSpPr>
            <a:spLocks noGrp="1"/>
          </p:cNvSpPr>
          <p:nvPr>
            <p:ph type="ctrTitle"/>
          </p:nvPr>
        </p:nvSpPr>
        <p:spPr>
          <a:xfrm>
            <a:off x="634276" y="803705"/>
            <a:ext cx="4208656" cy="3034857"/>
          </a:xfrm>
        </p:spPr>
        <p:txBody>
          <a:bodyPr anchor="b">
            <a:normAutofit/>
          </a:bodyPr>
          <a:lstStyle/>
          <a:p>
            <a:pPr algn="r"/>
            <a:r>
              <a:rPr lang="en-US" sz="5000" b="1" i="1">
                <a:solidFill>
                  <a:srgbClr val="FFFFFF"/>
                </a:solidFill>
              </a:rPr>
              <a:t>St Faustina Conference</a:t>
            </a:r>
            <a:br>
              <a:rPr lang="en-US" sz="5000">
                <a:solidFill>
                  <a:srgbClr val="FFFFFF"/>
                </a:solidFill>
              </a:rPr>
            </a:br>
            <a:r>
              <a:rPr lang="en-US" sz="5000">
                <a:solidFill>
                  <a:srgbClr val="FFFFFF"/>
                </a:solidFill>
              </a:rPr>
              <a:t>Saint Vincent de Paul Society</a:t>
            </a:r>
          </a:p>
        </p:txBody>
      </p:sp>
      <p:sp>
        <p:nvSpPr>
          <p:cNvPr id="3" name="Subtitle 2">
            <a:extLst>
              <a:ext uri="{FF2B5EF4-FFF2-40B4-BE49-F238E27FC236}">
                <a16:creationId xmlns:a16="http://schemas.microsoft.com/office/drawing/2014/main" id="{1773A2C6-DABF-4293-938F-17F480A43792}"/>
              </a:ext>
            </a:extLst>
          </p:cNvPr>
          <p:cNvSpPr>
            <a:spLocks noGrp="1"/>
          </p:cNvSpPr>
          <p:nvPr>
            <p:ph type="subTitle" idx="1"/>
          </p:nvPr>
        </p:nvSpPr>
        <p:spPr>
          <a:xfrm>
            <a:off x="638921" y="4013165"/>
            <a:ext cx="4204012" cy="2205732"/>
          </a:xfrm>
        </p:spPr>
        <p:txBody>
          <a:bodyPr anchor="t">
            <a:normAutofit/>
          </a:bodyPr>
          <a:lstStyle/>
          <a:p>
            <a:pPr marL="0" marR="0" lvl="0" indent="0" algn="r"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Spiritual Meeting</a:t>
            </a:r>
          </a:p>
          <a:p>
            <a:pPr marL="0" marR="0" lvl="0" indent="0" algn="r" defTabSz="914400" rtl="0" eaLnBrk="1" fontAlgn="auto" latinLnBrk="0" hangingPunct="1">
              <a:spcBef>
                <a:spcPts val="1000"/>
              </a:spcBef>
              <a:spcAft>
                <a:spcPts val="0"/>
              </a:spcAft>
              <a:buClrTx/>
              <a:buSzTx/>
              <a:buFont typeface="Arial" panose="020B0604020202020204" pitchFamily="34" charset="0"/>
              <a:buNone/>
              <a:tabLst/>
              <a:defRPr/>
            </a:pPr>
            <a:r>
              <a:rPr lang="en-US" sz="1800" dirty="0">
                <a:solidFill>
                  <a:srgbClr val="FFFFFF"/>
                </a:solidFill>
                <a:latin typeface="Calibri" panose="020F0502020204030204"/>
              </a:rPr>
              <a:t>10</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 July 2021</a:t>
            </a:r>
          </a:p>
          <a:p>
            <a:pPr algn="r"/>
            <a:endParaRPr lang="en-US" sz="1800" dirty="0">
              <a:solidFill>
                <a:srgbClr val="FFFFFF"/>
              </a:solidFill>
            </a:endParaRP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E94B2D2-C6F8-4941-9C29-6080F3ECDD25}"/>
              </a:ext>
            </a:extLst>
          </p:cNvPr>
          <p:cNvSpPr>
            <a:spLocks noGrp="1"/>
          </p:cNvSpPr>
          <p:nvPr>
            <p:ph type="sldNum" sz="quarter" idx="12"/>
          </p:nvPr>
        </p:nvSpPr>
        <p:spPr>
          <a:xfrm>
            <a:off x="10491536" y="6356350"/>
            <a:ext cx="862263" cy="365125"/>
          </a:xfrm>
        </p:spPr>
        <p:txBody>
          <a:bodyPr>
            <a:normAutofit/>
          </a:bodyPr>
          <a:lstStyle/>
          <a:p>
            <a:pPr>
              <a:spcAft>
                <a:spcPts val="600"/>
              </a:spcAft>
            </a:pPr>
            <a:fld id="{8D4C71F6-89C4-4D03-933D-C5FBAD4C5AE0}" type="slidenum">
              <a:rPr lang="en-US" smtClean="0"/>
              <a:pPr>
                <a:spcAft>
                  <a:spcPts val="600"/>
                </a:spcAft>
              </a:pPr>
              <a:t>1</a:t>
            </a:fld>
            <a:endParaRPr lang="en-US"/>
          </a:p>
        </p:txBody>
      </p:sp>
      <p:grpSp>
        <p:nvGrpSpPr>
          <p:cNvPr id="7" name="Group 6">
            <a:extLst>
              <a:ext uri="{FF2B5EF4-FFF2-40B4-BE49-F238E27FC236}">
                <a16:creationId xmlns:a16="http://schemas.microsoft.com/office/drawing/2014/main" id="{EDE14A20-9BFC-4605-B9E8-895576838931}"/>
              </a:ext>
            </a:extLst>
          </p:cNvPr>
          <p:cNvGrpSpPr/>
          <p:nvPr/>
        </p:nvGrpSpPr>
        <p:grpSpPr>
          <a:xfrm>
            <a:off x="6096000" y="692912"/>
            <a:ext cx="5459470" cy="5525984"/>
            <a:chOff x="6096000" y="692912"/>
            <a:chExt cx="5459470" cy="5525984"/>
          </a:xfrm>
        </p:grpSpPr>
        <p:pic>
          <p:nvPicPr>
            <p:cNvPr id="5" name="Picture 4">
              <a:extLst>
                <a:ext uri="{FF2B5EF4-FFF2-40B4-BE49-F238E27FC236}">
                  <a16:creationId xmlns:a16="http://schemas.microsoft.com/office/drawing/2014/main" id="{4D68F3A9-CC27-4F34-8D27-6DC16F4D7EB9}"/>
                </a:ext>
              </a:extLst>
            </p:cNvPr>
            <p:cNvPicPr>
              <a:picLocks noChangeAspect="1"/>
            </p:cNvPicPr>
            <p:nvPr/>
          </p:nvPicPr>
          <p:blipFill>
            <a:blip r:embed="rId2"/>
            <a:stretch>
              <a:fillRect/>
            </a:stretch>
          </p:blipFill>
          <p:spPr>
            <a:xfrm>
              <a:off x="6096000" y="692912"/>
              <a:ext cx="5459470" cy="5473151"/>
            </a:xfrm>
            <a:prstGeom prst="rect">
              <a:avLst/>
            </a:prstGeom>
          </p:spPr>
        </p:pic>
        <p:sp>
          <p:nvSpPr>
            <p:cNvPr id="6" name="Rectangle 5">
              <a:extLst>
                <a:ext uri="{FF2B5EF4-FFF2-40B4-BE49-F238E27FC236}">
                  <a16:creationId xmlns:a16="http://schemas.microsoft.com/office/drawing/2014/main" id="{22DB9CA6-F908-49DC-9CB1-7A4833F384A1}"/>
                </a:ext>
              </a:extLst>
            </p:cNvPr>
            <p:cNvSpPr/>
            <p:nvPr/>
          </p:nvSpPr>
          <p:spPr>
            <a:xfrm>
              <a:off x="6096000" y="5680953"/>
              <a:ext cx="5457079" cy="537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955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261FA6-5CDF-4CD8-B3C2-FF03D2EE23BB}"/>
              </a:ext>
            </a:extLst>
          </p:cNvPr>
          <p:cNvSpPr>
            <a:spLocks noGrp="1"/>
          </p:cNvSpPr>
          <p:nvPr>
            <p:ph type="sldNum" sz="quarter" idx="12"/>
          </p:nvPr>
        </p:nvSpPr>
        <p:spPr/>
        <p:txBody>
          <a:bodyPr/>
          <a:lstStyle/>
          <a:p>
            <a:fld id="{8D4C71F6-89C4-4D03-933D-C5FBAD4C5AE0}" type="slidenum">
              <a:rPr lang="en-US" smtClean="0"/>
              <a:t>10</a:t>
            </a:fld>
            <a:endParaRPr lang="en-US"/>
          </a:p>
        </p:txBody>
      </p:sp>
      <p:pic>
        <p:nvPicPr>
          <p:cNvPr id="3" name="Picture 2">
            <a:extLst>
              <a:ext uri="{FF2B5EF4-FFF2-40B4-BE49-F238E27FC236}">
                <a16:creationId xmlns:a16="http://schemas.microsoft.com/office/drawing/2014/main" id="{A95B94D4-BFF6-4DEE-8EA9-3A46115FEC32}"/>
              </a:ext>
            </a:extLst>
          </p:cNvPr>
          <p:cNvPicPr>
            <a:picLocks noChangeAspect="1"/>
          </p:cNvPicPr>
          <p:nvPr/>
        </p:nvPicPr>
        <p:blipFill>
          <a:blip r:embed="rId2"/>
          <a:stretch>
            <a:fillRect/>
          </a:stretch>
        </p:blipFill>
        <p:spPr>
          <a:xfrm>
            <a:off x="3543022" y="0"/>
            <a:ext cx="5105956" cy="6858000"/>
          </a:xfrm>
          <a:prstGeom prst="rect">
            <a:avLst/>
          </a:prstGeom>
        </p:spPr>
      </p:pic>
    </p:spTree>
    <p:extLst>
      <p:ext uri="{BB962C8B-B14F-4D97-AF65-F5344CB8AC3E}">
        <p14:creationId xmlns:p14="http://schemas.microsoft.com/office/powerpoint/2010/main" val="171467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BA4C-FDB7-4C39-9915-4EB9AE532C0B}"/>
              </a:ext>
            </a:extLst>
          </p:cNvPr>
          <p:cNvSpPr>
            <a:spLocks noGrp="1"/>
          </p:cNvSpPr>
          <p:nvPr>
            <p:ph type="title"/>
          </p:nvPr>
        </p:nvSpPr>
        <p:spPr>
          <a:xfrm>
            <a:off x="838200" y="64325"/>
            <a:ext cx="10515600" cy="1325563"/>
          </a:xfrm>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President’s Report</a:t>
            </a:r>
            <a:endParaRPr lang="en-US" dirty="0"/>
          </a:p>
        </p:txBody>
      </p:sp>
      <p:sp>
        <p:nvSpPr>
          <p:cNvPr id="3" name="Content Placeholder 2">
            <a:extLst>
              <a:ext uri="{FF2B5EF4-FFF2-40B4-BE49-F238E27FC236}">
                <a16:creationId xmlns:a16="http://schemas.microsoft.com/office/drawing/2014/main" id="{92DA9F49-B9DB-4593-837F-9B538664033F}"/>
              </a:ext>
            </a:extLst>
          </p:cNvPr>
          <p:cNvSpPr>
            <a:spLocks noGrp="1"/>
          </p:cNvSpPr>
          <p:nvPr>
            <p:ph idx="1"/>
          </p:nvPr>
        </p:nvSpPr>
        <p:spPr>
          <a:xfrm>
            <a:off x="838200" y="1584991"/>
            <a:ext cx="10515600" cy="4351338"/>
          </a:xfrm>
        </p:spPr>
        <p:txBody>
          <a:bodyPr/>
          <a:lstStyle/>
          <a:p>
            <a:r>
              <a:rPr lang="en-US" dirty="0"/>
              <a:t>Members of the Saint Matthew Women’s Guild and Parishioners are making quilts and pillows for our Santa’s Sack Ministry.  The vast donation of material (cloth) donated to us is now being used to provide for needy children.</a:t>
            </a:r>
          </a:p>
          <a:p>
            <a:r>
              <a:rPr lang="en-US" dirty="0"/>
              <a:t>Two of our members will become NEW Case Workers for our Conference Emergency Assistance Ministry.</a:t>
            </a:r>
          </a:p>
          <a:p>
            <a:r>
              <a:rPr lang="en-US" dirty="0"/>
              <a:t>BB&amp;T Bank and Sun Trust Bank are merging.  The BB&amp;T Branch that we used is now closed.  The Sun Trust Bank across the street from Bob Evans in South Point is now our bank.</a:t>
            </a:r>
          </a:p>
          <a:p>
            <a:r>
              <a:rPr lang="en-US" dirty="0"/>
              <a:t>Nomination of </a:t>
            </a:r>
            <a:r>
              <a:rPr lang="en-US" b="1" dirty="0"/>
              <a:t>Alice Foley</a:t>
            </a:r>
            <a:r>
              <a:rPr lang="en-US" dirty="0"/>
              <a:t> to join Saint Faustina Conference</a:t>
            </a:r>
          </a:p>
        </p:txBody>
      </p:sp>
      <p:sp>
        <p:nvSpPr>
          <p:cNvPr id="4" name="Slide Number Placeholder 3">
            <a:extLst>
              <a:ext uri="{FF2B5EF4-FFF2-40B4-BE49-F238E27FC236}">
                <a16:creationId xmlns:a16="http://schemas.microsoft.com/office/drawing/2014/main" id="{717ABAE5-0BE9-424E-9F03-A13AB5B0C0D7}"/>
              </a:ext>
            </a:extLst>
          </p:cNvPr>
          <p:cNvSpPr>
            <a:spLocks noGrp="1"/>
          </p:cNvSpPr>
          <p:nvPr>
            <p:ph type="sldNum" sz="quarter" idx="12"/>
          </p:nvPr>
        </p:nvSpPr>
        <p:spPr/>
        <p:txBody>
          <a:bodyPr/>
          <a:lstStyle/>
          <a:p>
            <a:fld id="{8D4C71F6-89C4-4D03-933D-C5FBAD4C5AE0}" type="slidenum">
              <a:rPr lang="en-US" smtClean="0"/>
              <a:t>11</a:t>
            </a:fld>
            <a:endParaRPr lang="en-US"/>
          </a:p>
        </p:txBody>
      </p:sp>
    </p:spTree>
    <p:extLst>
      <p:ext uri="{BB962C8B-B14F-4D97-AF65-F5344CB8AC3E}">
        <p14:creationId xmlns:p14="http://schemas.microsoft.com/office/powerpoint/2010/main" val="317203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1E0191D-A6AB-41C6-8516-6C16DB5B8214}"/>
              </a:ext>
            </a:extLst>
          </p:cNvPr>
          <p:cNvPicPr>
            <a:picLocks noChangeAspect="1"/>
          </p:cNvPicPr>
          <p:nvPr/>
        </p:nvPicPr>
        <p:blipFill rotWithShape="1">
          <a:blip r:embed="rId2"/>
          <a:srcRect t="12888"/>
          <a:stretch/>
        </p:blipFill>
        <p:spPr>
          <a:xfrm>
            <a:off x="457200" y="457200"/>
            <a:ext cx="11277600" cy="5943600"/>
          </a:xfrm>
          <a:prstGeom prst="rect">
            <a:avLst/>
          </a:prstGeom>
        </p:spPr>
      </p:pic>
      <p:sp>
        <p:nvSpPr>
          <p:cNvPr id="2" name="Slide Number Placeholder 1">
            <a:extLst>
              <a:ext uri="{FF2B5EF4-FFF2-40B4-BE49-F238E27FC236}">
                <a16:creationId xmlns:a16="http://schemas.microsoft.com/office/drawing/2014/main" id="{4E03B5B3-45AF-4BDA-B55E-D51D0234DD30}"/>
              </a:ext>
            </a:extLst>
          </p:cNvPr>
          <p:cNvSpPr>
            <a:spLocks noGrp="1"/>
          </p:cNvSpPr>
          <p:nvPr>
            <p:ph type="sldNum" sz="quarter" idx="12"/>
          </p:nvPr>
        </p:nvSpPr>
        <p:spPr>
          <a:xfrm>
            <a:off x="11704320" y="6455664"/>
            <a:ext cx="448056" cy="365125"/>
          </a:xfrm>
        </p:spPr>
        <p:txBody>
          <a:bodyPr>
            <a:normAutofit/>
          </a:bodyPr>
          <a:lstStyle/>
          <a:p>
            <a:pPr>
              <a:spcAft>
                <a:spcPts val="600"/>
              </a:spcAft>
            </a:pPr>
            <a:fld id="{8D4C71F6-89C4-4D03-933D-C5FBAD4C5AE0}" type="slidenum">
              <a:rPr lang="en-US" sz="1100">
                <a:solidFill>
                  <a:srgbClr val="FFFFFF"/>
                </a:solidFill>
              </a:rPr>
              <a:pPr>
                <a:spcAft>
                  <a:spcPts val="600"/>
                </a:spcAft>
              </a:pPr>
              <a:t>12</a:t>
            </a:fld>
            <a:endParaRPr lang="en-US" sz="1100">
              <a:solidFill>
                <a:srgbClr val="FFFFFF"/>
              </a:solidFill>
            </a:endParaRPr>
          </a:p>
        </p:txBody>
      </p:sp>
    </p:spTree>
    <p:extLst>
      <p:ext uri="{BB962C8B-B14F-4D97-AF65-F5344CB8AC3E}">
        <p14:creationId xmlns:p14="http://schemas.microsoft.com/office/powerpoint/2010/main" val="1283973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A7A292B-BE5B-4139-BF63-67D3A974F0D4}"/>
              </a:ext>
            </a:extLst>
          </p:cNvPr>
          <p:cNvPicPr>
            <a:picLocks noChangeAspect="1"/>
          </p:cNvPicPr>
          <p:nvPr/>
        </p:nvPicPr>
        <p:blipFill>
          <a:blip r:embed="rId2"/>
          <a:stretch>
            <a:fillRect/>
          </a:stretch>
        </p:blipFill>
        <p:spPr>
          <a:xfrm>
            <a:off x="457200" y="962025"/>
            <a:ext cx="11277600" cy="4933950"/>
          </a:xfrm>
          <a:prstGeom prst="rect">
            <a:avLst/>
          </a:prstGeom>
        </p:spPr>
      </p:pic>
      <p:sp>
        <p:nvSpPr>
          <p:cNvPr id="2" name="Slide Number Placeholder 1">
            <a:extLst>
              <a:ext uri="{FF2B5EF4-FFF2-40B4-BE49-F238E27FC236}">
                <a16:creationId xmlns:a16="http://schemas.microsoft.com/office/drawing/2014/main" id="{116FFBCA-006E-45E1-9478-DBD791143CC7}"/>
              </a:ext>
            </a:extLst>
          </p:cNvPr>
          <p:cNvSpPr>
            <a:spLocks noGrp="1"/>
          </p:cNvSpPr>
          <p:nvPr>
            <p:ph type="sldNum" sz="quarter" idx="12"/>
          </p:nvPr>
        </p:nvSpPr>
        <p:spPr>
          <a:xfrm>
            <a:off x="11704320" y="6455664"/>
            <a:ext cx="448056" cy="365125"/>
          </a:xfrm>
        </p:spPr>
        <p:txBody>
          <a:bodyPr>
            <a:normAutofit/>
          </a:bodyPr>
          <a:lstStyle/>
          <a:p>
            <a:pPr>
              <a:spcAft>
                <a:spcPts val="600"/>
              </a:spcAft>
            </a:pPr>
            <a:fld id="{8D4C71F6-89C4-4D03-933D-C5FBAD4C5AE0}" type="slidenum">
              <a:rPr lang="en-US" sz="1100">
                <a:solidFill>
                  <a:srgbClr val="FFFFFF"/>
                </a:solidFill>
              </a:rPr>
              <a:pPr>
                <a:spcAft>
                  <a:spcPts val="600"/>
                </a:spcAft>
              </a:pPr>
              <a:t>13</a:t>
            </a:fld>
            <a:endParaRPr lang="en-US" sz="1100">
              <a:solidFill>
                <a:srgbClr val="FFFFFF"/>
              </a:solidFill>
            </a:endParaRPr>
          </a:p>
        </p:txBody>
      </p:sp>
    </p:spTree>
    <p:extLst>
      <p:ext uri="{BB962C8B-B14F-4D97-AF65-F5344CB8AC3E}">
        <p14:creationId xmlns:p14="http://schemas.microsoft.com/office/powerpoint/2010/main" val="153533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1"/>
            <a:ext cx="10515600" cy="1325563"/>
          </a:xfrm>
        </p:spPr>
        <p:txBody>
          <a:bodyPr/>
          <a:lstStyle/>
          <a:p>
            <a:pPr algn="ctr"/>
            <a:r>
              <a:rPr lang="en-US" dirty="0"/>
              <a:t>Public Affairs Report: Annie Mason</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418289" y="1271145"/>
            <a:ext cx="10935511" cy="5003200"/>
          </a:xfrm>
        </p:spPr>
        <p:txBody>
          <a:bodyPr>
            <a:normAutofit/>
          </a:bodyPr>
          <a:lstStyle/>
          <a:p>
            <a:pPr marL="514350" indent="-514350">
              <a:buFont typeface="+mj-lt"/>
              <a:buAutoNum type="arabicPeriod"/>
            </a:pPr>
            <a:r>
              <a:rPr lang="en-US" dirty="0"/>
              <a:t>Public Affairs activities/issues to report</a:t>
            </a:r>
          </a:p>
          <a:p>
            <a:pPr marL="514350" indent="-514350">
              <a:buFont typeface="+mj-lt"/>
              <a:buAutoNum type="arabicPeriod"/>
            </a:pPr>
            <a:r>
              <a:rPr lang="en-US" dirty="0"/>
              <a:t>Friends of the Poor ® Walk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14</a:t>
            </a:fld>
            <a:endParaRPr lang="en-US"/>
          </a:p>
        </p:txBody>
      </p:sp>
    </p:spTree>
    <p:extLst>
      <p:ext uri="{BB962C8B-B14F-4D97-AF65-F5344CB8AC3E}">
        <p14:creationId xmlns:p14="http://schemas.microsoft.com/office/powerpoint/2010/main" val="899261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1"/>
            <a:ext cx="10515600" cy="1325563"/>
          </a:xfrm>
        </p:spPr>
        <p:txBody>
          <a:bodyPr/>
          <a:lstStyle/>
          <a:p>
            <a:pPr algn="ctr"/>
            <a:r>
              <a:rPr lang="en-US" dirty="0"/>
              <a:t>Friendly Visitations</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418289" y="1271145"/>
            <a:ext cx="11361907" cy="5003200"/>
          </a:xfrm>
        </p:spPr>
        <p:txBody>
          <a:bodyPr>
            <a:normAutofit/>
          </a:bodyPr>
          <a:lstStyle/>
          <a:p>
            <a:pPr marL="514350" indent="-514350">
              <a:buFont typeface="+mj-lt"/>
              <a:buAutoNum type="arabicPeriod"/>
            </a:pPr>
            <a:r>
              <a:rPr lang="en-US" dirty="0"/>
              <a:t>Updates on the Friendly Visitations Ministry: Amy Whittaker and Ann Ellis</a:t>
            </a:r>
          </a:p>
          <a:p>
            <a:pPr marL="514350" indent="-514350">
              <a:buFont typeface="+mj-lt"/>
              <a:buAutoNum type="arabicPeriod"/>
            </a:pPr>
            <a:r>
              <a:rPr lang="en-US" dirty="0"/>
              <a:t>Training</a:t>
            </a:r>
          </a:p>
          <a:p>
            <a:pPr marL="0" indent="0">
              <a:buNone/>
            </a:pPr>
            <a:endParaRPr lang="en-US" dirty="0"/>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15</a:t>
            </a:fld>
            <a:endParaRPr lang="en-US"/>
          </a:p>
        </p:txBody>
      </p:sp>
    </p:spTree>
    <p:extLst>
      <p:ext uri="{BB962C8B-B14F-4D97-AF65-F5344CB8AC3E}">
        <p14:creationId xmlns:p14="http://schemas.microsoft.com/office/powerpoint/2010/main" val="3459476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2A2B-8880-43E5-B6CC-1BAECD0CE8E2}"/>
              </a:ext>
            </a:extLst>
          </p:cNvPr>
          <p:cNvSpPr>
            <a:spLocks noGrp="1"/>
          </p:cNvSpPr>
          <p:nvPr>
            <p:ph type="title"/>
          </p:nvPr>
        </p:nvSpPr>
        <p:spPr/>
        <p:txBody>
          <a:bodyPr/>
          <a:lstStyle/>
          <a:p>
            <a:pPr algn="ctr"/>
            <a:r>
              <a:rPr lang="en-US" dirty="0"/>
              <a:t>Secretary’s Report: Amy Whittaker (Laura)</a:t>
            </a:r>
          </a:p>
        </p:txBody>
      </p:sp>
      <p:sp>
        <p:nvSpPr>
          <p:cNvPr id="3" name="Content Placeholder 2">
            <a:extLst>
              <a:ext uri="{FF2B5EF4-FFF2-40B4-BE49-F238E27FC236}">
                <a16:creationId xmlns:a16="http://schemas.microsoft.com/office/drawing/2014/main" id="{EAAA82B3-5149-43D3-9941-76CDB983CEDD}"/>
              </a:ext>
            </a:extLst>
          </p:cNvPr>
          <p:cNvSpPr>
            <a:spLocks noGrp="1"/>
          </p:cNvSpPr>
          <p:nvPr>
            <p:ph idx="1"/>
          </p:nvPr>
        </p:nvSpPr>
        <p:spPr>
          <a:xfrm>
            <a:off x="397041" y="1825625"/>
            <a:ext cx="11345779" cy="4351338"/>
          </a:xfrm>
        </p:spPr>
        <p:txBody>
          <a:bodyPr>
            <a:normAutofit/>
          </a:bodyPr>
          <a:lstStyle/>
          <a:p>
            <a:pPr marL="514350" indent="-514350">
              <a:buFont typeface="+mj-lt"/>
              <a:buAutoNum type="arabicPeriod"/>
            </a:pPr>
            <a:r>
              <a:rPr lang="en-US" dirty="0"/>
              <a:t>Open Old Business from prior meeting</a:t>
            </a:r>
          </a:p>
          <a:p>
            <a:pPr marL="914400" lvl="1" indent="-457200">
              <a:buFont typeface="+mj-lt"/>
              <a:buAutoNum type="alphaLcPeriod"/>
            </a:pPr>
            <a:r>
              <a:rPr lang="en-US" dirty="0"/>
              <a:t>Student scholarships: when and where will they be awarded update?</a:t>
            </a:r>
          </a:p>
          <a:p>
            <a:pPr marL="914400" lvl="1" indent="-457200">
              <a:buFont typeface="+mj-lt"/>
              <a:buAutoNum type="alphaLcPeriod"/>
            </a:pPr>
            <a:endParaRPr lang="en-US" dirty="0"/>
          </a:p>
          <a:p>
            <a:pPr marL="514350" indent="-514350">
              <a:buFont typeface="+mj-lt"/>
              <a:buAutoNum type="arabicPeriod"/>
            </a:pPr>
            <a:r>
              <a:rPr lang="en-US" dirty="0"/>
              <a:t>Approval of Prior Meeting Minutes</a:t>
            </a:r>
          </a:p>
          <a:p>
            <a:pPr marL="514350" indent="-514350">
              <a:buFont typeface="+mj-lt"/>
              <a:buAutoNum type="arabicPeriod"/>
            </a:pPr>
            <a:endParaRPr lang="en-US" dirty="0"/>
          </a:p>
          <a:p>
            <a:pPr marL="514350" indent="-514350">
              <a:buFont typeface="+mj-lt"/>
              <a:buAutoNum type="arabicPeriod"/>
            </a:pPr>
            <a:r>
              <a:rPr lang="en-US" dirty="0"/>
              <a:t>The next Conference Spiritual Meeting will be Saturday, July 24th  at </a:t>
            </a:r>
            <a:r>
              <a:rPr lang="en-US" dirty="0">
                <a:solidFill>
                  <a:srgbClr val="FF0000"/>
                </a:solidFill>
              </a:rPr>
              <a:t>9:30 am </a:t>
            </a:r>
            <a:r>
              <a:rPr lang="en-US" dirty="0">
                <a:highlight>
                  <a:srgbClr val="FFFF00"/>
                </a:highlight>
              </a:rPr>
              <a:t>In Person and via ZOOM</a:t>
            </a:r>
          </a:p>
        </p:txBody>
      </p:sp>
      <p:sp>
        <p:nvSpPr>
          <p:cNvPr id="4" name="Slide Number Placeholder 3">
            <a:extLst>
              <a:ext uri="{FF2B5EF4-FFF2-40B4-BE49-F238E27FC236}">
                <a16:creationId xmlns:a16="http://schemas.microsoft.com/office/drawing/2014/main" id="{4078085C-5EE5-42B9-8BE7-238570153017}"/>
              </a:ext>
            </a:extLst>
          </p:cNvPr>
          <p:cNvSpPr>
            <a:spLocks noGrp="1"/>
          </p:cNvSpPr>
          <p:nvPr>
            <p:ph type="sldNum" sz="quarter" idx="12"/>
          </p:nvPr>
        </p:nvSpPr>
        <p:spPr/>
        <p:txBody>
          <a:bodyPr/>
          <a:lstStyle/>
          <a:p>
            <a:fld id="{8D4C71F6-89C4-4D03-933D-C5FBAD4C5AE0}" type="slidenum">
              <a:rPr lang="en-US" smtClean="0"/>
              <a:t>16</a:t>
            </a:fld>
            <a:endParaRPr lang="en-US"/>
          </a:p>
        </p:txBody>
      </p:sp>
    </p:spTree>
    <p:extLst>
      <p:ext uri="{BB962C8B-B14F-4D97-AF65-F5344CB8AC3E}">
        <p14:creationId xmlns:p14="http://schemas.microsoft.com/office/powerpoint/2010/main" val="504354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1C50-2596-4C9B-9510-687AB2C837CA}"/>
              </a:ext>
            </a:extLst>
          </p:cNvPr>
          <p:cNvSpPr>
            <a:spLocks noGrp="1"/>
          </p:cNvSpPr>
          <p:nvPr>
            <p:ph type="title"/>
          </p:nvPr>
        </p:nvSpPr>
        <p:spPr>
          <a:xfrm>
            <a:off x="838200" y="-23983"/>
            <a:ext cx="10515600" cy="831380"/>
          </a:xfrm>
        </p:spPr>
        <p:txBody>
          <a:bodyPr/>
          <a:lstStyle/>
          <a:p>
            <a:r>
              <a:rPr lang="en-US" dirty="0"/>
              <a:t>New Business: </a:t>
            </a:r>
            <a:r>
              <a:rPr lang="en-US" i="1" u="sng" dirty="0"/>
              <a:t>open to all members</a:t>
            </a:r>
          </a:p>
        </p:txBody>
      </p:sp>
      <p:sp>
        <p:nvSpPr>
          <p:cNvPr id="3" name="Content Placeholder 2">
            <a:extLst>
              <a:ext uri="{FF2B5EF4-FFF2-40B4-BE49-F238E27FC236}">
                <a16:creationId xmlns:a16="http://schemas.microsoft.com/office/drawing/2014/main" id="{6F49F617-EB42-4589-A9C2-A8FBCBF75D31}"/>
              </a:ext>
            </a:extLst>
          </p:cNvPr>
          <p:cNvSpPr>
            <a:spLocks noGrp="1"/>
          </p:cNvSpPr>
          <p:nvPr>
            <p:ph idx="1"/>
          </p:nvPr>
        </p:nvSpPr>
        <p:spPr>
          <a:xfrm>
            <a:off x="205902" y="807389"/>
            <a:ext cx="11644008" cy="6167335"/>
          </a:xfrm>
        </p:spPr>
        <p:txBody>
          <a:bodyPr>
            <a:normAutofit/>
          </a:bodyPr>
          <a:lstStyle/>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374025AE-0071-4EC6-95D9-1D77B459185B}"/>
              </a:ext>
            </a:extLst>
          </p:cNvPr>
          <p:cNvSpPr>
            <a:spLocks noGrp="1"/>
          </p:cNvSpPr>
          <p:nvPr>
            <p:ph type="sldNum" sz="quarter" idx="12"/>
          </p:nvPr>
        </p:nvSpPr>
        <p:spPr/>
        <p:txBody>
          <a:bodyPr/>
          <a:lstStyle/>
          <a:p>
            <a:fld id="{8D4C71F6-89C4-4D03-933D-C5FBAD4C5AE0}" type="slidenum">
              <a:rPr lang="en-US" smtClean="0"/>
              <a:t>17</a:t>
            </a:fld>
            <a:endParaRPr lang="en-US"/>
          </a:p>
        </p:txBody>
      </p:sp>
    </p:spTree>
    <p:extLst>
      <p:ext uri="{BB962C8B-B14F-4D97-AF65-F5344CB8AC3E}">
        <p14:creationId xmlns:p14="http://schemas.microsoft.com/office/powerpoint/2010/main" val="1171000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80B8-D404-4B7A-99B1-BAFB764A5E22}"/>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a:t>Closing Prayer &amp; Spiritual Advice: Father Eversole</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person, mammal&#10;&#10;Description automatically generated">
            <a:extLst>
              <a:ext uri="{FF2B5EF4-FFF2-40B4-BE49-F238E27FC236}">
                <a16:creationId xmlns:a16="http://schemas.microsoft.com/office/drawing/2014/main" id="{3B9D2C24-1C99-4F71-A3BA-DF97EEA23835}"/>
              </a:ext>
            </a:extLst>
          </p:cNvPr>
          <p:cNvPicPr>
            <a:picLocks noChangeAspect="1"/>
          </p:cNvPicPr>
          <p:nvPr/>
        </p:nvPicPr>
        <p:blipFill rotWithShape="1">
          <a:blip r:embed="rId2">
            <a:extLst>
              <a:ext uri="{28A0092B-C50C-407E-A947-70E740481C1C}">
                <a14:useLocalDpi xmlns:a14="http://schemas.microsoft.com/office/drawing/2010/main" val="0"/>
              </a:ext>
            </a:extLst>
          </a:blip>
          <a:srcRect l="16218" r="-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 name="Slide Number Placeholder 2">
            <a:extLst>
              <a:ext uri="{FF2B5EF4-FFF2-40B4-BE49-F238E27FC236}">
                <a16:creationId xmlns:a16="http://schemas.microsoft.com/office/drawing/2014/main" id="{4CF22826-12F5-4D20-A76C-5CDEF26536BD}"/>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8D4C71F6-89C4-4D03-933D-C5FBAD4C5AE0}" type="slidenum">
              <a:rPr lang="en-US" sz="1500">
                <a:solidFill>
                  <a:srgbClr val="FFFFFF"/>
                </a:solidFill>
                <a:latin typeface="Calibri" panose="020F0502020204030204"/>
              </a:rPr>
              <a:pPr algn="ctr">
                <a:spcAft>
                  <a:spcPts val="600"/>
                </a:spcAft>
                <a:defRPr/>
              </a:pPr>
              <a:t>18</a:t>
            </a:fld>
            <a:endParaRPr lang="en-US" sz="1500">
              <a:solidFill>
                <a:srgbClr val="FFFFFF"/>
              </a:solidFill>
              <a:latin typeface="Calibri" panose="020F0502020204030204"/>
            </a:endParaRPr>
          </a:p>
        </p:txBody>
      </p:sp>
    </p:spTree>
    <p:extLst>
      <p:ext uri="{BB962C8B-B14F-4D97-AF65-F5344CB8AC3E}">
        <p14:creationId xmlns:p14="http://schemas.microsoft.com/office/powerpoint/2010/main" val="37721543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D0EDD8-4666-4C0C-A068-ED8BADF4F295}"/>
              </a:ext>
            </a:extLst>
          </p:cNvPr>
          <p:cNvPicPr>
            <a:picLocks noChangeAspect="1"/>
          </p:cNvPicPr>
          <p:nvPr/>
        </p:nvPicPr>
        <p:blipFill>
          <a:blip r:embed="rId2"/>
          <a:stretch>
            <a:fillRect/>
          </a:stretch>
        </p:blipFill>
        <p:spPr>
          <a:xfrm>
            <a:off x="878167" y="321734"/>
            <a:ext cx="4584834" cy="2905170"/>
          </a:xfrm>
          <a:prstGeom prst="rect">
            <a:avLst/>
          </a:prstGeom>
        </p:spPr>
      </p:pic>
      <p:pic>
        <p:nvPicPr>
          <p:cNvPr id="7" name="Picture 6">
            <a:extLst>
              <a:ext uri="{FF2B5EF4-FFF2-40B4-BE49-F238E27FC236}">
                <a16:creationId xmlns:a16="http://schemas.microsoft.com/office/drawing/2014/main" id="{9EDB1813-C8BD-4B0F-8D98-006023052411}"/>
              </a:ext>
            </a:extLst>
          </p:cNvPr>
          <p:cNvPicPr>
            <a:picLocks noChangeAspect="1"/>
          </p:cNvPicPr>
          <p:nvPr/>
        </p:nvPicPr>
        <p:blipFill>
          <a:blip r:embed="rId3"/>
          <a:stretch>
            <a:fillRect/>
          </a:stretch>
        </p:blipFill>
        <p:spPr>
          <a:xfrm>
            <a:off x="619771" y="3631096"/>
            <a:ext cx="5101623" cy="2760560"/>
          </a:xfrm>
          <a:prstGeom prst="rect">
            <a:avLst/>
          </a:prstGeom>
        </p:spPr>
      </p:pic>
      <p:sp>
        <p:nvSpPr>
          <p:cNvPr id="71" name="Rectangle 70">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7096251-E0C4-4813-A16F-DB793C3E1A0D}"/>
              </a:ext>
            </a:extLst>
          </p:cNvPr>
          <p:cNvSpPr>
            <a:spLocks noGrp="1"/>
          </p:cNvSpPr>
          <p:nvPr>
            <p:ph type="sldNum" sz="quarter" idx="12"/>
          </p:nvPr>
        </p:nvSpPr>
        <p:spPr>
          <a:xfrm>
            <a:off x="8610600" y="6356350"/>
            <a:ext cx="2743200" cy="365125"/>
          </a:xfrm>
        </p:spPr>
        <p:txBody>
          <a:bodyPr>
            <a:normAutofit/>
          </a:bodyPr>
          <a:lstStyle/>
          <a:p>
            <a:pPr>
              <a:spcAft>
                <a:spcPts val="600"/>
              </a:spcAft>
            </a:pPr>
            <a:fld id="{8D4C71F6-89C4-4D03-933D-C5FBAD4C5AE0}" type="slidenum">
              <a:rPr lang="en-US" smtClean="0"/>
              <a:pPr>
                <a:spcAft>
                  <a:spcPts val="600"/>
                </a:spcAft>
              </a:pPr>
              <a:t>19</a:t>
            </a:fld>
            <a:endParaRPr lang="en-US"/>
          </a:p>
        </p:txBody>
      </p:sp>
      <p:pic>
        <p:nvPicPr>
          <p:cNvPr id="1026" name="Picture 2">
            <a:extLst>
              <a:ext uri="{FF2B5EF4-FFF2-40B4-BE49-F238E27FC236}">
                <a16:creationId xmlns:a16="http://schemas.microsoft.com/office/drawing/2014/main" id="{AAC7D6EC-2C60-4D30-9999-292E27D19B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8034" y="1321658"/>
            <a:ext cx="5426764" cy="4070073"/>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9709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9CA9-2215-4C64-93F8-140CD0E39949}"/>
              </a:ext>
            </a:extLst>
          </p:cNvPr>
          <p:cNvSpPr>
            <a:spLocks noGrp="1"/>
          </p:cNvSpPr>
          <p:nvPr>
            <p:ph type="title"/>
          </p:nvPr>
        </p:nvSpPr>
        <p:spPr>
          <a:xfrm>
            <a:off x="838200" y="5194"/>
            <a:ext cx="10515600" cy="773019"/>
          </a:xfrm>
        </p:spPr>
        <p:txBody>
          <a:bodyPr/>
          <a:lstStyle/>
          <a:p>
            <a:r>
              <a:rPr lang="en-US" dirty="0"/>
              <a:t>Agenda</a:t>
            </a:r>
          </a:p>
        </p:txBody>
      </p:sp>
      <p:graphicFrame>
        <p:nvGraphicFramePr>
          <p:cNvPr id="4" name="Table 4">
            <a:extLst>
              <a:ext uri="{FF2B5EF4-FFF2-40B4-BE49-F238E27FC236}">
                <a16:creationId xmlns:a16="http://schemas.microsoft.com/office/drawing/2014/main" id="{DCF3190A-17BD-4443-A3F8-691758DC3359}"/>
              </a:ext>
            </a:extLst>
          </p:cNvPr>
          <p:cNvGraphicFramePr>
            <a:graphicFrameLocks noGrp="1"/>
          </p:cNvGraphicFramePr>
          <p:nvPr>
            <p:ph idx="1"/>
            <p:extLst>
              <p:ext uri="{D42A27DB-BD31-4B8C-83A1-F6EECF244321}">
                <p14:modId xmlns:p14="http://schemas.microsoft.com/office/powerpoint/2010/main" val="248375315"/>
              </p:ext>
            </p:extLst>
          </p:nvPr>
        </p:nvGraphicFramePr>
        <p:xfrm>
          <a:off x="1021404" y="705444"/>
          <a:ext cx="10332396" cy="6064772"/>
        </p:xfrm>
        <a:graphic>
          <a:graphicData uri="http://schemas.openxmlformats.org/drawingml/2006/table">
            <a:tbl>
              <a:tblPr firstRow="1" bandRow="1">
                <a:tableStyleId>{5C22544A-7EE6-4342-B048-85BDC9FD1C3A}</a:tableStyleId>
              </a:tblPr>
              <a:tblGrid>
                <a:gridCol w="1758375">
                  <a:extLst>
                    <a:ext uri="{9D8B030D-6E8A-4147-A177-3AD203B41FA5}">
                      <a16:colId xmlns:a16="http://schemas.microsoft.com/office/drawing/2014/main" val="2063863613"/>
                    </a:ext>
                  </a:extLst>
                </a:gridCol>
                <a:gridCol w="5068822">
                  <a:extLst>
                    <a:ext uri="{9D8B030D-6E8A-4147-A177-3AD203B41FA5}">
                      <a16:colId xmlns:a16="http://schemas.microsoft.com/office/drawing/2014/main" val="889146422"/>
                    </a:ext>
                  </a:extLst>
                </a:gridCol>
                <a:gridCol w="3505199">
                  <a:extLst>
                    <a:ext uri="{9D8B030D-6E8A-4147-A177-3AD203B41FA5}">
                      <a16:colId xmlns:a16="http://schemas.microsoft.com/office/drawing/2014/main" val="2728281320"/>
                    </a:ext>
                  </a:extLst>
                </a:gridCol>
              </a:tblGrid>
              <a:tr h="433198">
                <a:tc>
                  <a:txBody>
                    <a:bodyPr/>
                    <a:lstStyle/>
                    <a:p>
                      <a:r>
                        <a:rPr lang="en-US" dirty="0"/>
                        <a:t>TIME</a:t>
                      </a:r>
                    </a:p>
                  </a:txBody>
                  <a:tcPr/>
                </a:tc>
                <a:tc>
                  <a:txBody>
                    <a:bodyPr/>
                    <a:lstStyle/>
                    <a:p>
                      <a:r>
                        <a:rPr lang="en-US" dirty="0"/>
                        <a:t>EVENT</a:t>
                      </a:r>
                    </a:p>
                  </a:txBody>
                  <a:tcPr/>
                </a:tc>
                <a:tc>
                  <a:txBody>
                    <a:bodyPr/>
                    <a:lstStyle/>
                    <a:p>
                      <a:r>
                        <a:rPr lang="en-US" dirty="0"/>
                        <a:t>SPEAKER</a:t>
                      </a:r>
                    </a:p>
                  </a:txBody>
                  <a:tcPr/>
                </a:tc>
                <a:extLst>
                  <a:ext uri="{0D108BD9-81ED-4DB2-BD59-A6C34878D82A}">
                    <a16:rowId xmlns:a16="http://schemas.microsoft.com/office/drawing/2014/main" val="177591925"/>
                  </a:ext>
                </a:extLst>
              </a:tr>
              <a:tr h="433198">
                <a:tc>
                  <a:txBody>
                    <a:bodyPr/>
                    <a:lstStyle/>
                    <a:p>
                      <a:r>
                        <a:rPr lang="en-US" dirty="0"/>
                        <a:t>9:30 AM</a:t>
                      </a:r>
                    </a:p>
                  </a:txBody>
                  <a:tcPr/>
                </a:tc>
                <a:tc>
                  <a:txBody>
                    <a:bodyPr/>
                    <a:lstStyle/>
                    <a:p>
                      <a:r>
                        <a:rPr lang="en-US" dirty="0"/>
                        <a:t>Meeting called to order by President</a:t>
                      </a:r>
                    </a:p>
                  </a:txBody>
                  <a:tcPr/>
                </a:tc>
                <a:tc>
                  <a:txBody>
                    <a:bodyPr/>
                    <a:lstStyle/>
                    <a:p>
                      <a:r>
                        <a:rPr lang="en-US" dirty="0"/>
                        <a:t>Dave Scharett</a:t>
                      </a:r>
                    </a:p>
                  </a:txBody>
                  <a:tcPr/>
                </a:tc>
                <a:extLst>
                  <a:ext uri="{0D108BD9-81ED-4DB2-BD59-A6C34878D82A}">
                    <a16:rowId xmlns:a16="http://schemas.microsoft.com/office/drawing/2014/main" val="703117630"/>
                  </a:ext>
                </a:extLst>
              </a:tr>
              <a:tr h="433198">
                <a:tc>
                  <a:txBody>
                    <a:bodyPr/>
                    <a:lstStyle/>
                    <a:p>
                      <a:r>
                        <a:rPr lang="en-US" dirty="0"/>
                        <a:t>9:31 AM</a:t>
                      </a:r>
                    </a:p>
                  </a:txBody>
                  <a:tcPr/>
                </a:tc>
                <a:tc>
                  <a:txBody>
                    <a:bodyPr/>
                    <a:lstStyle/>
                    <a:p>
                      <a:r>
                        <a:rPr lang="en-US" sz="1800" dirty="0"/>
                        <a:t>Roll call by Secretary</a:t>
                      </a:r>
                    </a:p>
                  </a:txBody>
                  <a:tcPr/>
                </a:tc>
                <a:tc>
                  <a:txBody>
                    <a:bodyPr/>
                    <a:lstStyle/>
                    <a:p>
                      <a:r>
                        <a:rPr lang="en-US" sz="1800" dirty="0"/>
                        <a:t>Amy Whittaker</a:t>
                      </a:r>
                    </a:p>
                  </a:txBody>
                  <a:tcPr/>
                </a:tc>
                <a:extLst>
                  <a:ext uri="{0D108BD9-81ED-4DB2-BD59-A6C34878D82A}">
                    <a16:rowId xmlns:a16="http://schemas.microsoft.com/office/drawing/2014/main" val="3814564260"/>
                  </a:ext>
                </a:extLst>
              </a:tr>
              <a:tr h="433198">
                <a:tc>
                  <a:txBody>
                    <a:bodyPr/>
                    <a:lstStyle/>
                    <a:p>
                      <a:r>
                        <a:rPr lang="en-US" dirty="0"/>
                        <a:t>9:32 AM</a:t>
                      </a:r>
                    </a:p>
                  </a:txBody>
                  <a:tcPr/>
                </a:tc>
                <a:tc>
                  <a:txBody>
                    <a:bodyPr/>
                    <a:lstStyle/>
                    <a:p>
                      <a:r>
                        <a:rPr lang="en-US" dirty="0"/>
                        <a:t>Opening Prayer &amp; The Lord’s Prayer</a:t>
                      </a:r>
                    </a:p>
                  </a:txBody>
                  <a:tcPr/>
                </a:tc>
                <a:tc>
                  <a:txBody>
                    <a:bodyPr/>
                    <a:lstStyle/>
                    <a:p>
                      <a:r>
                        <a:rPr lang="en-US" dirty="0"/>
                        <a:t>Dave</a:t>
                      </a:r>
                    </a:p>
                  </a:txBody>
                  <a:tcPr/>
                </a:tc>
                <a:extLst>
                  <a:ext uri="{0D108BD9-81ED-4DB2-BD59-A6C34878D82A}">
                    <a16:rowId xmlns:a16="http://schemas.microsoft.com/office/drawing/2014/main" val="3030698785"/>
                  </a:ext>
                </a:extLst>
              </a:tr>
              <a:tr h="433198">
                <a:tc>
                  <a:txBody>
                    <a:bodyPr/>
                    <a:lstStyle/>
                    <a:p>
                      <a:r>
                        <a:rPr lang="en-US" dirty="0"/>
                        <a:t>9:36 AM</a:t>
                      </a:r>
                    </a:p>
                  </a:txBody>
                  <a:tcPr/>
                </a:tc>
                <a:tc>
                  <a:txBody>
                    <a:bodyPr/>
                    <a:lstStyle/>
                    <a:p>
                      <a:r>
                        <a:rPr lang="en-US" sz="1800" dirty="0"/>
                        <a:t>Spiritual Advisor’s Presentation</a:t>
                      </a:r>
                    </a:p>
                  </a:txBody>
                  <a:tcPr/>
                </a:tc>
                <a:tc>
                  <a:txBody>
                    <a:bodyPr/>
                    <a:lstStyle/>
                    <a:p>
                      <a:r>
                        <a:rPr lang="en-US" sz="1800" dirty="0"/>
                        <a:t>Father Eversole</a:t>
                      </a:r>
                    </a:p>
                  </a:txBody>
                  <a:tcPr/>
                </a:tc>
                <a:extLst>
                  <a:ext uri="{0D108BD9-81ED-4DB2-BD59-A6C34878D82A}">
                    <a16:rowId xmlns:a16="http://schemas.microsoft.com/office/drawing/2014/main" val="2483182575"/>
                  </a:ext>
                </a:extLst>
              </a:tr>
              <a:tr h="433198">
                <a:tc>
                  <a:txBody>
                    <a:bodyPr/>
                    <a:lstStyle/>
                    <a:p>
                      <a:r>
                        <a:rPr lang="en-US" dirty="0"/>
                        <a:t>9:46 AM</a:t>
                      </a:r>
                    </a:p>
                  </a:txBody>
                  <a:tcPr/>
                </a:tc>
                <a:tc>
                  <a:txBody>
                    <a:bodyPr/>
                    <a:lstStyle/>
                    <a:p>
                      <a:r>
                        <a:rPr lang="en-US" sz="1800" dirty="0"/>
                        <a:t>Treasurer’s Report</a:t>
                      </a:r>
                    </a:p>
                  </a:txBody>
                  <a:tcPr/>
                </a:tc>
                <a:tc>
                  <a:txBody>
                    <a:bodyPr/>
                    <a:lstStyle/>
                    <a:p>
                      <a:r>
                        <a:rPr lang="en-US" dirty="0"/>
                        <a:t>Don Carlson</a:t>
                      </a:r>
                    </a:p>
                  </a:txBody>
                  <a:tcPr/>
                </a:tc>
                <a:extLst>
                  <a:ext uri="{0D108BD9-81ED-4DB2-BD59-A6C34878D82A}">
                    <a16:rowId xmlns:a16="http://schemas.microsoft.com/office/drawing/2014/main" val="3641515572"/>
                  </a:ext>
                </a:extLst>
              </a:tr>
              <a:tr h="433198">
                <a:tc>
                  <a:txBody>
                    <a:bodyPr/>
                    <a:lstStyle/>
                    <a:p>
                      <a:r>
                        <a:rPr lang="en-US" dirty="0"/>
                        <a:t>9:50 AM</a:t>
                      </a:r>
                    </a:p>
                  </a:txBody>
                  <a:tcPr/>
                </a:tc>
                <a:tc>
                  <a:txBody>
                    <a:bodyPr/>
                    <a:lstStyle/>
                    <a:p>
                      <a:r>
                        <a:rPr lang="en-US" sz="1800" dirty="0"/>
                        <a:t>Home Visitation Report</a:t>
                      </a:r>
                    </a:p>
                  </a:txBody>
                  <a:tcPr/>
                </a:tc>
                <a:tc>
                  <a:txBody>
                    <a:bodyPr/>
                    <a:lstStyle/>
                    <a:p>
                      <a:r>
                        <a:rPr lang="en-US" dirty="0"/>
                        <a:t>Dave</a:t>
                      </a:r>
                    </a:p>
                  </a:txBody>
                  <a:tcPr/>
                </a:tc>
                <a:extLst>
                  <a:ext uri="{0D108BD9-81ED-4DB2-BD59-A6C34878D82A}">
                    <a16:rowId xmlns:a16="http://schemas.microsoft.com/office/drawing/2014/main" val="4160201366"/>
                  </a:ext>
                </a:extLst>
              </a:tr>
              <a:tr h="433198">
                <a:tc>
                  <a:txBody>
                    <a:bodyPr/>
                    <a:lstStyle/>
                    <a:p>
                      <a:r>
                        <a:rPr lang="en-US" dirty="0"/>
                        <a:t>9:52 AM</a:t>
                      </a:r>
                    </a:p>
                  </a:txBody>
                  <a:tcPr/>
                </a:tc>
                <a:tc>
                  <a:txBody>
                    <a:bodyPr/>
                    <a:lstStyle/>
                    <a:p>
                      <a:r>
                        <a:rPr lang="en-US" sz="1800" dirty="0"/>
                        <a:t>President’s Report</a:t>
                      </a:r>
                    </a:p>
                  </a:txBody>
                  <a:tcPr/>
                </a:tc>
                <a:tc>
                  <a:txBody>
                    <a:bodyPr/>
                    <a:lstStyle/>
                    <a:p>
                      <a:r>
                        <a:rPr lang="en-US" dirty="0"/>
                        <a:t>Dave</a:t>
                      </a:r>
                    </a:p>
                  </a:txBody>
                  <a:tcPr/>
                </a:tc>
                <a:extLst>
                  <a:ext uri="{0D108BD9-81ED-4DB2-BD59-A6C34878D82A}">
                    <a16:rowId xmlns:a16="http://schemas.microsoft.com/office/drawing/2014/main" val="820701216"/>
                  </a:ext>
                </a:extLst>
              </a:tr>
              <a:tr h="433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10:05 AM</a:t>
                      </a:r>
                    </a:p>
                  </a:txBody>
                  <a:tcPr/>
                </a:tc>
                <a:tc>
                  <a:txBody>
                    <a:bodyPr/>
                    <a:lstStyle/>
                    <a:p>
                      <a:r>
                        <a:rPr lang="en-US" sz="1800" dirty="0"/>
                        <a:t>Public Affairs Report</a:t>
                      </a:r>
                    </a:p>
                  </a:txBody>
                  <a:tcPr/>
                </a:tc>
                <a:tc>
                  <a:txBody>
                    <a:bodyPr/>
                    <a:lstStyle/>
                    <a:p>
                      <a:r>
                        <a:rPr lang="en-US" dirty="0"/>
                        <a:t>Annie Mason &amp; Cathy Lee</a:t>
                      </a:r>
                    </a:p>
                  </a:txBody>
                  <a:tcPr/>
                </a:tc>
                <a:extLst>
                  <a:ext uri="{0D108BD9-81ED-4DB2-BD59-A6C34878D82A}">
                    <a16:rowId xmlns:a16="http://schemas.microsoft.com/office/drawing/2014/main" val="1419417574"/>
                  </a:ext>
                </a:extLst>
              </a:tr>
              <a:tr h="433198">
                <a:tc>
                  <a:txBody>
                    <a:bodyPr/>
                    <a:lstStyle/>
                    <a:p>
                      <a:r>
                        <a:rPr lang="en-US" dirty="0"/>
                        <a:t>10:10 AM</a:t>
                      </a:r>
                    </a:p>
                  </a:txBody>
                  <a:tcPr/>
                </a:tc>
                <a:tc>
                  <a:txBody>
                    <a:bodyPr/>
                    <a:lstStyle/>
                    <a:p>
                      <a:r>
                        <a:rPr lang="en-US" dirty="0"/>
                        <a:t>Friendly Visitations Report</a:t>
                      </a:r>
                    </a:p>
                  </a:txBody>
                  <a:tcPr/>
                </a:tc>
                <a:tc>
                  <a:txBody>
                    <a:bodyPr/>
                    <a:lstStyle/>
                    <a:p>
                      <a:r>
                        <a:rPr lang="en-US" dirty="0"/>
                        <a:t>Amy Whittaker</a:t>
                      </a:r>
                    </a:p>
                  </a:txBody>
                  <a:tcPr/>
                </a:tc>
                <a:extLst>
                  <a:ext uri="{0D108BD9-81ED-4DB2-BD59-A6C34878D82A}">
                    <a16:rowId xmlns:a16="http://schemas.microsoft.com/office/drawing/2014/main" val="2670485044"/>
                  </a:ext>
                </a:extLst>
              </a:tr>
              <a:tr h="433198">
                <a:tc>
                  <a:txBody>
                    <a:bodyPr/>
                    <a:lstStyle/>
                    <a:p>
                      <a:r>
                        <a:rPr lang="en-US" dirty="0"/>
                        <a:t>10:15 AM</a:t>
                      </a:r>
                    </a:p>
                  </a:txBody>
                  <a:tcPr/>
                </a:tc>
                <a:tc>
                  <a:txBody>
                    <a:bodyPr/>
                    <a:lstStyle/>
                    <a:p>
                      <a:r>
                        <a:rPr lang="en-US" dirty="0"/>
                        <a:t>Secretary’s Report</a:t>
                      </a:r>
                    </a:p>
                  </a:txBody>
                  <a:tcPr/>
                </a:tc>
                <a:tc>
                  <a:txBody>
                    <a:bodyPr/>
                    <a:lstStyle/>
                    <a:p>
                      <a:r>
                        <a:rPr lang="en-US" dirty="0"/>
                        <a:t>Amy </a:t>
                      </a:r>
                    </a:p>
                  </a:txBody>
                  <a:tcPr/>
                </a:tc>
                <a:extLst>
                  <a:ext uri="{0D108BD9-81ED-4DB2-BD59-A6C34878D82A}">
                    <a16:rowId xmlns:a16="http://schemas.microsoft.com/office/drawing/2014/main" val="1444763220"/>
                  </a:ext>
                </a:extLst>
              </a:tr>
              <a:tr h="433198">
                <a:tc>
                  <a:txBody>
                    <a:bodyPr/>
                    <a:lstStyle/>
                    <a:p>
                      <a:r>
                        <a:rPr lang="en-US" dirty="0"/>
                        <a:t>10:20 AM</a:t>
                      </a:r>
                    </a:p>
                  </a:txBody>
                  <a:tcPr/>
                </a:tc>
                <a:tc>
                  <a:txBody>
                    <a:bodyPr/>
                    <a:lstStyle/>
                    <a:p>
                      <a:r>
                        <a:rPr lang="en-US" dirty="0"/>
                        <a:t>New Business</a:t>
                      </a:r>
                    </a:p>
                  </a:txBody>
                  <a:tcPr/>
                </a:tc>
                <a:tc>
                  <a:txBody>
                    <a:bodyPr/>
                    <a:lstStyle/>
                    <a:p>
                      <a:r>
                        <a:rPr lang="en-US" dirty="0"/>
                        <a:t>All Vincentians</a:t>
                      </a:r>
                    </a:p>
                  </a:txBody>
                  <a:tcPr/>
                </a:tc>
                <a:extLst>
                  <a:ext uri="{0D108BD9-81ED-4DB2-BD59-A6C34878D82A}">
                    <a16:rowId xmlns:a16="http://schemas.microsoft.com/office/drawing/2014/main" val="2087685919"/>
                  </a:ext>
                </a:extLst>
              </a:tr>
              <a:tr h="433198">
                <a:tc>
                  <a:txBody>
                    <a:bodyPr/>
                    <a:lstStyle/>
                    <a:p>
                      <a:r>
                        <a:rPr lang="en-US" dirty="0"/>
                        <a:t>10:25 AM</a:t>
                      </a:r>
                    </a:p>
                  </a:txBody>
                  <a:tcPr/>
                </a:tc>
                <a:tc>
                  <a:txBody>
                    <a:bodyPr/>
                    <a:lstStyle/>
                    <a:p>
                      <a:r>
                        <a:rPr lang="en-US" dirty="0"/>
                        <a:t>Closing Prayer</a:t>
                      </a:r>
                    </a:p>
                  </a:txBody>
                  <a:tcPr/>
                </a:tc>
                <a:tc>
                  <a:txBody>
                    <a:bodyPr/>
                    <a:lstStyle/>
                    <a:p>
                      <a:r>
                        <a:rPr lang="en-US" dirty="0"/>
                        <a:t>Father Eversole</a:t>
                      </a:r>
                    </a:p>
                  </a:txBody>
                  <a:tcPr/>
                </a:tc>
                <a:extLst>
                  <a:ext uri="{0D108BD9-81ED-4DB2-BD59-A6C34878D82A}">
                    <a16:rowId xmlns:a16="http://schemas.microsoft.com/office/drawing/2014/main" val="313655708"/>
                  </a:ext>
                </a:extLst>
              </a:tr>
              <a:tr h="43319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80806299"/>
                  </a:ext>
                </a:extLst>
              </a:tr>
            </a:tbl>
          </a:graphicData>
        </a:graphic>
      </p:graphicFrame>
      <p:sp>
        <p:nvSpPr>
          <p:cNvPr id="3" name="Slide Number Placeholder 2">
            <a:extLst>
              <a:ext uri="{FF2B5EF4-FFF2-40B4-BE49-F238E27FC236}">
                <a16:creationId xmlns:a16="http://schemas.microsoft.com/office/drawing/2014/main" id="{DB6712C4-9E14-4025-A9F1-5193F019B8BE}"/>
              </a:ext>
            </a:extLst>
          </p:cNvPr>
          <p:cNvSpPr>
            <a:spLocks noGrp="1"/>
          </p:cNvSpPr>
          <p:nvPr>
            <p:ph type="sldNum" sz="quarter" idx="12"/>
          </p:nvPr>
        </p:nvSpPr>
        <p:spPr/>
        <p:txBody>
          <a:bodyPr/>
          <a:lstStyle/>
          <a:p>
            <a:fld id="{8D4C71F6-89C4-4D03-933D-C5FBAD4C5AE0}" type="slidenum">
              <a:rPr lang="en-US" smtClean="0"/>
              <a:t>2</a:t>
            </a:fld>
            <a:endParaRPr lang="en-US"/>
          </a:p>
        </p:txBody>
      </p:sp>
    </p:spTree>
    <p:extLst>
      <p:ext uri="{BB962C8B-B14F-4D97-AF65-F5344CB8AC3E}">
        <p14:creationId xmlns:p14="http://schemas.microsoft.com/office/powerpoint/2010/main" val="31486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02015FA-0FC3-4C6F-85DA-97E1D74A2A5B}"/>
              </a:ext>
            </a:extLst>
          </p:cNvPr>
          <p:cNvPicPr>
            <a:picLocks noChangeAspect="1"/>
          </p:cNvPicPr>
          <p:nvPr/>
        </p:nvPicPr>
        <p:blipFill>
          <a:blip r:embed="rId2"/>
          <a:stretch>
            <a:fillRect/>
          </a:stretch>
        </p:blipFill>
        <p:spPr>
          <a:xfrm>
            <a:off x="7001234" y="643467"/>
            <a:ext cx="3969386" cy="5571066"/>
          </a:xfrm>
          <a:prstGeom prst="rect">
            <a:avLst/>
          </a:prstGeom>
        </p:spPr>
      </p:pic>
      <p:sp>
        <p:nvSpPr>
          <p:cNvPr id="22" name="Rectangle 21">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0BE1661-B18E-4B30-9C4B-C895B5870260}"/>
              </a:ext>
            </a:extLst>
          </p:cNvPr>
          <p:cNvSpPr>
            <a:spLocks noGrp="1"/>
          </p:cNvSpPr>
          <p:nvPr>
            <p:ph type="sldNum" sz="quarter" idx="12"/>
          </p:nvPr>
        </p:nvSpPr>
        <p:spPr>
          <a:xfrm>
            <a:off x="8610600" y="6356350"/>
            <a:ext cx="2743200" cy="365125"/>
          </a:xfrm>
        </p:spPr>
        <p:txBody>
          <a:bodyPr>
            <a:normAutofit/>
          </a:bodyPr>
          <a:lstStyle/>
          <a:p>
            <a:pPr>
              <a:spcAft>
                <a:spcPts val="600"/>
              </a:spcAft>
            </a:pPr>
            <a:fld id="{8D4C71F6-89C4-4D03-933D-C5FBAD4C5AE0}" type="slidenum">
              <a:rPr lang="en-US">
                <a:solidFill>
                  <a:srgbClr val="FFFFFF"/>
                </a:solidFill>
              </a:rPr>
              <a:pPr>
                <a:spcAft>
                  <a:spcPts val="600"/>
                </a:spcAft>
              </a:pPr>
              <a:t>3</a:t>
            </a:fld>
            <a:endParaRPr lang="en-US">
              <a:solidFill>
                <a:srgbClr val="FFFFFF"/>
              </a:solidFill>
            </a:endParaRPr>
          </a:p>
        </p:txBody>
      </p:sp>
      <p:sp>
        <p:nvSpPr>
          <p:cNvPr id="9" name="TextBox 8">
            <a:extLst>
              <a:ext uri="{FF2B5EF4-FFF2-40B4-BE49-F238E27FC236}">
                <a16:creationId xmlns:a16="http://schemas.microsoft.com/office/drawing/2014/main" id="{AE964F70-FF27-4507-A2D2-97DD78B2D058}"/>
              </a:ext>
            </a:extLst>
          </p:cNvPr>
          <p:cNvSpPr txBox="1"/>
          <p:nvPr/>
        </p:nvSpPr>
        <p:spPr>
          <a:xfrm>
            <a:off x="1094874" y="634862"/>
            <a:ext cx="4150894" cy="954107"/>
          </a:xfrm>
          <a:prstGeom prst="rect">
            <a:avLst/>
          </a:prstGeom>
          <a:noFill/>
        </p:spPr>
        <p:txBody>
          <a:bodyPr wrap="square">
            <a:spAutoFit/>
          </a:bodyPr>
          <a:lstStyle/>
          <a:p>
            <a:pPr algn="ctr"/>
            <a:r>
              <a:rPr lang="en-US" sz="2800" b="0" i="1" dirty="0">
                <a:solidFill>
                  <a:srgbClr val="000000"/>
                </a:solidFill>
                <a:effectLst/>
                <a:latin typeface="Georgia" panose="02040502050405020303" pitchFamily="18" charset="0"/>
              </a:rPr>
              <a:t>Pray to God for healing</a:t>
            </a:r>
          </a:p>
          <a:p>
            <a:pPr algn="ctr"/>
            <a:r>
              <a:rPr lang="en-US" sz="2800" i="1" dirty="0">
                <a:solidFill>
                  <a:srgbClr val="000000"/>
                </a:solidFill>
                <a:latin typeface="Georgia" panose="02040502050405020303" pitchFamily="18" charset="0"/>
              </a:rPr>
              <a:t>&amp; Have FAITH</a:t>
            </a:r>
            <a:endParaRPr lang="en-US" sz="2800" b="0" i="1" dirty="0">
              <a:solidFill>
                <a:srgbClr val="000000"/>
              </a:solidFill>
              <a:effectLst/>
              <a:latin typeface="Georgia" panose="02040502050405020303" pitchFamily="18" charset="0"/>
            </a:endParaRPr>
          </a:p>
        </p:txBody>
      </p:sp>
      <p:sp>
        <p:nvSpPr>
          <p:cNvPr id="11" name="TextBox 10">
            <a:extLst>
              <a:ext uri="{FF2B5EF4-FFF2-40B4-BE49-F238E27FC236}">
                <a16:creationId xmlns:a16="http://schemas.microsoft.com/office/drawing/2014/main" id="{DC15DC3E-9E89-4F2A-9CF9-B6E3EFE05B90}"/>
              </a:ext>
            </a:extLst>
          </p:cNvPr>
          <p:cNvSpPr txBox="1"/>
          <p:nvPr/>
        </p:nvSpPr>
        <p:spPr>
          <a:xfrm>
            <a:off x="601580" y="1720840"/>
            <a:ext cx="5294098" cy="3785652"/>
          </a:xfrm>
          <a:prstGeom prst="rect">
            <a:avLst/>
          </a:prstGeom>
          <a:noFill/>
        </p:spPr>
        <p:txBody>
          <a:bodyPr wrap="square">
            <a:spAutoFit/>
          </a:bodyPr>
          <a:lstStyle/>
          <a:p>
            <a:pPr algn="l"/>
            <a:r>
              <a:rPr lang="en-US" sz="2000" b="0" i="0" dirty="0">
                <a:solidFill>
                  <a:srgbClr val="000000"/>
                </a:solidFill>
                <a:effectLst/>
                <a:latin typeface="Georgia" panose="02040502050405020303" pitchFamily="18" charset="0"/>
              </a:rPr>
              <a:t>In the Gospels Jesus is constantly healing the sick in every town he visits.</a:t>
            </a:r>
          </a:p>
          <a:p>
            <a:pPr algn="l"/>
            <a:endParaRPr lang="en-US" sz="2000" dirty="0">
              <a:solidFill>
                <a:srgbClr val="000000"/>
              </a:solidFill>
              <a:latin typeface="Georgia" panose="02040502050405020303" pitchFamily="18" charset="0"/>
            </a:endParaRPr>
          </a:p>
          <a:p>
            <a:pPr algn="l"/>
            <a:r>
              <a:rPr lang="en-US" sz="2000" b="0" i="0" dirty="0">
                <a:solidFill>
                  <a:srgbClr val="000000"/>
                </a:solidFill>
                <a:effectLst/>
                <a:latin typeface="Georgia" panose="02040502050405020303" pitchFamily="18" charset="0"/>
              </a:rPr>
              <a:t>Those who are ill flock to his presence and often beg for his healing touch.</a:t>
            </a:r>
          </a:p>
          <a:p>
            <a:pPr algn="l"/>
            <a:endParaRPr lang="en-US" sz="2000" b="0" i="0" dirty="0">
              <a:solidFill>
                <a:srgbClr val="000000"/>
              </a:solidFill>
              <a:effectLst/>
              <a:latin typeface="Georgia" panose="02040502050405020303" pitchFamily="18" charset="0"/>
            </a:endParaRPr>
          </a:p>
          <a:p>
            <a:pPr algn="l"/>
            <a:r>
              <a:rPr lang="en-US" sz="2000" b="0" i="0" dirty="0">
                <a:solidFill>
                  <a:srgbClr val="000000"/>
                </a:solidFill>
                <a:effectLst/>
                <a:latin typeface="Georgia" panose="02040502050405020303" pitchFamily="18" charset="0"/>
              </a:rPr>
              <a:t>Jesus responded generously to their requests, lifting them up, especially </a:t>
            </a:r>
            <a:r>
              <a:rPr lang="en-US" sz="2000" b="1" i="0" dirty="0">
                <a:solidFill>
                  <a:srgbClr val="000000"/>
                </a:solidFill>
                <a:effectLst/>
                <a:latin typeface="Georgia" panose="02040502050405020303" pitchFamily="18" charset="0"/>
              </a:rPr>
              <a:t>when they showed the authenticity of their faith.</a:t>
            </a:r>
          </a:p>
          <a:p>
            <a:pPr algn="l"/>
            <a:endParaRPr lang="en-US" sz="2000" b="0" i="0" dirty="0">
              <a:solidFill>
                <a:srgbClr val="000000"/>
              </a:solidFill>
              <a:effectLst/>
              <a:latin typeface="Georgia" panose="02040502050405020303" pitchFamily="18" charset="0"/>
            </a:endParaRPr>
          </a:p>
          <a:p>
            <a:pPr algn="l"/>
            <a:r>
              <a:rPr lang="en-US" sz="2000" b="0" i="0" dirty="0">
                <a:solidFill>
                  <a:srgbClr val="000000"/>
                </a:solidFill>
                <a:effectLst/>
                <a:latin typeface="Georgia" panose="02040502050405020303" pitchFamily="18" charset="0"/>
              </a:rPr>
              <a:t>They truly believed that God could heal them, and </a:t>
            </a:r>
            <a:r>
              <a:rPr lang="en-US" sz="2000" b="1" i="0" dirty="0">
                <a:solidFill>
                  <a:srgbClr val="000000"/>
                </a:solidFill>
                <a:effectLst/>
                <a:latin typeface="Georgia" panose="02040502050405020303" pitchFamily="18" charset="0"/>
              </a:rPr>
              <a:t>it was their faith that saved them</a:t>
            </a:r>
            <a:r>
              <a:rPr lang="en-US" sz="2000" b="0" i="0" dirty="0">
                <a:solidFill>
                  <a:srgbClr val="000000"/>
                </a:solidFill>
                <a:effectLst/>
                <a:latin typeface="Georgia" panose="02040502050405020303" pitchFamily="18" charset="0"/>
              </a:rPr>
              <a:t>.</a:t>
            </a:r>
          </a:p>
        </p:txBody>
      </p:sp>
    </p:spTree>
    <p:extLst>
      <p:ext uri="{BB962C8B-B14F-4D97-AF65-F5344CB8AC3E}">
        <p14:creationId xmlns:p14="http://schemas.microsoft.com/office/powerpoint/2010/main" val="35983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50D301-5186-49E9-A111-6566177A2332}"/>
              </a:ext>
            </a:extLst>
          </p:cNvPr>
          <p:cNvSpPr>
            <a:spLocks noGrp="1"/>
          </p:cNvSpPr>
          <p:nvPr>
            <p:ph type="sldNum" sz="quarter" idx="12"/>
          </p:nvPr>
        </p:nvSpPr>
        <p:spPr/>
        <p:txBody>
          <a:bodyPr/>
          <a:lstStyle/>
          <a:p>
            <a:fld id="{8D4C71F6-89C4-4D03-933D-C5FBAD4C5AE0}" type="slidenum">
              <a:rPr lang="en-US" smtClean="0"/>
              <a:t>4</a:t>
            </a:fld>
            <a:endParaRPr lang="en-US"/>
          </a:p>
        </p:txBody>
      </p:sp>
      <p:pic>
        <p:nvPicPr>
          <p:cNvPr id="4" name="Picture 3" descr="Text&#10;&#10;Description automatically generated with low confidence">
            <a:extLst>
              <a:ext uri="{FF2B5EF4-FFF2-40B4-BE49-F238E27FC236}">
                <a16:creationId xmlns:a16="http://schemas.microsoft.com/office/drawing/2014/main" id="{297920DE-6AAC-4B41-8E04-516DBD385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27432"/>
            <a:ext cx="9107424" cy="6830568"/>
          </a:xfrm>
          <a:prstGeom prst="rect">
            <a:avLst/>
          </a:prstGeom>
        </p:spPr>
      </p:pic>
    </p:spTree>
    <p:extLst>
      <p:ext uri="{BB962C8B-B14F-4D97-AF65-F5344CB8AC3E}">
        <p14:creationId xmlns:p14="http://schemas.microsoft.com/office/powerpoint/2010/main" val="72345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6B2449-FF07-47FC-AA19-DB68D98F3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37002AA-873D-48BB-97DB-3861E0AB3DB1}"/>
              </a:ext>
            </a:extLst>
          </p:cNvPr>
          <p:cNvSpPr>
            <a:spLocks noGrp="1"/>
          </p:cNvSpPr>
          <p:nvPr>
            <p:ph type="title"/>
          </p:nvPr>
        </p:nvSpPr>
        <p:spPr>
          <a:xfrm>
            <a:off x="1578043" y="590062"/>
            <a:ext cx="5347266" cy="2838938"/>
          </a:xfrm>
        </p:spPr>
        <p:txBody>
          <a:bodyPr vert="horz" lIns="91440" tIns="45720" rIns="91440" bIns="45720" rtlCol="0" anchor="b">
            <a:normAutofit/>
          </a:bodyPr>
          <a:lstStyle/>
          <a:p>
            <a:r>
              <a:rPr lang="en-US" sz="5600" kern="1200">
                <a:solidFill>
                  <a:srgbClr val="FFFFFF"/>
                </a:solidFill>
                <a:latin typeface="+mj-lt"/>
                <a:ea typeface="+mj-ea"/>
                <a:cs typeface="+mj-cs"/>
              </a:rPr>
              <a:t>Spiritual Advisor’s Presentation</a:t>
            </a:r>
          </a:p>
        </p:txBody>
      </p:sp>
      <p:sp>
        <p:nvSpPr>
          <p:cNvPr id="3" name="Text Placeholder 2">
            <a:extLst>
              <a:ext uri="{FF2B5EF4-FFF2-40B4-BE49-F238E27FC236}">
                <a16:creationId xmlns:a16="http://schemas.microsoft.com/office/drawing/2014/main" id="{53F9B37A-CA7B-49DF-887D-B9A4E6B3BEDB}"/>
              </a:ext>
            </a:extLst>
          </p:cNvPr>
          <p:cNvSpPr>
            <a:spLocks noGrp="1"/>
          </p:cNvSpPr>
          <p:nvPr>
            <p:ph type="body" idx="1"/>
          </p:nvPr>
        </p:nvSpPr>
        <p:spPr>
          <a:xfrm>
            <a:off x="1578043" y="3739764"/>
            <a:ext cx="5324405" cy="1198120"/>
          </a:xfrm>
        </p:spPr>
        <p:txBody>
          <a:bodyPr vert="horz" lIns="91440" tIns="45720" rIns="91440" bIns="45720" rtlCol="0">
            <a:normAutofit/>
          </a:bodyPr>
          <a:lstStyle/>
          <a:p>
            <a:r>
              <a:rPr lang="en-US" sz="2000" i="1" kern="1200">
                <a:solidFill>
                  <a:srgbClr val="FFFFFF"/>
                </a:solidFill>
                <a:latin typeface="+mn-lt"/>
                <a:ea typeface="+mn-ea"/>
                <a:cs typeface="+mn-cs"/>
              </a:rPr>
              <a:t>Father Eversole</a:t>
            </a:r>
          </a:p>
        </p:txBody>
      </p:sp>
      <p:sp>
        <p:nvSpPr>
          <p:cNvPr id="4" name="Slide Number Placeholder 3">
            <a:extLst>
              <a:ext uri="{FF2B5EF4-FFF2-40B4-BE49-F238E27FC236}">
                <a16:creationId xmlns:a16="http://schemas.microsoft.com/office/drawing/2014/main" id="{F7AFD64C-11B6-4867-B75C-7C96134B1ED9}"/>
              </a:ext>
            </a:extLst>
          </p:cNvPr>
          <p:cNvSpPr>
            <a:spLocks noGrp="1"/>
          </p:cNvSpPr>
          <p:nvPr>
            <p:ph type="sldNum" sz="quarter" idx="12"/>
          </p:nvPr>
        </p:nvSpPr>
        <p:spPr>
          <a:xfrm>
            <a:off x="8610600" y="224937"/>
            <a:ext cx="2743200" cy="365125"/>
          </a:xfrm>
        </p:spPr>
        <p:txBody>
          <a:bodyPr vert="horz" lIns="91440" tIns="45720" rIns="91440" bIns="45720" rtlCol="0" anchor="ctr">
            <a:normAutofit/>
          </a:bodyPr>
          <a:lstStyle/>
          <a:p>
            <a:pPr>
              <a:spcAft>
                <a:spcPts val="600"/>
              </a:spcAft>
            </a:pPr>
            <a:fld id="{8D4C71F6-89C4-4D03-933D-C5FBAD4C5AE0}" type="slidenum">
              <a:rPr lang="en-US">
                <a:solidFill>
                  <a:srgbClr val="FFFFFF"/>
                </a:solidFill>
              </a:rPr>
              <a:pPr>
                <a:spcAft>
                  <a:spcPts val="600"/>
                </a:spcAft>
              </a:pPr>
              <a:t>5</a:t>
            </a:fld>
            <a:endParaRPr lang="en-US">
              <a:solidFill>
                <a:srgbClr val="FFFFFF"/>
              </a:solidFill>
            </a:endParaRPr>
          </a:p>
        </p:txBody>
      </p:sp>
      <p:grpSp>
        <p:nvGrpSpPr>
          <p:cNvPr id="15" name="Group 14">
            <a:extLst>
              <a:ext uri="{FF2B5EF4-FFF2-40B4-BE49-F238E27FC236}">
                <a16:creationId xmlns:a16="http://schemas.microsoft.com/office/drawing/2014/main" id="{C6052961-5ADC-4465-9B95-E6D4A490D5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1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 name="Picture 5" descr="Shape&#10;&#10;Description automatically generated with low confidence">
            <a:extLst>
              <a:ext uri="{FF2B5EF4-FFF2-40B4-BE49-F238E27FC236}">
                <a16:creationId xmlns:a16="http://schemas.microsoft.com/office/drawing/2014/main" id="{5134DE69-78FD-4342-B6EE-A6D040208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411" y="573583"/>
            <a:ext cx="3997583" cy="5710833"/>
          </a:xfrm>
          <a:prstGeom prst="rect">
            <a:avLst/>
          </a:prstGeom>
        </p:spPr>
      </p:pic>
    </p:spTree>
    <p:extLst>
      <p:ext uri="{BB962C8B-B14F-4D97-AF65-F5344CB8AC3E}">
        <p14:creationId xmlns:p14="http://schemas.microsoft.com/office/powerpoint/2010/main" val="417385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A94A-DBAE-437A-855C-04BF5741182F}"/>
              </a:ext>
            </a:extLst>
          </p:cNvPr>
          <p:cNvSpPr>
            <a:spLocks noGrp="1"/>
          </p:cNvSpPr>
          <p:nvPr>
            <p:ph type="title"/>
          </p:nvPr>
        </p:nvSpPr>
        <p:spPr/>
        <p:txBody>
          <a:bodyPr/>
          <a:lstStyle/>
          <a:p>
            <a:r>
              <a:rPr lang="en-US" dirty="0"/>
              <a:t>Treasurer’s Report: Don Carlson</a:t>
            </a:r>
          </a:p>
        </p:txBody>
      </p:sp>
      <p:sp>
        <p:nvSpPr>
          <p:cNvPr id="3" name="Content Placeholder 2">
            <a:extLst>
              <a:ext uri="{FF2B5EF4-FFF2-40B4-BE49-F238E27FC236}">
                <a16:creationId xmlns:a16="http://schemas.microsoft.com/office/drawing/2014/main" id="{76341D14-6BBF-4825-9797-0A4A980C2F2D}"/>
              </a:ext>
            </a:extLst>
          </p:cNvPr>
          <p:cNvSpPr>
            <a:spLocks noGrp="1"/>
          </p:cNvSpPr>
          <p:nvPr>
            <p:ph idx="1"/>
          </p:nvPr>
        </p:nvSpPr>
        <p:spPr>
          <a:xfrm>
            <a:off x="463296" y="1511808"/>
            <a:ext cx="10890504" cy="4665155"/>
          </a:xfrm>
        </p:spPr>
        <p:txBody>
          <a:bodyPr/>
          <a:lstStyle/>
          <a:p>
            <a:pPr marL="514350" indent="-514350">
              <a:buFont typeface="+mj-lt"/>
              <a:buAutoNum type="arabicPeriod"/>
            </a:pPr>
            <a:r>
              <a:rPr lang="en-US" dirty="0"/>
              <a:t>Current Balance</a:t>
            </a:r>
          </a:p>
          <a:p>
            <a:pPr marL="514350" indent="-514350">
              <a:buFont typeface="+mj-lt"/>
              <a:buAutoNum type="arabicPeriod"/>
            </a:pPr>
            <a:r>
              <a:rPr lang="en-US" dirty="0"/>
              <a:t>Bills Paid</a:t>
            </a:r>
          </a:p>
          <a:p>
            <a:pPr marL="514350" indent="-514350">
              <a:buFont typeface="+mj-lt"/>
              <a:buAutoNum type="arabicPeriod"/>
            </a:pPr>
            <a:r>
              <a:rPr lang="en-US" dirty="0"/>
              <a:t>Donations</a:t>
            </a:r>
          </a:p>
          <a:p>
            <a:pPr marL="971550" lvl="1" indent="-514350">
              <a:buFont typeface="+mj-lt"/>
              <a:buAutoNum type="alphaLcPeriod"/>
            </a:pPr>
            <a:r>
              <a:rPr lang="en-US" dirty="0"/>
              <a:t>Online donations</a:t>
            </a:r>
          </a:p>
          <a:p>
            <a:pPr marL="971550" lvl="1" indent="-514350">
              <a:buFont typeface="+mj-lt"/>
              <a:buAutoNum type="alphaLcPeriod"/>
            </a:pPr>
            <a:r>
              <a:rPr lang="en-US" dirty="0"/>
              <a:t>Other donations </a:t>
            </a:r>
          </a:p>
          <a:p>
            <a:pPr marL="514350" indent="-514350">
              <a:buFont typeface="+mj-lt"/>
              <a:buAutoNum type="arabicPeriod"/>
            </a:pPr>
            <a:r>
              <a:rPr lang="en-US" dirty="0"/>
              <a:t>Other financial issues as appropriate</a:t>
            </a:r>
          </a:p>
        </p:txBody>
      </p:sp>
      <p:sp>
        <p:nvSpPr>
          <p:cNvPr id="4" name="Slide Number Placeholder 3">
            <a:extLst>
              <a:ext uri="{FF2B5EF4-FFF2-40B4-BE49-F238E27FC236}">
                <a16:creationId xmlns:a16="http://schemas.microsoft.com/office/drawing/2014/main" id="{C36A8331-AD06-421F-8FF6-A015BB938914}"/>
              </a:ext>
            </a:extLst>
          </p:cNvPr>
          <p:cNvSpPr>
            <a:spLocks noGrp="1"/>
          </p:cNvSpPr>
          <p:nvPr>
            <p:ph type="sldNum" sz="quarter" idx="12"/>
          </p:nvPr>
        </p:nvSpPr>
        <p:spPr/>
        <p:txBody>
          <a:bodyPr/>
          <a:lstStyle/>
          <a:p>
            <a:fld id="{8D4C71F6-89C4-4D03-933D-C5FBAD4C5AE0}" type="slidenum">
              <a:rPr lang="en-US" smtClean="0"/>
              <a:t>6</a:t>
            </a:fld>
            <a:endParaRPr lang="en-US"/>
          </a:p>
        </p:txBody>
      </p:sp>
    </p:spTree>
    <p:extLst>
      <p:ext uri="{BB962C8B-B14F-4D97-AF65-F5344CB8AC3E}">
        <p14:creationId xmlns:p14="http://schemas.microsoft.com/office/powerpoint/2010/main" val="309528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8872-DCAC-4FA4-AF73-824CD873FA8F}"/>
              </a:ext>
            </a:extLst>
          </p:cNvPr>
          <p:cNvSpPr>
            <a:spLocks noGrp="1"/>
          </p:cNvSpPr>
          <p:nvPr>
            <p:ph type="title"/>
          </p:nvPr>
        </p:nvSpPr>
        <p:spPr/>
        <p:txBody>
          <a:bodyPr/>
          <a:lstStyle/>
          <a:p>
            <a:pPr algn="ctr"/>
            <a:r>
              <a:rPr lang="en-US" b="1" dirty="0"/>
              <a:t>Saint Faustina Conference </a:t>
            </a:r>
            <a:br>
              <a:rPr lang="en-US" b="1" dirty="0"/>
            </a:br>
            <a:r>
              <a:rPr lang="en-US" b="1" dirty="0"/>
              <a:t>Emergency Assistance</a:t>
            </a:r>
          </a:p>
        </p:txBody>
      </p:sp>
      <p:sp>
        <p:nvSpPr>
          <p:cNvPr id="4" name="Text Placeholder 3">
            <a:extLst>
              <a:ext uri="{FF2B5EF4-FFF2-40B4-BE49-F238E27FC236}">
                <a16:creationId xmlns:a16="http://schemas.microsoft.com/office/drawing/2014/main" id="{7B2B9755-F9E5-45F8-890B-18259DF63B4D}"/>
              </a:ext>
            </a:extLst>
          </p:cNvPr>
          <p:cNvSpPr>
            <a:spLocks noGrp="1"/>
          </p:cNvSpPr>
          <p:nvPr>
            <p:ph type="body" sz="half" idx="2"/>
          </p:nvPr>
        </p:nvSpPr>
        <p:spPr>
          <a:xfrm>
            <a:off x="433137" y="2562726"/>
            <a:ext cx="4463715" cy="3306262"/>
          </a:xfrm>
        </p:spPr>
        <p:txBody>
          <a:bodyPr>
            <a:normAutofit fontScale="92500" lnSpcReduction="10000"/>
          </a:bodyPr>
          <a:lstStyle/>
          <a:p>
            <a:pPr marL="342900" indent="-342900">
              <a:buAutoNum type="arabicPeriod"/>
            </a:pPr>
            <a:r>
              <a:rPr lang="en-US" sz="2000" b="1" dirty="0"/>
              <a:t>GOOD NEWS</a:t>
            </a:r>
            <a:r>
              <a:rPr lang="en-US" sz="2000" dirty="0"/>
              <a:t>….. Arlington Catholic Charities Emergency Assistance WILL REMAIN AT </a:t>
            </a:r>
            <a:r>
              <a:rPr lang="en-US" sz="2000" b="1" dirty="0"/>
              <a:t>$2000 maximum per case</a:t>
            </a:r>
            <a:r>
              <a:rPr lang="en-US" sz="2000" dirty="0"/>
              <a:t>.</a:t>
            </a:r>
          </a:p>
          <a:p>
            <a:pPr marL="342900" indent="-342900">
              <a:buAutoNum type="arabicPeriod"/>
            </a:pPr>
            <a:r>
              <a:rPr lang="en-US" sz="2400" dirty="0"/>
              <a:t>TOTAL ASSISTANCE FOR JUNE </a:t>
            </a:r>
            <a:r>
              <a:rPr lang="en-US" sz="2400" b="1" u="sng" dirty="0"/>
              <a:t>$8,326.63</a:t>
            </a:r>
            <a:endParaRPr lang="en-US" sz="2400"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Two</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Assistance Line Monitors and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Two</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Case Workers made all this happen in June</a:t>
            </a:r>
            <a:endParaRPr lang="en-US" sz="2400" dirty="0"/>
          </a:p>
          <a:p>
            <a:pPr marL="342900" indent="-342900">
              <a:buAutoNum type="arabicPeriod"/>
            </a:pPr>
            <a:r>
              <a:rPr lang="en-US" sz="2400" b="1" dirty="0"/>
              <a:t>We continue to need volunteers to support the Emergency Assistance Ministry</a:t>
            </a:r>
          </a:p>
        </p:txBody>
      </p:sp>
      <p:sp>
        <p:nvSpPr>
          <p:cNvPr id="5" name="Slide Number Placeholder 4">
            <a:extLst>
              <a:ext uri="{FF2B5EF4-FFF2-40B4-BE49-F238E27FC236}">
                <a16:creationId xmlns:a16="http://schemas.microsoft.com/office/drawing/2014/main" id="{41CFD9CC-E07D-442B-B0D8-5AAE8C379117}"/>
              </a:ext>
            </a:extLst>
          </p:cNvPr>
          <p:cNvSpPr>
            <a:spLocks noGrp="1"/>
          </p:cNvSpPr>
          <p:nvPr>
            <p:ph type="sldNum" sz="quarter" idx="12"/>
          </p:nvPr>
        </p:nvSpPr>
        <p:spPr/>
        <p:txBody>
          <a:bodyPr/>
          <a:lstStyle/>
          <a:p>
            <a:fld id="{8D4C71F6-89C4-4D03-933D-C5FBAD4C5AE0}" type="slidenum">
              <a:rPr lang="en-US" smtClean="0"/>
              <a:t>7</a:t>
            </a:fld>
            <a:endParaRPr lang="en-US"/>
          </a:p>
        </p:txBody>
      </p:sp>
      <p:graphicFrame>
        <p:nvGraphicFramePr>
          <p:cNvPr id="6" name="Table 5">
            <a:extLst>
              <a:ext uri="{FF2B5EF4-FFF2-40B4-BE49-F238E27FC236}">
                <a16:creationId xmlns:a16="http://schemas.microsoft.com/office/drawing/2014/main" id="{7E7E1FCD-42C5-4DA4-8E22-CBD429F7541F}"/>
              </a:ext>
            </a:extLst>
          </p:cNvPr>
          <p:cNvGraphicFramePr>
            <a:graphicFrameLocks noGrp="1"/>
          </p:cNvGraphicFramePr>
          <p:nvPr>
            <p:extLst>
              <p:ext uri="{D42A27DB-BD31-4B8C-83A1-F6EECF244321}">
                <p14:modId xmlns:p14="http://schemas.microsoft.com/office/powerpoint/2010/main" val="3823288621"/>
              </p:ext>
            </p:extLst>
          </p:nvPr>
        </p:nvGraphicFramePr>
        <p:xfrm>
          <a:off x="5328651" y="1082843"/>
          <a:ext cx="6430210" cy="4945769"/>
        </p:xfrm>
        <a:graphic>
          <a:graphicData uri="http://schemas.openxmlformats.org/drawingml/2006/table">
            <a:tbl>
              <a:tblPr/>
              <a:tblGrid>
                <a:gridCol w="1297002">
                  <a:extLst>
                    <a:ext uri="{9D8B030D-6E8A-4147-A177-3AD203B41FA5}">
                      <a16:colId xmlns:a16="http://schemas.microsoft.com/office/drawing/2014/main" val="1562337751"/>
                    </a:ext>
                  </a:extLst>
                </a:gridCol>
                <a:gridCol w="1461411">
                  <a:extLst>
                    <a:ext uri="{9D8B030D-6E8A-4147-A177-3AD203B41FA5}">
                      <a16:colId xmlns:a16="http://schemas.microsoft.com/office/drawing/2014/main" val="4151192476"/>
                    </a:ext>
                  </a:extLst>
                </a:gridCol>
                <a:gridCol w="1552749">
                  <a:extLst>
                    <a:ext uri="{9D8B030D-6E8A-4147-A177-3AD203B41FA5}">
                      <a16:colId xmlns:a16="http://schemas.microsoft.com/office/drawing/2014/main" val="1176048945"/>
                    </a:ext>
                  </a:extLst>
                </a:gridCol>
                <a:gridCol w="1004720">
                  <a:extLst>
                    <a:ext uri="{9D8B030D-6E8A-4147-A177-3AD203B41FA5}">
                      <a16:colId xmlns:a16="http://schemas.microsoft.com/office/drawing/2014/main" val="3794638201"/>
                    </a:ext>
                  </a:extLst>
                </a:gridCol>
                <a:gridCol w="1114328">
                  <a:extLst>
                    <a:ext uri="{9D8B030D-6E8A-4147-A177-3AD203B41FA5}">
                      <a16:colId xmlns:a16="http://schemas.microsoft.com/office/drawing/2014/main" val="468621805"/>
                    </a:ext>
                  </a:extLst>
                </a:gridCol>
              </a:tblGrid>
              <a:tr h="850924">
                <a:tc>
                  <a:txBody>
                    <a:bodyPr/>
                    <a:lstStyle/>
                    <a:p>
                      <a:pPr algn="l" fontAlgn="b"/>
                      <a:r>
                        <a:rPr lang="en-US" sz="2000" b="1" i="0" u="none" strike="noStrike">
                          <a:solidFill>
                            <a:srgbClr val="FF0000"/>
                          </a:solidFill>
                          <a:effectLst/>
                          <a:latin typeface="Calibri" panose="020F0502020204030204" pitchFamily="34" charset="0"/>
                        </a:rPr>
                        <a:t>Total Cases Worked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Calibri" panose="020F0502020204030204" pitchFamily="34" charset="0"/>
                        </a:rPr>
                        <a:t>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FF0000"/>
                          </a:solidFill>
                          <a:effectLst/>
                          <a:latin typeface="Calibri" panose="020F0502020204030204" pitchFamily="34" charset="0"/>
                        </a:rPr>
                        <a:t>CC RENT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dirty="0">
                          <a:solidFill>
                            <a:srgbClr val="FF0000"/>
                          </a:solidFill>
                          <a:effectLst/>
                          <a:latin typeface="Calibri" panose="020F0502020204030204" pitchFamily="34" charset="0"/>
                        </a:rPr>
                        <a:t>$6,974.47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5291508"/>
                  </a:ext>
                </a:extLst>
              </a:tr>
              <a:tr h="850924">
                <a:tc>
                  <a:txBody>
                    <a:bodyPr/>
                    <a:lstStyle/>
                    <a:p>
                      <a:pPr algn="l" fontAlgn="b"/>
                      <a:r>
                        <a:rPr lang="en-US" sz="2000" b="1" i="0" u="none" strike="noStrike">
                          <a:solidFill>
                            <a:srgbClr val="000000"/>
                          </a:solidFill>
                          <a:effectLst/>
                          <a:latin typeface="Calibri" panose="020F0502020204030204" pitchFamily="34" charset="0"/>
                        </a:rPr>
                        <a:t>Total Cases Helped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0000"/>
                          </a:solidFill>
                          <a:effectLst/>
                          <a:latin typeface="Calibri" panose="020F0502020204030204" pitchFamily="34" charset="0"/>
                        </a:rPr>
                        <a:t>CONF RENT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a:solidFill>
                            <a:srgbClr val="000000"/>
                          </a:solidFill>
                          <a:effectLst/>
                          <a:latin typeface="Calibri" panose="020F0502020204030204" pitchFamily="34" charset="0"/>
                        </a:rPr>
                        <a:t>$1,257.00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429520"/>
                  </a:ext>
                </a:extLst>
              </a:tr>
              <a:tr h="969172">
                <a:tc>
                  <a:txBody>
                    <a:bodyPr/>
                    <a:lstStyle/>
                    <a:p>
                      <a:pPr algn="l" fontAlgn="b"/>
                      <a:r>
                        <a:rPr lang="en-US" sz="2000" b="1" i="0" u="none" strike="noStrike">
                          <a:solidFill>
                            <a:srgbClr val="FF0000"/>
                          </a:solidFill>
                          <a:effectLst/>
                          <a:latin typeface="Calibri" panose="020F0502020204030204" pitchFamily="34" charset="0"/>
                        </a:rPr>
                        <a:t>Utilities Paid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0000"/>
                          </a:solidFill>
                          <a:effectLst/>
                          <a:latin typeface="Calibri" panose="020F0502020204030204" pitchFamily="34" charset="0"/>
                        </a:rPr>
                        <a:t>CONF UTILITIES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a:solidFill>
                            <a:srgbClr val="000000"/>
                          </a:solidFill>
                          <a:effectLst/>
                          <a:latin typeface="Calibri" panose="020F0502020204030204" pitchFamily="34" charset="0"/>
                        </a:rPr>
                        <a:t>$67.96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521459"/>
                  </a:ext>
                </a:extLst>
              </a:tr>
              <a:tr h="328397">
                <a:tc>
                  <a:txBody>
                    <a:bodyPr/>
                    <a:lstStyle/>
                    <a:p>
                      <a:pPr algn="l" fontAlgn="b"/>
                      <a:r>
                        <a:rPr lang="en-US" sz="2000" b="1" i="0" u="none" strike="noStrike">
                          <a:solidFill>
                            <a:srgbClr val="000000"/>
                          </a:solidFill>
                          <a:effectLst/>
                          <a:latin typeface="Calibri" panose="020F0502020204030204" pitchFamily="34" charset="0"/>
                        </a:rPr>
                        <a:t>Rent Paid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0000"/>
                          </a:solidFill>
                          <a:effectLst/>
                          <a:latin typeface="Calibri" panose="020F0502020204030204" pitchFamily="34" charset="0"/>
                        </a:rPr>
                        <a:t>GAS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a:solidFill>
                            <a:srgbClr val="000000"/>
                          </a:solidFill>
                          <a:effectLst/>
                          <a:latin typeface="Calibri" panose="020F0502020204030204" pitchFamily="34" charset="0"/>
                        </a:rPr>
                        <a:t>$27.20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068623"/>
                  </a:ext>
                </a:extLst>
              </a:tr>
              <a:tr h="648784">
                <a:tc>
                  <a:txBody>
                    <a:bodyPr/>
                    <a:lstStyle/>
                    <a:p>
                      <a:pPr algn="l" fontAlgn="b"/>
                      <a:r>
                        <a:rPr lang="en-US" sz="2000" b="1" i="0" u="none" strike="noStrike">
                          <a:solidFill>
                            <a:srgbClr val="FF0000"/>
                          </a:solidFill>
                          <a:effectLst/>
                          <a:latin typeface="Calibri" panose="020F0502020204030204" pitchFamily="34" charset="0"/>
                        </a:rPr>
                        <a:t>Other Payments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427514"/>
                  </a:ext>
                </a:extLst>
              </a:tr>
              <a:tr h="648784">
                <a:tc>
                  <a:txBody>
                    <a:bodyPr/>
                    <a:lstStyle/>
                    <a:p>
                      <a:pPr algn="l" fontAlgn="b"/>
                      <a:r>
                        <a:rPr lang="en-US" sz="2000" b="1" i="0" u="none" strike="noStrike">
                          <a:solidFill>
                            <a:srgbClr val="000000"/>
                          </a:solidFill>
                          <a:effectLst/>
                          <a:latin typeface="Calibri" panose="020F0502020204030204" pitchFamily="34" charset="0"/>
                        </a:rPr>
                        <a:t>Cases still OPEN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B050"/>
                          </a:solidFill>
                          <a:effectLst/>
                          <a:latin typeface="Calibri" panose="020F0502020204030204" pitchFamily="34" charset="0"/>
                        </a:rPr>
                        <a:t>Grand 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a:solidFill>
                            <a:srgbClr val="00B050"/>
                          </a:solidFill>
                          <a:effectLst/>
                          <a:latin typeface="Calibri" panose="020F0502020204030204" pitchFamily="34" charset="0"/>
                        </a:rPr>
                        <a:t>$8,326.63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965778"/>
                  </a:ext>
                </a:extLst>
              </a:tr>
              <a:tr h="648784">
                <a:tc>
                  <a:txBody>
                    <a:bodyPr/>
                    <a:lstStyle/>
                    <a:p>
                      <a:pPr algn="l" fontAlgn="b"/>
                      <a:r>
                        <a:rPr lang="en-US" sz="2000" b="1" i="0" u="none" strike="noStrike">
                          <a:solidFill>
                            <a:srgbClr val="FF0000"/>
                          </a:solidFill>
                          <a:effectLst/>
                          <a:latin typeface="Calibri" panose="020F0502020204030204" pitchFamily="34" charset="0"/>
                        </a:rPr>
                        <a:t>Cases Closed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FF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951896"/>
                  </a:ext>
                </a:extLst>
              </a:tr>
            </a:tbl>
          </a:graphicData>
        </a:graphic>
      </p:graphicFrame>
    </p:spTree>
    <p:extLst>
      <p:ext uri="{BB962C8B-B14F-4D97-AF65-F5344CB8AC3E}">
        <p14:creationId xmlns:p14="http://schemas.microsoft.com/office/powerpoint/2010/main" val="15614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0DD5-D2DF-474A-9867-D279A62DE2AE}"/>
              </a:ext>
            </a:extLst>
          </p:cNvPr>
          <p:cNvSpPr>
            <a:spLocks noGrp="1"/>
          </p:cNvSpPr>
          <p:nvPr>
            <p:ph type="title"/>
          </p:nvPr>
        </p:nvSpPr>
        <p:spPr/>
        <p:txBody>
          <a:bodyPr/>
          <a:lstStyle/>
          <a:p>
            <a:r>
              <a:rPr lang="en-US" dirty="0"/>
              <a:t>SVdP Youth Conference</a:t>
            </a:r>
          </a:p>
        </p:txBody>
      </p:sp>
      <p:sp>
        <p:nvSpPr>
          <p:cNvPr id="3" name="Content Placeholder 2">
            <a:extLst>
              <a:ext uri="{FF2B5EF4-FFF2-40B4-BE49-F238E27FC236}">
                <a16:creationId xmlns:a16="http://schemas.microsoft.com/office/drawing/2014/main" id="{596B8D50-C360-423B-8BF3-3637C5E99676}"/>
              </a:ext>
            </a:extLst>
          </p:cNvPr>
          <p:cNvSpPr>
            <a:spLocks noGrp="1"/>
          </p:cNvSpPr>
          <p:nvPr>
            <p:ph idx="1"/>
          </p:nvPr>
        </p:nvSpPr>
        <p:spPr/>
        <p:txBody>
          <a:bodyPr>
            <a:normAutofit/>
          </a:bodyPr>
          <a:lstStyle/>
          <a:p>
            <a:r>
              <a:rPr lang="en-US" dirty="0"/>
              <a:t>Recruitment </a:t>
            </a:r>
            <a:r>
              <a:rPr lang="en-US" u="sng" dirty="0"/>
              <a:t>may</a:t>
            </a:r>
            <a:r>
              <a:rPr lang="en-US" dirty="0"/>
              <a:t> start this month</a:t>
            </a:r>
          </a:p>
          <a:p>
            <a:r>
              <a:rPr lang="en-US" dirty="0"/>
              <a:t>Stephen Bolas wants his sons to join: Shawn 16 and Daniel 14</a:t>
            </a:r>
          </a:p>
        </p:txBody>
      </p:sp>
      <p:sp>
        <p:nvSpPr>
          <p:cNvPr id="4" name="Slide Number Placeholder 3">
            <a:extLst>
              <a:ext uri="{FF2B5EF4-FFF2-40B4-BE49-F238E27FC236}">
                <a16:creationId xmlns:a16="http://schemas.microsoft.com/office/drawing/2014/main" id="{EF144815-549B-41C9-8950-FAB12806C560}"/>
              </a:ext>
            </a:extLst>
          </p:cNvPr>
          <p:cNvSpPr>
            <a:spLocks noGrp="1"/>
          </p:cNvSpPr>
          <p:nvPr>
            <p:ph type="sldNum" sz="quarter" idx="12"/>
          </p:nvPr>
        </p:nvSpPr>
        <p:spPr/>
        <p:txBody>
          <a:bodyPr/>
          <a:lstStyle/>
          <a:p>
            <a:fld id="{8D4C71F6-89C4-4D03-933D-C5FBAD4C5AE0}" type="slidenum">
              <a:rPr lang="en-US" smtClean="0"/>
              <a:t>8</a:t>
            </a:fld>
            <a:endParaRPr lang="en-US"/>
          </a:p>
        </p:txBody>
      </p:sp>
    </p:spTree>
    <p:extLst>
      <p:ext uri="{BB962C8B-B14F-4D97-AF65-F5344CB8AC3E}">
        <p14:creationId xmlns:p14="http://schemas.microsoft.com/office/powerpoint/2010/main" val="1381133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261FA6-5CDF-4CD8-B3C2-FF03D2EE23BB}"/>
              </a:ext>
            </a:extLst>
          </p:cNvPr>
          <p:cNvSpPr>
            <a:spLocks noGrp="1"/>
          </p:cNvSpPr>
          <p:nvPr>
            <p:ph type="sldNum" sz="quarter" idx="12"/>
          </p:nvPr>
        </p:nvSpPr>
        <p:spPr/>
        <p:txBody>
          <a:bodyPr/>
          <a:lstStyle/>
          <a:p>
            <a:fld id="{8D4C71F6-89C4-4D03-933D-C5FBAD4C5AE0}" type="slidenum">
              <a:rPr lang="en-US" smtClean="0"/>
              <a:t>9</a:t>
            </a:fld>
            <a:endParaRPr lang="en-US"/>
          </a:p>
        </p:txBody>
      </p:sp>
      <p:pic>
        <p:nvPicPr>
          <p:cNvPr id="7" name="Picture 6">
            <a:extLst>
              <a:ext uri="{FF2B5EF4-FFF2-40B4-BE49-F238E27FC236}">
                <a16:creationId xmlns:a16="http://schemas.microsoft.com/office/drawing/2014/main" id="{D09CB41F-8378-43D4-AEE4-B09B6C520482}"/>
              </a:ext>
            </a:extLst>
          </p:cNvPr>
          <p:cNvPicPr>
            <a:picLocks noChangeAspect="1"/>
          </p:cNvPicPr>
          <p:nvPr/>
        </p:nvPicPr>
        <p:blipFill>
          <a:blip r:embed="rId2"/>
          <a:stretch>
            <a:fillRect/>
          </a:stretch>
        </p:blipFill>
        <p:spPr>
          <a:xfrm>
            <a:off x="3397947" y="0"/>
            <a:ext cx="5396106" cy="6858000"/>
          </a:xfrm>
          <a:prstGeom prst="rect">
            <a:avLst/>
          </a:prstGeom>
        </p:spPr>
      </p:pic>
    </p:spTree>
    <p:extLst>
      <p:ext uri="{BB962C8B-B14F-4D97-AF65-F5344CB8AC3E}">
        <p14:creationId xmlns:p14="http://schemas.microsoft.com/office/powerpoint/2010/main" val="4192973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5420</TotalTime>
  <Words>561</Words>
  <Application>Microsoft Office PowerPoint</Application>
  <PresentationFormat>Widescreen</PresentationFormat>
  <Paragraphs>143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Georgia</vt:lpstr>
      <vt:lpstr>Office Theme</vt:lpstr>
      <vt:lpstr>St Faustina Conference Saint Vincent de Paul Society</vt:lpstr>
      <vt:lpstr>Agenda</vt:lpstr>
      <vt:lpstr>PowerPoint Presentation</vt:lpstr>
      <vt:lpstr>PowerPoint Presentation</vt:lpstr>
      <vt:lpstr>Spiritual Advisor’s Presentation</vt:lpstr>
      <vt:lpstr>Treasurer’s Report: Don Carlson</vt:lpstr>
      <vt:lpstr>Saint Faustina Conference  Emergency Assistance</vt:lpstr>
      <vt:lpstr>SVdP Youth Conference</vt:lpstr>
      <vt:lpstr>PowerPoint Presentation</vt:lpstr>
      <vt:lpstr>PowerPoint Presentation</vt:lpstr>
      <vt:lpstr>President’s Report</vt:lpstr>
      <vt:lpstr>PowerPoint Presentation</vt:lpstr>
      <vt:lpstr>PowerPoint Presentation</vt:lpstr>
      <vt:lpstr>Public Affairs Report: Annie Mason</vt:lpstr>
      <vt:lpstr>Friendly Visitations</vt:lpstr>
      <vt:lpstr>Secretary’s Report: Amy Whittaker (Laura)</vt:lpstr>
      <vt:lpstr>New Business: open to all members</vt:lpstr>
      <vt:lpstr>Closing Prayer &amp; Spiritual Advice: Father Eversole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Faustina Conference Saint Vincent de Paul Society</dc:title>
  <dc:creator>David Scharett</dc:creator>
  <cp:lastModifiedBy>David Scharett</cp:lastModifiedBy>
  <cp:revision>173</cp:revision>
  <cp:lastPrinted>2021-06-26T08:52:18Z</cp:lastPrinted>
  <dcterms:created xsi:type="dcterms:W3CDTF">2021-02-01T16:50:23Z</dcterms:created>
  <dcterms:modified xsi:type="dcterms:W3CDTF">2021-07-09T14:33:04Z</dcterms:modified>
</cp:coreProperties>
</file>