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7" r:id="rId2"/>
    <p:sldId id="417" r:id="rId3"/>
    <p:sldId id="658" r:id="rId4"/>
    <p:sldId id="423" r:id="rId5"/>
    <p:sldId id="425" r:id="rId6"/>
    <p:sldId id="657" r:id="rId7"/>
    <p:sldId id="656" r:id="rId8"/>
    <p:sldId id="316" r:id="rId9"/>
    <p:sldId id="263" r:id="rId10"/>
    <p:sldId id="271" r:id="rId11"/>
    <p:sldId id="418" r:id="rId12"/>
    <p:sldId id="264" r:id="rId13"/>
    <p:sldId id="665" r:id="rId14"/>
    <p:sldId id="595" r:id="rId15"/>
    <p:sldId id="661" r:id="rId16"/>
    <p:sldId id="267" r:id="rId17"/>
    <p:sldId id="268" r:id="rId18"/>
    <p:sldId id="660" r:id="rId19"/>
    <p:sldId id="368" r:id="rId20"/>
    <p:sldId id="666" r:id="rId21"/>
    <p:sldId id="431" r:id="rId22"/>
    <p:sldId id="330" r:id="rId23"/>
    <p:sldId id="428" r:id="rId24"/>
    <p:sldId id="340" r:id="rId25"/>
    <p:sldId id="429" r:id="rId26"/>
    <p:sldId id="338" r:id="rId27"/>
    <p:sldId id="663" r:id="rId28"/>
    <p:sldId id="312" r:id="rId29"/>
    <p:sldId id="258" r:id="rId30"/>
    <p:sldId id="592" r:id="rId31"/>
    <p:sldId id="440" r:id="rId32"/>
    <p:sldId id="594" r:id="rId33"/>
    <p:sldId id="652" r:id="rId34"/>
    <p:sldId id="365" r:id="rId35"/>
    <p:sldId id="332" r:id="rId36"/>
    <p:sldId id="259" r:id="rId37"/>
    <p:sldId id="650" r:id="rId38"/>
    <p:sldId id="664" r:id="rId39"/>
    <p:sldId id="621" r:id="rId40"/>
    <p:sldId id="284" r:id="rId41"/>
    <p:sldId id="265" r:id="rId42"/>
    <p:sldId id="339" r:id="rId43"/>
    <p:sldId id="610" r:id="rId44"/>
    <p:sldId id="651" r:id="rId45"/>
    <p:sldId id="260" r:id="rId46"/>
    <p:sldId id="291" r:id="rId47"/>
    <p:sldId id="359" r:id="rId48"/>
    <p:sldId id="653" r:id="rId49"/>
    <p:sldId id="654" r:id="rId50"/>
    <p:sldId id="593" r:id="rId51"/>
    <p:sldId id="421" r:id="rId52"/>
    <p:sldId id="422" r:id="rId53"/>
    <p:sldId id="309" r:id="rId5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Not Part of Presentation)" id="{4B70BF22-47F0-4558-BAF9-E3BFB6AE6946}">
          <p14:sldIdLst/>
        </p14:section>
        <p14:section name="Introduction" id="{91D0191F-C9AA-4A4A-927F-9A499BFF92AB}">
          <p14:sldIdLst>
            <p14:sldId id="257"/>
            <p14:sldId id="417"/>
            <p14:sldId id="658"/>
            <p14:sldId id="423"/>
            <p14:sldId id="425"/>
            <p14:sldId id="657"/>
            <p14:sldId id="656"/>
            <p14:sldId id="316"/>
          </p14:sldIdLst>
        </p14:section>
        <p14:section name="Heritage" id="{7A9A7BDC-2A34-44EB-8475-9FBFD1F16398}">
          <p14:sldIdLst>
            <p14:sldId id="263"/>
            <p14:sldId id="271"/>
            <p14:sldId id="418"/>
            <p14:sldId id="264"/>
            <p14:sldId id="665"/>
            <p14:sldId id="595"/>
            <p14:sldId id="661"/>
            <p14:sldId id="267"/>
            <p14:sldId id="268"/>
            <p14:sldId id="660"/>
            <p14:sldId id="368"/>
            <p14:sldId id="666"/>
            <p14:sldId id="431"/>
            <p14:sldId id="330"/>
            <p14:sldId id="428"/>
            <p14:sldId id="340"/>
            <p14:sldId id="429"/>
            <p14:sldId id="338"/>
            <p14:sldId id="663"/>
            <p14:sldId id="312"/>
          </p14:sldIdLst>
        </p14:section>
        <p14:section name="Spirituality" id="{A31E4403-34E3-42E9-BFE0-75D63B61480D}">
          <p14:sldIdLst>
            <p14:sldId id="258"/>
            <p14:sldId id="592"/>
            <p14:sldId id="440"/>
            <p14:sldId id="594"/>
            <p14:sldId id="652"/>
            <p14:sldId id="365"/>
            <p14:sldId id="332"/>
          </p14:sldIdLst>
        </p14:section>
        <p14:section name="Friendship" id="{37E1D67D-34FB-4AFE-AC6E-0B9A980EBBE2}">
          <p14:sldIdLst>
            <p14:sldId id="259"/>
            <p14:sldId id="650"/>
            <p14:sldId id="664"/>
            <p14:sldId id="621"/>
            <p14:sldId id="284"/>
            <p14:sldId id="265"/>
            <p14:sldId id="339"/>
            <p14:sldId id="610"/>
            <p14:sldId id="651"/>
          </p14:sldIdLst>
        </p14:section>
        <p14:section name="Service" id="{CD22A6E7-FEBF-49D0-BF17-8B25B088E49B}">
          <p14:sldIdLst>
            <p14:sldId id="260"/>
            <p14:sldId id="291"/>
            <p14:sldId id="359"/>
            <p14:sldId id="653"/>
            <p14:sldId id="654"/>
            <p14:sldId id="593"/>
          </p14:sldIdLst>
        </p14:section>
        <p14:section name="Closing &amp; Prayer" id="{8AAB6078-BD33-49D0-95FA-DDE287420E02}">
          <p14:sldIdLst>
            <p14:sldId id="421"/>
            <p14:sldId id="422"/>
            <p14:sldId id="3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A8"/>
    <a:srgbClr val="2F528F"/>
    <a:srgbClr val="016FA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49" autoAdjust="0"/>
    <p:restoredTop sz="79663" autoAdjust="0"/>
  </p:normalViewPr>
  <p:slideViewPr>
    <p:cSldViewPr snapToGrid="0" snapToObjects="1">
      <p:cViewPr varScale="1">
        <p:scale>
          <a:sx n="53" d="100"/>
          <a:sy n="53" d="100"/>
        </p:scale>
        <p:origin x="778" y="43"/>
      </p:cViewPr>
      <p:guideLst/>
    </p:cSldViewPr>
  </p:slideViewPr>
  <p:notesTextViewPr>
    <p:cViewPr>
      <p:scale>
        <a:sx n="3" d="2"/>
        <a:sy n="3" d="2"/>
      </p:scale>
      <p:origin x="0" y="0"/>
    </p:cViewPr>
  </p:notesTextViewPr>
  <p:sorterViewPr>
    <p:cViewPr>
      <p:scale>
        <a:sx n="1" d="1"/>
        <a:sy n="1" d="1"/>
      </p:scale>
      <p:origin x="0" y="0"/>
    </p:cViewPr>
  </p:sorterViewPr>
  <p:notesViewPr>
    <p:cSldViewPr snapToGrid="0" snapToObjects="1">
      <p:cViewPr>
        <p:scale>
          <a:sx n="75" d="100"/>
          <a:sy n="75" d="100"/>
        </p:scale>
        <p:origin x="4032" y="6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B6B98-EDC7-B047-85B0-7CDD77A5418D}"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EA1F3E09-0ED3-7B48-9C4D-7C9E7CE7CDDC}">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6BA8"/>
        </a:solidFill>
      </dgm:spPr>
      <dgm:t>
        <a:bodyPr/>
        <a:lstStyle/>
        <a:p>
          <a:r>
            <a:rPr lang="en-US" sz="2000" b="1" dirty="0"/>
            <a:t>Council General</a:t>
          </a:r>
        </a:p>
      </dgm:t>
    </dgm:pt>
    <dgm:pt modelId="{F6459D80-0B19-754B-81C9-A53F847F0276}" type="parTrans" cxnId="{353C526D-B52E-8F48-B81E-13AFF6456F0F}">
      <dgm:prSet/>
      <dgm:spPr/>
      <dgm:t>
        <a:bodyPr/>
        <a:lstStyle/>
        <a:p>
          <a:endParaRPr lang="en-US" sz="2800" b="1"/>
        </a:p>
      </dgm:t>
    </dgm:pt>
    <dgm:pt modelId="{8FC51C83-75EE-4E40-BC4C-2BB4485ED5DA}" type="sibTrans" cxnId="{353C526D-B52E-8F48-B81E-13AFF6456F0F}">
      <dgm:prSet/>
      <dgm:spPr/>
      <dgm:t>
        <a:bodyPr/>
        <a:lstStyle/>
        <a:p>
          <a:endParaRPr lang="en-US" sz="2800" b="1"/>
        </a:p>
      </dgm:t>
    </dgm:pt>
    <dgm:pt modelId="{7237FCE6-BF7E-FF4F-9E62-BD531F5F7E48}">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6BA8"/>
        </a:solidFill>
      </dgm:spPr>
      <dgm:t>
        <a:bodyPr/>
        <a:lstStyle/>
        <a:p>
          <a:r>
            <a:rPr lang="en-US" sz="2000" b="1" dirty="0"/>
            <a:t>National Council</a:t>
          </a:r>
        </a:p>
      </dgm:t>
    </dgm:pt>
    <dgm:pt modelId="{C9D7CC30-EA80-6646-B6C6-B198FEB43816}" type="parTrans" cxnId="{1AC206E3-8ECC-3943-B7D1-52B54C4A0CC7}">
      <dgm:prSet/>
      <dgm:spPr/>
      <dgm:t>
        <a:bodyPr/>
        <a:lstStyle/>
        <a:p>
          <a:endParaRPr lang="en-US" sz="2800" b="1"/>
        </a:p>
      </dgm:t>
    </dgm:pt>
    <dgm:pt modelId="{DBFAAE97-CBDA-5142-A0F8-1C5731451040}" type="sibTrans" cxnId="{1AC206E3-8ECC-3943-B7D1-52B54C4A0CC7}">
      <dgm:prSet/>
      <dgm:spPr/>
      <dgm:t>
        <a:bodyPr/>
        <a:lstStyle/>
        <a:p>
          <a:endParaRPr lang="en-US" sz="2800" b="1"/>
        </a:p>
      </dgm:t>
    </dgm:pt>
    <dgm:pt modelId="{E949FDBA-D384-2B4A-8897-226118737F4C}">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6BA8"/>
        </a:solidFill>
      </dgm:spPr>
      <dgm:t>
        <a:bodyPr/>
        <a:lstStyle/>
        <a:p>
          <a:r>
            <a:rPr lang="en-US" sz="2000" b="1" dirty="0"/>
            <a:t>(Arch)Diocesan Councils</a:t>
          </a:r>
        </a:p>
      </dgm:t>
    </dgm:pt>
    <dgm:pt modelId="{27950526-54DC-CA4C-8984-4A129373E46B}" type="parTrans" cxnId="{1C616407-2719-CD4F-91FE-77B0D305D8FE}">
      <dgm:prSet/>
      <dgm:spPr/>
      <dgm:t>
        <a:bodyPr/>
        <a:lstStyle/>
        <a:p>
          <a:endParaRPr lang="en-US" sz="2800" b="1"/>
        </a:p>
      </dgm:t>
    </dgm:pt>
    <dgm:pt modelId="{E25AD817-4481-524E-92D5-6657DB76A538}" type="sibTrans" cxnId="{1C616407-2719-CD4F-91FE-77B0D305D8FE}">
      <dgm:prSet/>
      <dgm:spPr/>
      <dgm:t>
        <a:bodyPr/>
        <a:lstStyle/>
        <a:p>
          <a:endParaRPr lang="en-US" sz="2800" b="1"/>
        </a:p>
      </dgm:t>
    </dgm:pt>
    <dgm:pt modelId="{85B8F994-61F3-864F-BD39-73250D6C75B8}">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6BA8"/>
        </a:solidFill>
      </dgm:spPr>
      <dgm:t>
        <a:bodyPr/>
        <a:lstStyle/>
        <a:p>
          <a:r>
            <a:rPr lang="en-US" sz="2000" b="1" dirty="0"/>
            <a:t>District Councils</a:t>
          </a:r>
        </a:p>
      </dgm:t>
    </dgm:pt>
    <dgm:pt modelId="{852D2F4F-FADE-B44E-9EAB-0EEBF3DBDE22}" type="parTrans" cxnId="{6C99A0FE-73B6-8D48-90A1-60E0C4D68C05}">
      <dgm:prSet/>
      <dgm:spPr/>
      <dgm:t>
        <a:bodyPr/>
        <a:lstStyle/>
        <a:p>
          <a:endParaRPr lang="en-US" sz="2800" b="1"/>
        </a:p>
      </dgm:t>
    </dgm:pt>
    <dgm:pt modelId="{097DC849-8467-6546-975A-76E66624D59F}" type="sibTrans" cxnId="{6C99A0FE-73B6-8D48-90A1-60E0C4D68C05}">
      <dgm:prSet/>
      <dgm:spPr/>
      <dgm:t>
        <a:bodyPr/>
        <a:lstStyle/>
        <a:p>
          <a:endParaRPr lang="en-US" sz="2800" b="1"/>
        </a:p>
      </dgm:t>
    </dgm:pt>
    <dgm:pt modelId="{C0574FD8-8C3C-864F-A650-013299B2523A}">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6BA8"/>
        </a:solidFill>
      </dgm:spPr>
      <dgm:t>
        <a:bodyPr vert="horz"/>
        <a:lstStyle/>
        <a:p>
          <a:r>
            <a:rPr lang="en-US" sz="2000" b="1" dirty="0"/>
            <a:t>Conferences</a:t>
          </a:r>
        </a:p>
      </dgm:t>
    </dgm:pt>
    <dgm:pt modelId="{B5A0C32A-4CED-B240-997C-2C4240A481DE}" type="parTrans" cxnId="{462D8E20-504D-AB44-B3F0-378388827038}">
      <dgm:prSet/>
      <dgm:spPr/>
      <dgm:t>
        <a:bodyPr/>
        <a:lstStyle/>
        <a:p>
          <a:endParaRPr lang="en-US" sz="2800" b="1"/>
        </a:p>
      </dgm:t>
    </dgm:pt>
    <dgm:pt modelId="{C42752C6-9FEC-864D-ACC9-821A9DD15DDA}" type="sibTrans" cxnId="{462D8E20-504D-AB44-B3F0-378388827038}">
      <dgm:prSet/>
      <dgm:spPr/>
      <dgm:t>
        <a:bodyPr/>
        <a:lstStyle/>
        <a:p>
          <a:endParaRPr lang="en-US" sz="2800" b="1"/>
        </a:p>
      </dgm:t>
    </dgm:pt>
    <dgm:pt modelId="{146D0F36-A913-A94E-8969-362D765354EE}" type="pres">
      <dgm:prSet presAssocID="{979B6B98-EDC7-B047-85B0-7CDD77A5418D}" presName="Name0" presStyleCnt="0">
        <dgm:presLayoutVars>
          <dgm:dir/>
          <dgm:animLvl val="lvl"/>
          <dgm:resizeHandles val="exact"/>
        </dgm:presLayoutVars>
      </dgm:prSet>
      <dgm:spPr/>
    </dgm:pt>
    <dgm:pt modelId="{B4E11E03-DFE6-8340-B2EA-EC72F1AA0721}" type="pres">
      <dgm:prSet presAssocID="{EA1F3E09-0ED3-7B48-9C4D-7C9E7CE7CDDC}" presName="boxAndChildren" presStyleCnt="0"/>
      <dgm:spPr/>
    </dgm:pt>
    <dgm:pt modelId="{BF4BF2E5-B0F4-2A48-8FC9-20FC30750486}" type="pres">
      <dgm:prSet presAssocID="{EA1F3E09-0ED3-7B48-9C4D-7C9E7CE7CDDC}" presName="parentTextBox" presStyleLbl="node1" presStyleIdx="0" presStyleCnt="5"/>
      <dgm:spPr/>
    </dgm:pt>
    <dgm:pt modelId="{17E01480-F08C-3448-8310-CACAB324610F}" type="pres">
      <dgm:prSet presAssocID="{DBFAAE97-CBDA-5142-A0F8-1C5731451040}" presName="sp" presStyleCnt="0"/>
      <dgm:spPr/>
    </dgm:pt>
    <dgm:pt modelId="{8A9AEB51-696F-1947-AB28-0AD5BB829F88}" type="pres">
      <dgm:prSet presAssocID="{7237FCE6-BF7E-FF4F-9E62-BD531F5F7E48}" presName="arrowAndChildren" presStyleCnt="0"/>
      <dgm:spPr/>
    </dgm:pt>
    <dgm:pt modelId="{FD094F11-4D90-F845-94F1-B77D17A6D957}" type="pres">
      <dgm:prSet presAssocID="{7237FCE6-BF7E-FF4F-9E62-BD531F5F7E48}" presName="parentTextArrow" presStyleLbl="node1" presStyleIdx="1" presStyleCnt="5"/>
      <dgm:spPr/>
    </dgm:pt>
    <dgm:pt modelId="{B679F9CC-A42C-5643-87B9-949BBA5F3E5F}" type="pres">
      <dgm:prSet presAssocID="{E25AD817-4481-524E-92D5-6657DB76A538}" presName="sp" presStyleCnt="0"/>
      <dgm:spPr/>
    </dgm:pt>
    <dgm:pt modelId="{3088839C-185F-5C43-ADF6-928B54223236}" type="pres">
      <dgm:prSet presAssocID="{E949FDBA-D384-2B4A-8897-226118737F4C}" presName="arrowAndChildren" presStyleCnt="0"/>
      <dgm:spPr/>
    </dgm:pt>
    <dgm:pt modelId="{015489B9-1A84-7645-AC69-33CF869F56C7}" type="pres">
      <dgm:prSet presAssocID="{E949FDBA-D384-2B4A-8897-226118737F4C}" presName="parentTextArrow" presStyleLbl="node1" presStyleIdx="2" presStyleCnt="5"/>
      <dgm:spPr/>
    </dgm:pt>
    <dgm:pt modelId="{27CC57E8-1B1C-6343-88BC-D3210143269A}" type="pres">
      <dgm:prSet presAssocID="{097DC849-8467-6546-975A-76E66624D59F}" presName="sp" presStyleCnt="0"/>
      <dgm:spPr/>
    </dgm:pt>
    <dgm:pt modelId="{B7559E58-D3B0-514B-9BD7-E1ECAFFF811B}" type="pres">
      <dgm:prSet presAssocID="{85B8F994-61F3-864F-BD39-73250D6C75B8}" presName="arrowAndChildren" presStyleCnt="0"/>
      <dgm:spPr/>
    </dgm:pt>
    <dgm:pt modelId="{A9809CBD-C5BA-5548-A254-0E17F1DB2DA3}" type="pres">
      <dgm:prSet presAssocID="{85B8F994-61F3-864F-BD39-73250D6C75B8}" presName="parentTextArrow" presStyleLbl="node1" presStyleIdx="3" presStyleCnt="5"/>
      <dgm:spPr/>
    </dgm:pt>
    <dgm:pt modelId="{7A3DCD11-3422-B44A-9103-9D7E6A390018}" type="pres">
      <dgm:prSet presAssocID="{C42752C6-9FEC-864D-ACC9-821A9DD15DDA}" presName="sp" presStyleCnt="0"/>
      <dgm:spPr/>
    </dgm:pt>
    <dgm:pt modelId="{6E4E27C3-96E8-4B44-B7E9-DC45CA9E285F}" type="pres">
      <dgm:prSet presAssocID="{C0574FD8-8C3C-864F-A650-013299B2523A}" presName="arrowAndChildren" presStyleCnt="0"/>
      <dgm:spPr/>
    </dgm:pt>
    <dgm:pt modelId="{1C64E2C8-13BD-664E-BBE5-EB958C6E5978}" type="pres">
      <dgm:prSet presAssocID="{C0574FD8-8C3C-864F-A650-013299B2523A}" presName="parentTextArrow" presStyleLbl="node1" presStyleIdx="4" presStyleCnt="5" custAng="0" custLinFactNeighborX="322" custLinFactNeighborY="1403"/>
      <dgm:spPr/>
    </dgm:pt>
  </dgm:ptLst>
  <dgm:cxnLst>
    <dgm:cxn modelId="{1C616407-2719-CD4F-91FE-77B0D305D8FE}" srcId="{979B6B98-EDC7-B047-85B0-7CDD77A5418D}" destId="{E949FDBA-D384-2B4A-8897-226118737F4C}" srcOrd="2" destOrd="0" parTransId="{27950526-54DC-CA4C-8984-4A129373E46B}" sibTransId="{E25AD817-4481-524E-92D5-6657DB76A538}"/>
    <dgm:cxn modelId="{462D8E20-504D-AB44-B3F0-378388827038}" srcId="{979B6B98-EDC7-B047-85B0-7CDD77A5418D}" destId="{C0574FD8-8C3C-864F-A650-013299B2523A}" srcOrd="0" destOrd="0" parTransId="{B5A0C32A-4CED-B240-997C-2C4240A481DE}" sibTransId="{C42752C6-9FEC-864D-ACC9-821A9DD15DDA}"/>
    <dgm:cxn modelId="{94905467-35D4-FF47-90A9-ACBA657B98F0}" type="presOf" srcId="{E949FDBA-D384-2B4A-8897-226118737F4C}" destId="{015489B9-1A84-7645-AC69-33CF869F56C7}" srcOrd="0" destOrd="0" presId="urn:microsoft.com/office/officeart/2005/8/layout/process4"/>
    <dgm:cxn modelId="{8F0DD56A-E449-0342-A950-BC63265D42EE}" type="presOf" srcId="{85B8F994-61F3-864F-BD39-73250D6C75B8}" destId="{A9809CBD-C5BA-5548-A254-0E17F1DB2DA3}" srcOrd="0" destOrd="0" presId="urn:microsoft.com/office/officeart/2005/8/layout/process4"/>
    <dgm:cxn modelId="{CF3AC66C-81A2-4244-96B1-8B0D99749BFF}" type="presOf" srcId="{979B6B98-EDC7-B047-85B0-7CDD77A5418D}" destId="{146D0F36-A913-A94E-8969-362D765354EE}" srcOrd="0" destOrd="0" presId="urn:microsoft.com/office/officeart/2005/8/layout/process4"/>
    <dgm:cxn modelId="{353C526D-B52E-8F48-B81E-13AFF6456F0F}" srcId="{979B6B98-EDC7-B047-85B0-7CDD77A5418D}" destId="{EA1F3E09-0ED3-7B48-9C4D-7C9E7CE7CDDC}" srcOrd="4" destOrd="0" parTransId="{F6459D80-0B19-754B-81C9-A53F847F0276}" sibTransId="{8FC51C83-75EE-4E40-BC4C-2BB4485ED5DA}"/>
    <dgm:cxn modelId="{0A4D2475-72FD-884E-836B-18C0C8628BEE}" type="presOf" srcId="{EA1F3E09-0ED3-7B48-9C4D-7C9E7CE7CDDC}" destId="{BF4BF2E5-B0F4-2A48-8FC9-20FC30750486}" srcOrd="0" destOrd="0" presId="urn:microsoft.com/office/officeart/2005/8/layout/process4"/>
    <dgm:cxn modelId="{97611857-52C2-8146-B5A5-7874EE08C67F}" type="presOf" srcId="{C0574FD8-8C3C-864F-A650-013299B2523A}" destId="{1C64E2C8-13BD-664E-BBE5-EB958C6E5978}" srcOrd="0" destOrd="0" presId="urn:microsoft.com/office/officeart/2005/8/layout/process4"/>
    <dgm:cxn modelId="{0DF018C3-497E-154E-9E9F-860F722A6F45}" type="presOf" srcId="{7237FCE6-BF7E-FF4F-9E62-BD531F5F7E48}" destId="{FD094F11-4D90-F845-94F1-B77D17A6D957}" srcOrd="0" destOrd="0" presId="urn:microsoft.com/office/officeart/2005/8/layout/process4"/>
    <dgm:cxn modelId="{1AC206E3-8ECC-3943-B7D1-52B54C4A0CC7}" srcId="{979B6B98-EDC7-B047-85B0-7CDD77A5418D}" destId="{7237FCE6-BF7E-FF4F-9E62-BD531F5F7E48}" srcOrd="3" destOrd="0" parTransId="{C9D7CC30-EA80-6646-B6C6-B198FEB43816}" sibTransId="{DBFAAE97-CBDA-5142-A0F8-1C5731451040}"/>
    <dgm:cxn modelId="{6C99A0FE-73B6-8D48-90A1-60E0C4D68C05}" srcId="{979B6B98-EDC7-B047-85B0-7CDD77A5418D}" destId="{85B8F994-61F3-864F-BD39-73250D6C75B8}" srcOrd="1" destOrd="0" parTransId="{852D2F4F-FADE-B44E-9EAB-0EEBF3DBDE22}" sibTransId="{097DC849-8467-6546-975A-76E66624D59F}"/>
    <dgm:cxn modelId="{9D0426C9-07C9-A04D-8AED-539FAB9878DC}" type="presParOf" srcId="{146D0F36-A913-A94E-8969-362D765354EE}" destId="{B4E11E03-DFE6-8340-B2EA-EC72F1AA0721}" srcOrd="0" destOrd="0" presId="urn:microsoft.com/office/officeart/2005/8/layout/process4"/>
    <dgm:cxn modelId="{0994A62E-C192-C741-9DC1-0968C6864FF1}" type="presParOf" srcId="{B4E11E03-DFE6-8340-B2EA-EC72F1AA0721}" destId="{BF4BF2E5-B0F4-2A48-8FC9-20FC30750486}" srcOrd="0" destOrd="0" presId="urn:microsoft.com/office/officeart/2005/8/layout/process4"/>
    <dgm:cxn modelId="{E94B62DF-8A73-154C-9004-A865FE5BB27D}" type="presParOf" srcId="{146D0F36-A913-A94E-8969-362D765354EE}" destId="{17E01480-F08C-3448-8310-CACAB324610F}" srcOrd="1" destOrd="0" presId="urn:microsoft.com/office/officeart/2005/8/layout/process4"/>
    <dgm:cxn modelId="{AEB631E1-D331-E340-B9F3-C622EB244E8C}" type="presParOf" srcId="{146D0F36-A913-A94E-8969-362D765354EE}" destId="{8A9AEB51-696F-1947-AB28-0AD5BB829F88}" srcOrd="2" destOrd="0" presId="urn:microsoft.com/office/officeart/2005/8/layout/process4"/>
    <dgm:cxn modelId="{17E620FD-B632-5646-99E1-F9C304B0427F}" type="presParOf" srcId="{8A9AEB51-696F-1947-AB28-0AD5BB829F88}" destId="{FD094F11-4D90-F845-94F1-B77D17A6D957}" srcOrd="0" destOrd="0" presId="urn:microsoft.com/office/officeart/2005/8/layout/process4"/>
    <dgm:cxn modelId="{ECAAFCE6-8427-B346-ACDD-89BC221D7481}" type="presParOf" srcId="{146D0F36-A913-A94E-8969-362D765354EE}" destId="{B679F9CC-A42C-5643-87B9-949BBA5F3E5F}" srcOrd="3" destOrd="0" presId="urn:microsoft.com/office/officeart/2005/8/layout/process4"/>
    <dgm:cxn modelId="{C1DC3044-32C3-EF49-A07F-8DB00091CD3C}" type="presParOf" srcId="{146D0F36-A913-A94E-8969-362D765354EE}" destId="{3088839C-185F-5C43-ADF6-928B54223236}" srcOrd="4" destOrd="0" presId="urn:microsoft.com/office/officeart/2005/8/layout/process4"/>
    <dgm:cxn modelId="{0520E465-BA78-B74C-941E-B20BA769273E}" type="presParOf" srcId="{3088839C-185F-5C43-ADF6-928B54223236}" destId="{015489B9-1A84-7645-AC69-33CF869F56C7}" srcOrd="0" destOrd="0" presId="urn:microsoft.com/office/officeart/2005/8/layout/process4"/>
    <dgm:cxn modelId="{42C6E72F-F44C-854B-9F5B-0D02627EA7B1}" type="presParOf" srcId="{146D0F36-A913-A94E-8969-362D765354EE}" destId="{27CC57E8-1B1C-6343-88BC-D3210143269A}" srcOrd="5" destOrd="0" presId="urn:microsoft.com/office/officeart/2005/8/layout/process4"/>
    <dgm:cxn modelId="{7D7CE551-1F60-6F4C-8BA0-EDD532098CEB}" type="presParOf" srcId="{146D0F36-A913-A94E-8969-362D765354EE}" destId="{B7559E58-D3B0-514B-9BD7-E1ECAFFF811B}" srcOrd="6" destOrd="0" presId="urn:microsoft.com/office/officeart/2005/8/layout/process4"/>
    <dgm:cxn modelId="{B99E9553-A4C8-6443-BC27-F1593E3B625C}" type="presParOf" srcId="{B7559E58-D3B0-514B-9BD7-E1ECAFFF811B}" destId="{A9809CBD-C5BA-5548-A254-0E17F1DB2DA3}" srcOrd="0" destOrd="0" presId="urn:microsoft.com/office/officeart/2005/8/layout/process4"/>
    <dgm:cxn modelId="{E8A85E38-DB90-ED40-ABA1-C292D150BFDF}" type="presParOf" srcId="{146D0F36-A913-A94E-8969-362D765354EE}" destId="{7A3DCD11-3422-B44A-9103-9D7E6A390018}" srcOrd="7" destOrd="0" presId="urn:microsoft.com/office/officeart/2005/8/layout/process4"/>
    <dgm:cxn modelId="{8785EA80-2358-7841-BFC8-8CD8FE4431D1}" type="presParOf" srcId="{146D0F36-A913-A94E-8969-362D765354EE}" destId="{6E4E27C3-96E8-4B44-B7E9-DC45CA9E285F}" srcOrd="8" destOrd="0" presId="urn:microsoft.com/office/officeart/2005/8/layout/process4"/>
    <dgm:cxn modelId="{576B58B0-46E7-EA41-AA29-90F78C6B86E4}" type="presParOf" srcId="{6E4E27C3-96E8-4B44-B7E9-DC45CA9E285F}" destId="{1C64E2C8-13BD-664E-BBE5-EB958C6E5978}"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BF2E5-B0F4-2A48-8FC9-20FC30750486}">
      <dsp:nvSpPr>
        <dsp:cNvPr id="0" name=""/>
        <dsp:cNvSpPr/>
      </dsp:nvSpPr>
      <dsp:spPr>
        <a:xfrm>
          <a:off x="0" y="3189297"/>
          <a:ext cx="4058410" cy="523230"/>
        </a:xfrm>
        <a:prstGeom prst="rect">
          <a:avLst/>
        </a:prstGeom>
        <a:solidFill>
          <a:srgbClr val="006BA8"/>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Council General</a:t>
          </a:r>
        </a:p>
      </dsp:txBody>
      <dsp:txXfrm>
        <a:off x="0" y="3189297"/>
        <a:ext cx="4058410" cy="523230"/>
      </dsp:txXfrm>
    </dsp:sp>
    <dsp:sp modelId="{FD094F11-4D90-F845-94F1-B77D17A6D957}">
      <dsp:nvSpPr>
        <dsp:cNvPr id="0" name=""/>
        <dsp:cNvSpPr/>
      </dsp:nvSpPr>
      <dsp:spPr>
        <a:xfrm rot="10800000">
          <a:off x="0" y="2392417"/>
          <a:ext cx="4058410" cy="804728"/>
        </a:xfrm>
        <a:prstGeom prst="upArrowCallout">
          <a:avLst/>
        </a:prstGeom>
        <a:solidFill>
          <a:srgbClr val="006BA8"/>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National Council</a:t>
          </a:r>
        </a:p>
      </dsp:txBody>
      <dsp:txXfrm rot="10800000">
        <a:off x="0" y="2392417"/>
        <a:ext cx="4058410" cy="522888"/>
      </dsp:txXfrm>
    </dsp:sp>
    <dsp:sp modelId="{015489B9-1A84-7645-AC69-33CF869F56C7}">
      <dsp:nvSpPr>
        <dsp:cNvPr id="0" name=""/>
        <dsp:cNvSpPr/>
      </dsp:nvSpPr>
      <dsp:spPr>
        <a:xfrm rot="10800000">
          <a:off x="0" y="1595536"/>
          <a:ext cx="4058410" cy="804728"/>
        </a:xfrm>
        <a:prstGeom prst="upArrowCallout">
          <a:avLst/>
        </a:prstGeom>
        <a:solidFill>
          <a:srgbClr val="006BA8"/>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(Arch)Diocesan Councils</a:t>
          </a:r>
        </a:p>
      </dsp:txBody>
      <dsp:txXfrm rot="10800000">
        <a:off x="0" y="1595536"/>
        <a:ext cx="4058410" cy="522888"/>
      </dsp:txXfrm>
    </dsp:sp>
    <dsp:sp modelId="{A9809CBD-C5BA-5548-A254-0E17F1DB2DA3}">
      <dsp:nvSpPr>
        <dsp:cNvPr id="0" name=""/>
        <dsp:cNvSpPr/>
      </dsp:nvSpPr>
      <dsp:spPr>
        <a:xfrm rot="10800000">
          <a:off x="0" y="798656"/>
          <a:ext cx="4058410" cy="804728"/>
        </a:xfrm>
        <a:prstGeom prst="upArrowCallout">
          <a:avLst/>
        </a:prstGeom>
        <a:solidFill>
          <a:srgbClr val="006BA8"/>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District Councils</a:t>
          </a:r>
        </a:p>
      </dsp:txBody>
      <dsp:txXfrm rot="10800000">
        <a:off x="0" y="798656"/>
        <a:ext cx="4058410" cy="522888"/>
      </dsp:txXfrm>
    </dsp:sp>
    <dsp:sp modelId="{1C64E2C8-13BD-664E-BBE5-EB958C6E5978}">
      <dsp:nvSpPr>
        <dsp:cNvPr id="0" name=""/>
        <dsp:cNvSpPr/>
      </dsp:nvSpPr>
      <dsp:spPr>
        <a:xfrm rot="10800000">
          <a:off x="0" y="13065"/>
          <a:ext cx="4058410" cy="804728"/>
        </a:xfrm>
        <a:prstGeom prst="upArrowCallout">
          <a:avLst/>
        </a:prstGeom>
        <a:solidFill>
          <a:srgbClr val="006BA8"/>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Conferences</a:t>
          </a:r>
        </a:p>
      </dsp:txBody>
      <dsp:txXfrm rot="10800000">
        <a:off x="0" y="13065"/>
        <a:ext cx="4058410" cy="52288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14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405113" y="3750197"/>
            <a:ext cx="6516547" cy="5369276"/>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268366"/>
          </a:xfrm>
          <a:prstGeom prst="rect">
            <a:avLst/>
          </a:prstGeom>
        </p:spPr>
        <p:txBody>
          <a:bodyPr vert="horz" lIns="96661" tIns="48331" rIns="96661" bIns="48331" rtlCol="0" anchor="b"/>
          <a:lstStyle>
            <a:lvl1pPr algn="r">
              <a:defRPr sz="1300"/>
            </a:lvl1pPr>
          </a:lstStyle>
          <a:p>
            <a:fld id="{8ADB6D53-B1D7-C34F-B376-3F0D6F92F439}" type="slidenum">
              <a:rPr lang="en-US" smtClean="0"/>
              <a:t>‹#›</a:t>
            </a:fld>
            <a:endParaRPr lang="en-US"/>
          </a:p>
        </p:txBody>
      </p:sp>
      <p:sp>
        <p:nvSpPr>
          <p:cNvPr id="2" name="Slide Image Placeholder 1">
            <a:extLst>
              <a:ext uri="{FF2B5EF4-FFF2-40B4-BE49-F238E27FC236}">
                <a16:creationId xmlns:a16="http://schemas.microsoft.com/office/drawing/2014/main" id="{A65E1EF7-312B-DE42-82FC-E298F60790A9}"/>
              </a:ext>
            </a:extLst>
          </p:cNvPr>
          <p:cNvSpPr>
            <a:spLocks noGrp="1" noRot="1" noChangeAspect="1"/>
          </p:cNvSpPr>
          <p:nvPr>
            <p:ph type="sldImg" idx="2"/>
          </p:nvPr>
        </p:nvSpPr>
        <p:spPr>
          <a:xfrm>
            <a:off x="777875" y="481727"/>
            <a:ext cx="5759450" cy="3240088"/>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5606824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69900"/>
            <a:ext cx="5759450" cy="3240088"/>
          </a:xfrm>
          <a:prstGeom prst="rect">
            <a:avLst/>
          </a:prstGeom>
        </p:spPr>
      </p:sp>
      <p:sp>
        <p:nvSpPr>
          <p:cNvPr id="3" name="Notes Placeholder 2"/>
          <p:cNvSpPr>
            <a:spLocks noGrp="1"/>
          </p:cNvSpPr>
          <p:nvPr>
            <p:ph type="body" idx="1"/>
          </p:nvPr>
        </p:nvSpPr>
        <p:spPr/>
        <p:txBody>
          <a:bodyPr/>
          <a:lstStyle/>
          <a:p>
            <a:r>
              <a:rPr lang="en-US" i="1" dirty="0"/>
              <a:t>Welcome participants and include any “housekeeping” notes.</a:t>
            </a:r>
          </a:p>
          <a:p>
            <a:endParaRPr lang="en-US" i="1" dirty="0"/>
          </a:p>
          <a:p>
            <a:r>
              <a:rPr lang="en-US" i="1" dirty="0"/>
              <a:t>Remind all that once we are gathering in person again, they should attend Ozanam Orientation, which will give them a more detailed understanding of each topic introduced today!</a:t>
            </a:r>
          </a:p>
        </p:txBody>
      </p:sp>
      <p:sp>
        <p:nvSpPr>
          <p:cNvPr id="4" name="Slide Number Placeholder 3"/>
          <p:cNvSpPr>
            <a:spLocks noGrp="1"/>
          </p:cNvSpPr>
          <p:nvPr>
            <p:ph type="sldNum" sz="quarter" idx="10"/>
          </p:nvPr>
        </p:nvSpPr>
        <p:spPr/>
        <p:txBody>
          <a:bodyPr/>
          <a:lstStyle/>
          <a:p>
            <a:fld id="{E455C02B-71D9-BD49-8083-F2A467858E84}" type="slidenum">
              <a:rPr lang="en-US" smtClean="0"/>
              <a:t>1</a:t>
            </a:fld>
            <a:endParaRPr lang="en-US"/>
          </a:p>
        </p:txBody>
      </p:sp>
    </p:spTree>
    <p:extLst>
      <p:ext uri="{BB962C8B-B14F-4D97-AF65-F5344CB8AC3E}">
        <p14:creationId xmlns:p14="http://schemas.microsoft.com/office/powerpoint/2010/main" val="1612144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story begins with our Patron and namesake, St. Vincent de Paul.</a:t>
            </a:r>
          </a:p>
          <a:p>
            <a:endParaRPr lang="en-US" dirty="0"/>
          </a:p>
          <a:p>
            <a:r>
              <a:rPr lang="en-US" dirty="0"/>
              <a:t>Known today as the “Apostle of Charity,” and by many outside of the church as the founder of modern, organized charity, Vincent started his life on a very different path.</a:t>
            </a:r>
          </a:p>
          <a:p>
            <a:endParaRPr lang="en-US" dirty="0"/>
          </a:p>
          <a:p>
            <a:r>
              <a:rPr lang="en-US" dirty="0"/>
              <a:t>Vincent spent almost half of his life seeking his vocation, and the rest of his life sharing this charism, this grace from God, with others.</a:t>
            </a:r>
          </a:p>
        </p:txBody>
      </p:sp>
      <p:sp>
        <p:nvSpPr>
          <p:cNvPr id="4" name="Slide Number Placeholder 3"/>
          <p:cNvSpPr>
            <a:spLocks noGrp="1"/>
          </p:cNvSpPr>
          <p:nvPr>
            <p:ph type="sldNum" sz="quarter" idx="5"/>
          </p:nvPr>
        </p:nvSpPr>
        <p:spPr/>
        <p:txBody>
          <a:bodyPr/>
          <a:lstStyle/>
          <a:p>
            <a:fld id="{8ADB6D53-B1D7-C34F-B376-3F0D6F92F439}" type="slidenum">
              <a:rPr lang="en-US" smtClean="0"/>
              <a:pPr/>
              <a:t>10</a:t>
            </a:fld>
            <a:endParaRPr lang="en-US"/>
          </a:p>
        </p:txBody>
      </p:sp>
      <p:sp>
        <p:nvSpPr>
          <p:cNvPr id="7" name="Slide Image Placeholder 6">
            <a:extLst>
              <a:ext uri="{FF2B5EF4-FFF2-40B4-BE49-F238E27FC236}">
                <a16:creationId xmlns:a16="http://schemas.microsoft.com/office/drawing/2014/main" id="{A5E013E3-2E78-4DEA-ABBB-2832D708986A}"/>
              </a:ext>
            </a:extLst>
          </p:cNvPr>
          <p:cNvSpPr>
            <a:spLocks noGrp="1" noRot="1" noChangeAspect="1"/>
          </p:cNvSpPr>
          <p:nvPr>
            <p:ph type="sldImg"/>
          </p:nvPr>
        </p:nvSpPr>
        <p:spPr/>
      </p:sp>
    </p:spTree>
    <p:extLst>
      <p:ext uri="{BB962C8B-B14F-4D97-AF65-F5344CB8AC3E}">
        <p14:creationId xmlns:p14="http://schemas.microsoft.com/office/powerpoint/2010/main" val="327159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a:prstGeom prst="rect">
            <a:avLst/>
          </a:prstGeom>
        </p:spPr>
      </p:sp>
      <p:sp>
        <p:nvSpPr>
          <p:cNvPr id="3" name="Notes Placeholder 2"/>
          <p:cNvSpPr>
            <a:spLocks noGrp="1"/>
          </p:cNvSpPr>
          <p:nvPr>
            <p:ph type="body" idx="1"/>
          </p:nvPr>
        </p:nvSpPr>
        <p:spPr/>
        <p:txBody>
          <a:bodyPr/>
          <a:lstStyle/>
          <a:p>
            <a:r>
              <a:rPr lang="en-US" i="1" dirty="0"/>
              <a:t>(Presenters: the most important thing to know is that Vincent originally studied for the priesthood to gain income and social status)</a:t>
            </a:r>
          </a:p>
          <a:p>
            <a:endParaRPr lang="en-US" dirty="0"/>
          </a:p>
          <a:p>
            <a:r>
              <a:rPr lang="en-US" dirty="0"/>
              <a:t>Born April 24, 1581 as one of six kids in a poor farming family in rural France. When he was 13, he was sent off to boarding school to study for the priesthood, which he pursued not as a vocation, but for the income and social status it would provide. </a:t>
            </a:r>
          </a:p>
          <a:p>
            <a:endParaRPr lang="en-US" sz="1300" dirty="0"/>
          </a:p>
          <a:p>
            <a:r>
              <a:rPr lang="en-US" dirty="0"/>
              <a:t>He was ordained at 19 (well below the required minimum age of 25) and continued his studies, earning a doctorate in theology in 1604.</a:t>
            </a:r>
          </a:p>
          <a:p>
            <a:endParaRPr lang="en-US" dirty="0"/>
          </a:p>
          <a:p>
            <a:r>
              <a:rPr lang="en-US" dirty="0"/>
              <a:t>He spent a number of years after that as personal tutor and spiritual director for a wealthy family in Paris.</a:t>
            </a:r>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t>11</a:t>
            </a:fld>
            <a:endParaRPr lang="en-US"/>
          </a:p>
        </p:txBody>
      </p:sp>
    </p:spTree>
    <p:extLst>
      <p:ext uri="{BB962C8B-B14F-4D97-AF65-F5344CB8AC3E}">
        <p14:creationId xmlns:p14="http://schemas.microsoft.com/office/powerpoint/2010/main" val="160408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
            </a:r>
            <a:r>
              <a:rPr lang="en-US" i="1" dirty="0"/>
              <a:t>Presenters: Tell the stories in your own words – this slide may take two minutes, but it is the origin story of the Vincentian Family</a:t>
            </a:r>
            <a:r>
              <a:rPr lang="en-US" dirty="0"/>
              <a:t>)</a:t>
            </a:r>
          </a:p>
          <a:p>
            <a:endParaRPr lang="en-US" dirty="0"/>
          </a:p>
          <a:p>
            <a:r>
              <a:rPr lang="en-US" dirty="0"/>
              <a:t>In 1617, two events happened which were moments of personal conversion for Vincent, who by then had finally been assigned as a parish priest.</a:t>
            </a:r>
          </a:p>
          <a:p>
            <a:endParaRPr lang="en-US" dirty="0"/>
          </a:p>
          <a:p>
            <a:r>
              <a:rPr lang="en-US" dirty="0"/>
              <a:t>Vincent went to take the confession of a man who was near death, unable to come to church, but needing to reconcile with God. </a:t>
            </a:r>
          </a:p>
          <a:p>
            <a:endParaRPr lang="en-US" dirty="0"/>
          </a:p>
          <a:p>
            <a:pPr lvl="0"/>
            <a:r>
              <a:rPr lang="en-US" dirty="0"/>
              <a:t>Vincent’s heart was touched, and he realized </a:t>
            </a:r>
            <a:r>
              <a:rPr lang="en-US" b="1" dirty="0"/>
              <a:t>the church needs to go to the people, not wait for the people to come</a:t>
            </a:r>
            <a:r>
              <a:rPr lang="en-US" dirty="0"/>
              <a:t>. He desired to go to the farthest places and tell all those who find themselves lost that God exists; that He is a God of gentleness who has not forgotten them. </a:t>
            </a:r>
          </a:p>
          <a:p>
            <a:pPr lvl="0"/>
            <a:endParaRPr lang="en-US" dirty="0"/>
          </a:p>
          <a:p>
            <a:r>
              <a:rPr lang="en-US" dirty="0"/>
              <a:t>Later that year, Vincent was told of a poor farm family whose members were so ill they could not even care for each other. In his homily, he urged the congregation to go to this family and help. That afternoon, he encountered crowds going to and from the stricken family’s home. He realized that much of the food that had been delivered would spoil before it was ever eaten. He famously concluded that “</a:t>
            </a:r>
            <a:r>
              <a:rPr lang="en-US" b="1" dirty="0"/>
              <a:t>the poor suffer less from a lack of generosity than from a lack of organization</a:t>
            </a:r>
            <a:r>
              <a:rPr lang="en-US" dirty="0"/>
              <a:t>.”</a:t>
            </a:r>
          </a:p>
        </p:txBody>
      </p:sp>
      <p:sp>
        <p:nvSpPr>
          <p:cNvPr id="4" name="Slide Number Placeholder 3"/>
          <p:cNvSpPr>
            <a:spLocks noGrp="1"/>
          </p:cNvSpPr>
          <p:nvPr>
            <p:ph type="sldNum" sz="quarter" idx="5"/>
          </p:nvPr>
        </p:nvSpPr>
        <p:spPr/>
        <p:txBody>
          <a:bodyPr/>
          <a:lstStyle/>
          <a:p>
            <a:fld id="{8ADB6D53-B1D7-C34F-B376-3F0D6F92F439}" type="slidenum">
              <a:rPr lang="en-US" smtClean="0"/>
              <a:pPr/>
              <a:t>12</a:t>
            </a:fld>
            <a:endParaRPr lang="en-US"/>
          </a:p>
        </p:txBody>
      </p:sp>
      <p:sp>
        <p:nvSpPr>
          <p:cNvPr id="7" name="Slide Image Placeholder 6">
            <a:extLst>
              <a:ext uri="{FF2B5EF4-FFF2-40B4-BE49-F238E27FC236}">
                <a16:creationId xmlns:a16="http://schemas.microsoft.com/office/drawing/2014/main" id="{2E9D8065-757B-446C-B195-2DB7EAFE7CE6}"/>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147566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Just days later, Vincent gathered a group of ladies from the Parish to form the first of the Confraternities of Charity, which still exist today (under a different name.)</a:t>
            </a:r>
          </a:p>
          <a:p>
            <a:endParaRPr lang="en-US" dirty="0"/>
          </a:p>
          <a:p>
            <a:r>
              <a:rPr lang="en-US" dirty="0"/>
              <a:t>A few years later, seeing the need for a permanent company of priests to continue the missions to rural areas, Vincent founded a new priestly order, the Congregation of the Mission.</a:t>
            </a:r>
          </a:p>
        </p:txBody>
      </p:sp>
      <p:sp>
        <p:nvSpPr>
          <p:cNvPr id="4" name="Slide Number Placeholder 3"/>
          <p:cNvSpPr>
            <a:spLocks noGrp="1"/>
          </p:cNvSpPr>
          <p:nvPr>
            <p:ph type="sldNum" sz="quarter" idx="5"/>
          </p:nvPr>
        </p:nvSpPr>
        <p:spPr/>
        <p:txBody>
          <a:bodyPr/>
          <a:lstStyle/>
          <a:p>
            <a:fld id="{8ADB6D53-B1D7-C34F-B376-3F0D6F92F439}" type="slidenum">
              <a:rPr lang="en-US" smtClean="0"/>
              <a:pPr/>
              <a:t>13</a:t>
            </a:fld>
            <a:endParaRPr lang="en-US"/>
          </a:p>
        </p:txBody>
      </p:sp>
      <p:sp>
        <p:nvSpPr>
          <p:cNvPr id="7" name="Slide Image Placeholder 6">
            <a:extLst>
              <a:ext uri="{FF2B5EF4-FFF2-40B4-BE49-F238E27FC236}">
                <a16:creationId xmlns:a16="http://schemas.microsoft.com/office/drawing/2014/main" id="{2FA07677-A627-4AC1-A3C5-A15FF4F1C8E7}"/>
              </a:ext>
            </a:extLst>
          </p:cNvPr>
          <p:cNvSpPr>
            <a:spLocks noGrp="1" noRot="1" noChangeAspect="1"/>
          </p:cNvSpPr>
          <p:nvPr>
            <p:ph type="sldImg"/>
          </p:nvPr>
        </p:nvSpPr>
        <p:spPr/>
      </p:sp>
    </p:spTree>
    <p:extLst>
      <p:ext uri="{BB962C8B-B14F-4D97-AF65-F5344CB8AC3E}">
        <p14:creationId xmlns:p14="http://schemas.microsoft.com/office/powerpoint/2010/main" val="2845560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same year he founded the Congregation of the Mission, Vincent would meet a 34-year-old widow with a teenaged son who was seeking her religious vocation.</a:t>
            </a:r>
          </a:p>
        </p:txBody>
      </p:sp>
      <p:sp>
        <p:nvSpPr>
          <p:cNvPr id="4" name="Slide Number Placeholder 3"/>
          <p:cNvSpPr>
            <a:spLocks noGrp="1"/>
          </p:cNvSpPr>
          <p:nvPr>
            <p:ph type="sldNum" sz="quarter" idx="5"/>
          </p:nvPr>
        </p:nvSpPr>
        <p:spPr/>
        <p:txBody>
          <a:bodyPr/>
          <a:lstStyle/>
          <a:p>
            <a:fld id="{8ADB6D53-B1D7-C34F-B376-3F0D6F92F439}" type="slidenum">
              <a:rPr lang="en-US" smtClean="0"/>
              <a:t>14</a:t>
            </a:fld>
            <a:endParaRPr lang="en-US"/>
          </a:p>
        </p:txBody>
      </p:sp>
    </p:spTree>
    <p:extLst>
      <p:ext uri="{BB962C8B-B14F-4D97-AF65-F5344CB8AC3E}">
        <p14:creationId xmlns:p14="http://schemas.microsoft.com/office/powerpoint/2010/main" val="171629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
            </a:r>
            <a:r>
              <a:rPr lang="en-US" i="1" dirty="0"/>
              <a:t>Presenters: the most important points are that 1. Louise went back and forth between comfort and deprivation – material and emotional – many times. 2. Her vision from God foretold meeting Vincent</a:t>
            </a:r>
            <a:r>
              <a:rPr lang="en-US" dirty="0"/>
              <a:t>)</a:t>
            </a:r>
          </a:p>
          <a:p>
            <a:endParaRPr lang="en-US" dirty="0"/>
          </a:p>
          <a:p>
            <a:r>
              <a:rPr lang="en-US" dirty="0"/>
              <a:t>Born out of wedlock on August 12, 1591 Louise never knew her mother, who died when Louise was an infant. Her father, a wealthy widower, claimed her as his natural daughter and provided for her.</a:t>
            </a:r>
          </a:p>
          <a:p>
            <a:endParaRPr lang="en-US" dirty="0"/>
          </a:p>
          <a:p>
            <a:r>
              <a:rPr lang="en-US" dirty="0"/>
              <a:t>She spent her early childhood in a boarding school – it was a school for the wealthy, and she was very comfortable and happy, learning about the fine arts, and her faith.</a:t>
            </a:r>
          </a:p>
          <a:p>
            <a:endParaRPr lang="en-US" dirty="0"/>
          </a:p>
          <a:p>
            <a:r>
              <a:rPr lang="en-US" dirty="0"/>
              <a:t>Her father died when she was 12, and she was forced to leave this place, moving to a poor boardinghouse. There, Louise suddenly lived a very different life, spending all of her time learning and performing domestic chores. She maintained her strong faith, and at 15 sought to become a nun.</a:t>
            </a:r>
          </a:p>
          <a:p>
            <a:pPr lvl="0"/>
            <a:endParaRPr lang="en-US" dirty="0"/>
          </a:p>
          <a:p>
            <a:pPr lvl="0"/>
            <a:r>
              <a:rPr lang="en-US" dirty="0"/>
              <a:t>She was not admitted.</a:t>
            </a:r>
          </a:p>
          <a:p>
            <a:pPr lvl="0"/>
            <a:endParaRPr lang="en-US" dirty="0"/>
          </a:p>
          <a:p>
            <a:pPr lvl="0"/>
            <a:r>
              <a:rPr lang="en-US" dirty="0"/>
              <a:t>Without many other options, she married at age 22. Her husband was secretary to the queen, and once again, Louise lived a life of comfort and wealth with her husband and their son.</a:t>
            </a:r>
          </a:p>
          <a:p>
            <a:pPr lvl="0"/>
            <a:endParaRPr lang="en-US" dirty="0"/>
          </a:p>
          <a:p>
            <a:pPr lvl="0"/>
            <a:r>
              <a:rPr lang="en-US" dirty="0"/>
              <a:t>But as so often seemed to happen in her life, she again was to suffer misfortune. The queen was exiled, her husband was out of work, and soon he fell very ill – an illness that would prove fatal.</a:t>
            </a:r>
          </a:p>
          <a:p>
            <a:pPr lvl="0"/>
            <a:endParaRPr lang="en-US" dirty="0"/>
          </a:p>
          <a:p>
            <a:pPr lvl="0"/>
            <a:r>
              <a:rPr lang="en-US" dirty="0"/>
              <a:t>In a time of deep doubts, Louise prayed and received a vision from God, assuring her that one day she would live a religious life, serving the poor, and that she would have a new Spiritual Director who would show her the way.</a:t>
            </a:r>
          </a:p>
        </p:txBody>
      </p:sp>
      <p:sp>
        <p:nvSpPr>
          <p:cNvPr id="4" name="Slide Number Placeholder 3"/>
          <p:cNvSpPr>
            <a:spLocks noGrp="1"/>
          </p:cNvSpPr>
          <p:nvPr>
            <p:ph type="sldNum" sz="quarter" idx="5"/>
          </p:nvPr>
        </p:nvSpPr>
        <p:spPr/>
        <p:txBody>
          <a:bodyPr/>
          <a:lstStyle/>
          <a:p>
            <a:fld id="{8ADB6D53-B1D7-C34F-B376-3F0D6F92F439}" type="slidenum">
              <a:rPr lang="en-US" smtClean="0"/>
              <a:pPr/>
              <a:t>15</a:t>
            </a:fld>
            <a:endParaRPr lang="en-US"/>
          </a:p>
        </p:txBody>
      </p:sp>
      <p:sp>
        <p:nvSpPr>
          <p:cNvPr id="7" name="Slide Image Placeholder 6">
            <a:extLst>
              <a:ext uri="{FF2B5EF4-FFF2-40B4-BE49-F238E27FC236}">
                <a16:creationId xmlns:a16="http://schemas.microsoft.com/office/drawing/2014/main" id="{CB449617-349E-495B-959F-6DD345A6F658}"/>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3594438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she met her new Spiritual Director soon after her husband’s death, Louise recognized his face from her vision: it was Vincent.</a:t>
            </a:r>
          </a:p>
          <a:p>
            <a:endParaRPr lang="en-US" dirty="0"/>
          </a:p>
          <a:p>
            <a:r>
              <a:rPr lang="en-US" dirty="0"/>
              <a:t>As her mentor, he helped her learn to trust in Divine Providence, and to let go of her anxieties.</a:t>
            </a:r>
          </a:p>
          <a:p>
            <a:endParaRPr lang="en-US" dirty="0"/>
          </a:p>
          <a:p>
            <a:r>
              <a:rPr lang="en-US" dirty="0"/>
              <a:t>He very soon entrusted Louise not only to assist the Confraternities of Charity, but to supervise them.</a:t>
            </a:r>
          </a:p>
          <a:p>
            <a:endParaRPr lang="en-US" dirty="0"/>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pPr/>
              <a:t>16</a:t>
            </a:fld>
            <a:endParaRPr lang="en-US"/>
          </a:p>
        </p:txBody>
      </p:sp>
      <p:sp>
        <p:nvSpPr>
          <p:cNvPr id="7" name="Slide Image Placeholder 6">
            <a:extLst>
              <a:ext uri="{FF2B5EF4-FFF2-40B4-BE49-F238E27FC236}">
                <a16:creationId xmlns:a16="http://schemas.microsoft.com/office/drawing/2014/main" id="{F7156640-9906-4B3C-A64A-43A7636464F2}"/>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2684631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working with the Confraternities of Charity, Louise relied on young, mostly rural and uneducated girls to help.</a:t>
            </a:r>
          </a:p>
          <a:p>
            <a:endParaRPr lang="en-US" dirty="0"/>
          </a:p>
          <a:p>
            <a:r>
              <a:rPr lang="en-US" dirty="0"/>
              <a:t>In these young women, Louise could see the fulfillment of her vision of a religious order that would care for the poor. At that time, nuns lived in cloisters; they did not go out in public or serve the poor.</a:t>
            </a:r>
          </a:p>
          <a:p>
            <a:endParaRPr lang="en-US" dirty="0"/>
          </a:p>
          <a:p>
            <a:r>
              <a:rPr lang="en-US" dirty="0"/>
              <a:t>Louise brought her idea to Vincent, and together they founded the Daughters of Charity in 1633. </a:t>
            </a:r>
          </a:p>
          <a:p>
            <a:endParaRPr lang="en-US" dirty="0"/>
          </a:p>
          <a:p>
            <a:r>
              <a:rPr lang="en-US" dirty="0"/>
              <a:t>This was, for its time, a radical new idea for women in religious life. At the age of 42, Louise had finally taken the vow she had sought as a girl.</a:t>
            </a:r>
          </a:p>
        </p:txBody>
      </p:sp>
      <p:sp>
        <p:nvSpPr>
          <p:cNvPr id="4" name="Slide Number Placeholder 3"/>
          <p:cNvSpPr>
            <a:spLocks noGrp="1"/>
          </p:cNvSpPr>
          <p:nvPr>
            <p:ph type="sldNum" sz="quarter" idx="5"/>
          </p:nvPr>
        </p:nvSpPr>
        <p:spPr/>
        <p:txBody>
          <a:bodyPr/>
          <a:lstStyle/>
          <a:p>
            <a:fld id="{8ADB6D53-B1D7-C34F-B376-3F0D6F92F439}" type="slidenum">
              <a:rPr lang="en-US" smtClean="0"/>
              <a:pPr/>
              <a:t>17</a:t>
            </a:fld>
            <a:endParaRPr lang="en-US"/>
          </a:p>
        </p:txBody>
      </p:sp>
      <p:sp>
        <p:nvSpPr>
          <p:cNvPr id="7" name="Slide Image Placeholder 6">
            <a:extLst>
              <a:ext uri="{FF2B5EF4-FFF2-40B4-BE49-F238E27FC236}">
                <a16:creationId xmlns:a16="http://schemas.microsoft.com/office/drawing/2014/main" id="{13667D0D-EC5F-435C-B594-81A2F4894B8C}"/>
              </a:ext>
            </a:extLst>
          </p:cNvPr>
          <p:cNvSpPr>
            <a:spLocks noGrp="1" noRot="1" noChangeAspect="1"/>
          </p:cNvSpPr>
          <p:nvPr>
            <p:ph type="sldImg"/>
          </p:nvPr>
        </p:nvSpPr>
        <p:spPr/>
      </p:sp>
    </p:spTree>
    <p:extLst>
      <p:ext uri="{BB962C8B-B14F-4D97-AF65-F5344CB8AC3E}">
        <p14:creationId xmlns:p14="http://schemas.microsoft.com/office/powerpoint/2010/main" val="89143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Vincent and Louise, during 35 years together, founded hundreds of charities; Vincent, the visionary and teacher; Louise, the great organizer. United in purpose and holiness, they gave us such a beautiful model of friendship, complementarity, and true charity.</a:t>
            </a:r>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pPr/>
              <a:t>18</a:t>
            </a:fld>
            <a:endParaRPr lang="en-US"/>
          </a:p>
        </p:txBody>
      </p:sp>
      <p:sp>
        <p:nvSpPr>
          <p:cNvPr id="7" name="Slide Image Placeholder 6">
            <a:extLst>
              <a:ext uri="{FF2B5EF4-FFF2-40B4-BE49-F238E27FC236}">
                <a16:creationId xmlns:a16="http://schemas.microsoft.com/office/drawing/2014/main" id="{50DDDAEF-72C5-4697-8EFB-45450546D8B2}"/>
              </a:ext>
            </a:extLst>
          </p:cNvPr>
          <p:cNvSpPr>
            <a:spLocks noGrp="1" noRot="1" noChangeAspect="1"/>
          </p:cNvSpPr>
          <p:nvPr>
            <p:ph type="sldImg"/>
          </p:nvPr>
        </p:nvSpPr>
        <p:spPr/>
      </p:sp>
    </p:spTree>
    <p:extLst>
      <p:ext uri="{BB962C8B-B14F-4D97-AF65-F5344CB8AC3E}">
        <p14:creationId xmlns:p14="http://schemas.microsoft.com/office/powerpoint/2010/main" val="1948970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r>
              <a:rPr lang="en-US" dirty="0"/>
              <a:t>200 years later, Paris was in turmoil. Multiple revolutions had already occurred, and more were to come.</a:t>
            </a:r>
          </a:p>
          <a:p>
            <a:endParaRPr lang="en-US" dirty="0"/>
          </a:p>
          <a:p>
            <a:r>
              <a:rPr lang="en-US" dirty="0"/>
              <a:t>The church had fallen out of favor with many, and was even blamed for many social troubles.</a:t>
            </a:r>
          </a:p>
          <a:p>
            <a:endParaRPr lang="en-US" dirty="0"/>
          </a:p>
          <a:p>
            <a:pPr lvl="0"/>
            <a:r>
              <a:rPr lang="en-US" dirty="0"/>
              <a:t>The industrial revolution had brought many people from the countryside to the city, where new forms of poverty appeared in the city’s slums.</a:t>
            </a:r>
          </a:p>
          <a:p>
            <a:pPr lvl="0"/>
            <a:endParaRPr lang="en-US" dirty="0"/>
          </a:p>
          <a:p>
            <a:pPr lvl="0"/>
            <a:r>
              <a:rPr lang="en-US" dirty="0"/>
              <a:t> Photo: First known photo of a human, taken in 1838 in Paris– the Paris of Frederic and Rosalie</a:t>
            </a:r>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pPr/>
              <a:t>19</a:t>
            </a:fld>
            <a:endParaRPr lang="en-US"/>
          </a:p>
        </p:txBody>
      </p:sp>
      <p:sp>
        <p:nvSpPr>
          <p:cNvPr id="7" name="Slide Image Placeholder 6">
            <a:extLst>
              <a:ext uri="{FF2B5EF4-FFF2-40B4-BE49-F238E27FC236}">
                <a16:creationId xmlns:a16="http://schemas.microsoft.com/office/drawing/2014/main" id="{50E76A34-B65B-43C8-942B-79C3C23156FC}"/>
              </a:ext>
            </a:extLst>
          </p:cNvPr>
          <p:cNvSpPr>
            <a:spLocks noGrp="1" noRot="1" noChangeAspect="1"/>
          </p:cNvSpPr>
          <p:nvPr>
            <p:ph type="sldImg"/>
          </p:nvPr>
        </p:nvSpPr>
        <p:spPr/>
      </p:sp>
    </p:spTree>
    <p:extLst>
      <p:ext uri="{BB962C8B-B14F-4D97-AF65-F5344CB8AC3E}">
        <p14:creationId xmlns:p14="http://schemas.microsoft.com/office/powerpoint/2010/main" val="239689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Feel free to substitute a different prayer. On webinars, it is best to ask all participants to mute, although they should pray along.</a:t>
            </a:r>
          </a:p>
          <a:p>
            <a:endParaRPr lang="en-US" dirty="0"/>
          </a:p>
          <a:p>
            <a:r>
              <a:rPr lang="en-US" dirty="0"/>
              <a:t>Introduce the tradition of offering the Sign of the Cross only at the beginning of the opening prayer, and the end of the closing prayer, so that the entire meeting is offered as a single prayer!</a:t>
            </a:r>
          </a:p>
        </p:txBody>
      </p:sp>
      <p:sp>
        <p:nvSpPr>
          <p:cNvPr id="4" name="Slide Number Placeholder 3"/>
          <p:cNvSpPr>
            <a:spLocks noGrp="1"/>
          </p:cNvSpPr>
          <p:nvPr>
            <p:ph type="sldNum" sz="quarter" idx="5"/>
          </p:nvPr>
        </p:nvSpPr>
        <p:spPr/>
        <p:txBody>
          <a:bodyPr/>
          <a:lstStyle/>
          <a:p>
            <a:fld id="{8ADB6D53-B1D7-C34F-B376-3F0D6F92F439}" type="slidenum">
              <a:rPr lang="en-US" smtClean="0"/>
              <a:pPr/>
              <a:t>2</a:t>
            </a:fld>
            <a:endParaRPr lang="en-US"/>
          </a:p>
        </p:txBody>
      </p:sp>
      <p:sp>
        <p:nvSpPr>
          <p:cNvPr id="7" name="Slide Image Placeholder 6">
            <a:extLst>
              <a:ext uri="{FF2B5EF4-FFF2-40B4-BE49-F238E27FC236}">
                <a16:creationId xmlns:a16="http://schemas.microsoft.com/office/drawing/2014/main" id="{87187F0C-4E18-4DDA-8B8A-84A322C6278D}"/>
              </a:ext>
            </a:extLst>
          </p:cNvPr>
          <p:cNvSpPr>
            <a:spLocks noGrp="1" noRot="1" noChangeAspect="1"/>
          </p:cNvSpPr>
          <p:nvPr>
            <p:ph type="sldImg"/>
          </p:nvPr>
        </p:nvSpPr>
        <p:spPr/>
      </p:sp>
    </p:spTree>
    <p:extLst>
      <p:ext uri="{BB962C8B-B14F-4D97-AF65-F5344CB8AC3E}">
        <p14:creationId xmlns:p14="http://schemas.microsoft.com/office/powerpoint/2010/main" val="337964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(Key point to express here: As a layman, Frederic is perhaps our best role model as Vincentians.)</a:t>
            </a:r>
          </a:p>
          <a:p>
            <a:endParaRPr lang="en-US" dirty="0"/>
          </a:p>
          <a:p>
            <a:r>
              <a:rPr lang="en-US" dirty="0"/>
              <a:t>Frederic was one of three siblings to survive into adulthood. His great intellect was recognized even when he was a boy. He lived only 40 years, and remained deeply devoted to the Catholic Church, seeing it as central to the solution of social ills.</a:t>
            </a:r>
          </a:p>
          <a:p>
            <a:endParaRPr lang="en-US" dirty="0"/>
          </a:p>
          <a:p>
            <a:r>
              <a:rPr lang="en-US" dirty="0"/>
              <a:t>Although he considered the priesthood, Frederic, like us, remained a layman. He loved his wife Amelie, and absolutely doted on his little girl, Marie.</a:t>
            </a:r>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pPr/>
              <a:t>20</a:t>
            </a:fld>
            <a:endParaRPr lang="en-US"/>
          </a:p>
        </p:txBody>
      </p:sp>
      <p:sp>
        <p:nvSpPr>
          <p:cNvPr id="7" name="Slide Image Placeholder 6">
            <a:extLst>
              <a:ext uri="{FF2B5EF4-FFF2-40B4-BE49-F238E27FC236}">
                <a16:creationId xmlns:a16="http://schemas.microsoft.com/office/drawing/2014/main" id="{2764A9EC-46C1-4E0C-A097-ED5998FABDE6}"/>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3331899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66C8643-0A74-47E5-A20F-69B405BF4145}"/>
              </a:ext>
            </a:extLst>
          </p:cNvPr>
          <p:cNvSpPr>
            <a:spLocks noGrp="1"/>
          </p:cNvSpPr>
          <p:nvPr>
            <p:ph type="body" idx="1"/>
          </p:nvPr>
        </p:nvSpPr>
        <p:spPr/>
        <p:txBody>
          <a:bodyPr/>
          <a:lstStyle/>
          <a:p>
            <a:r>
              <a:rPr lang="en-US" dirty="0"/>
              <a:t>When he arrived at the Sorbonne in 1831, Frederic often found himself defending the faith against the criticisms of both his professors and fellow students. He soon gained the respect of all with his polite, but forceful argument.</a:t>
            </a:r>
          </a:p>
          <a:p>
            <a:endParaRPr lang="en-US" dirty="0"/>
          </a:p>
          <a:p>
            <a:r>
              <a:rPr lang="en-US" dirty="0"/>
              <a:t>He joined a group called the Conference of History that met at the newspaper office of a man named Emmanuel Bailly. They met on Saturdays to discuss a wide range of subjects, and the conference attracted a variety of people with differing opinions and beliefs.</a:t>
            </a:r>
          </a:p>
          <a:p>
            <a:endParaRPr lang="en-US" dirty="0"/>
          </a:p>
          <a:p>
            <a:r>
              <a:rPr lang="en-US" dirty="0"/>
              <a:t>One Saturday, during a heated debate between Frederic and his Catholic friends, and a group of anti-Catholic students, Ozanam and his friends were challenged:</a:t>
            </a:r>
          </a:p>
          <a:p>
            <a:endParaRPr lang="en-US" dirty="0"/>
          </a:p>
          <a:p>
            <a:r>
              <a:rPr lang="en-US" dirty="0"/>
              <a:t>“We agree that at one time your Church was a great Church and was a great source of good. But what is your Church doing now? What is she doing for the poor? Show us your works and we will believe you.” </a:t>
            </a:r>
          </a:p>
          <a:p>
            <a:endParaRPr lang="en-US" dirty="0"/>
          </a:p>
          <a:p>
            <a:r>
              <a:rPr lang="en-US" dirty="0"/>
              <a:t>With his broad knowledge, formidable intellect, and debating skills, Frederic certainly could have ably defended the church. Instead, he accepted the challenge, and took it to heart. He and several of his friends agreed to meet and discuss what they might do. </a:t>
            </a:r>
          </a:p>
          <a:p>
            <a:endParaRPr lang="en-US" dirty="0"/>
          </a:p>
        </p:txBody>
      </p:sp>
      <p:sp>
        <p:nvSpPr>
          <p:cNvPr id="3" name="Slide Number Placeholder 2">
            <a:extLst>
              <a:ext uri="{FF2B5EF4-FFF2-40B4-BE49-F238E27FC236}">
                <a16:creationId xmlns:a16="http://schemas.microsoft.com/office/drawing/2014/main" id="{7FA558A5-67C1-420E-8DC1-00B02C403EF1}"/>
              </a:ext>
            </a:extLst>
          </p:cNvPr>
          <p:cNvSpPr>
            <a:spLocks noGrp="1"/>
          </p:cNvSpPr>
          <p:nvPr>
            <p:ph type="sldNum" sz="quarter" idx="5"/>
          </p:nvPr>
        </p:nvSpPr>
        <p:spPr/>
        <p:txBody>
          <a:bodyPr/>
          <a:lstStyle/>
          <a:p>
            <a:fld id="{8ADB6D53-B1D7-C34F-B376-3F0D6F92F439}" type="slidenum">
              <a:rPr lang="en-US" smtClean="0"/>
              <a:pPr/>
              <a:t>21</a:t>
            </a:fld>
            <a:endParaRPr lang="en-US"/>
          </a:p>
        </p:txBody>
      </p:sp>
      <p:sp>
        <p:nvSpPr>
          <p:cNvPr id="9" name="Slide Image Placeholder 8">
            <a:extLst>
              <a:ext uri="{FF2B5EF4-FFF2-40B4-BE49-F238E27FC236}">
                <a16:creationId xmlns:a16="http://schemas.microsoft.com/office/drawing/2014/main" id="{90993EAD-7A8E-48A9-971F-B7FCA4FFF117}"/>
              </a:ext>
            </a:extLst>
          </p:cNvPr>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April 23, 1833, Frederic Ozanam’s twentieth birthday, the six students gathered in Bailly’s newspaper office. </a:t>
            </a:r>
          </a:p>
          <a:p>
            <a:endParaRPr lang="en-US" dirty="0"/>
          </a:p>
          <a:p>
            <a:r>
              <a:rPr lang="en-US" dirty="0"/>
              <a:t>Ozanam’s words moved all present: “We must do what is agreeable to God. Therefore, we must do what our Lord Jesus Christ did when preaching the gospel. Let us go to the poor!” And so, in the Providence of God, the Society of St. Vincent de Paul was born.</a:t>
            </a:r>
          </a:p>
          <a:p>
            <a:endParaRPr lang="en-US" dirty="0"/>
          </a:p>
          <a:p>
            <a:r>
              <a:rPr lang="en-US" dirty="0"/>
              <a:t>The six students elected Bailly, then a middle-aged man, to be the president of this Conference of Charity. After a year, they had renamed the group the Society of St. Vincent de Paul.</a:t>
            </a:r>
          </a:p>
        </p:txBody>
      </p:sp>
      <p:sp>
        <p:nvSpPr>
          <p:cNvPr id="4" name="Slide Number Placeholder 3"/>
          <p:cNvSpPr>
            <a:spLocks noGrp="1"/>
          </p:cNvSpPr>
          <p:nvPr>
            <p:ph type="sldNum" sz="quarter" idx="10"/>
          </p:nvPr>
        </p:nvSpPr>
        <p:spPr/>
        <p:txBody>
          <a:bodyPr/>
          <a:lstStyle/>
          <a:p>
            <a:fld id="{38AF86A6-5EC2-7147-B89B-AAB09FD1817C}" type="slidenum">
              <a:rPr lang="en-US" smtClean="0"/>
              <a:pPr/>
              <a:t>22</a:t>
            </a:fld>
            <a:endParaRPr lang="en-US"/>
          </a:p>
        </p:txBody>
      </p:sp>
      <p:sp>
        <p:nvSpPr>
          <p:cNvPr id="7" name="Slide Image Placeholder 6">
            <a:extLst>
              <a:ext uri="{FF2B5EF4-FFF2-40B4-BE49-F238E27FC236}">
                <a16:creationId xmlns:a16="http://schemas.microsoft.com/office/drawing/2014/main" id="{8E8977F1-802F-4F8A-B3E3-C8879F9A2C2A}"/>
              </a:ext>
            </a:extLst>
          </p:cNvPr>
          <p:cNvSpPr>
            <a:spLocks noGrp="1" noRot="1" noChangeAspect="1"/>
          </p:cNvSpPr>
          <p:nvPr>
            <p:ph type="sldImg"/>
          </p:nvPr>
        </p:nvSpPr>
        <p:spPr/>
      </p:sp>
    </p:spTree>
    <p:extLst>
      <p:ext uri="{BB962C8B-B14F-4D97-AF65-F5344CB8AC3E}">
        <p14:creationId xmlns:p14="http://schemas.microsoft.com/office/powerpoint/2010/main" val="3588330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r>
              <a:rPr lang="en-US" dirty="0"/>
              <a:t>One of Bailly’s first acts was to introduce the young men to Sister Rosalie, a Daughter of Charity, who could be described as the “Mother Teresa of 19th Century Paris.”</a:t>
            </a:r>
          </a:p>
          <a:p>
            <a:endParaRPr lang="en-US" dirty="0"/>
          </a:p>
          <a:p>
            <a:r>
              <a:rPr lang="en-US" dirty="0"/>
              <a:t>She was widely known and loved throughout Paris for her many good works.</a:t>
            </a:r>
          </a:p>
        </p:txBody>
      </p:sp>
      <p:sp>
        <p:nvSpPr>
          <p:cNvPr id="4" name="Slide Number Placeholder 3"/>
          <p:cNvSpPr>
            <a:spLocks noGrp="1"/>
          </p:cNvSpPr>
          <p:nvPr>
            <p:ph type="sldNum" sz="quarter" idx="5"/>
          </p:nvPr>
        </p:nvSpPr>
        <p:spPr/>
        <p:txBody>
          <a:bodyPr/>
          <a:lstStyle/>
          <a:p>
            <a:fld id="{8ADB6D53-B1D7-C34F-B376-3F0D6F92F439}" type="slidenum">
              <a:rPr lang="en-US" smtClean="0"/>
              <a:pPr/>
              <a:t>23</a:t>
            </a:fld>
            <a:endParaRPr lang="en-US"/>
          </a:p>
        </p:txBody>
      </p:sp>
      <p:sp>
        <p:nvSpPr>
          <p:cNvPr id="7" name="Slide Image Placeholder 6">
            <a:extLst>
              <a:ext uri="{FF2B5EF4-FFF2-40B4-BE49-F238E27FC236}">
                <a16:creationId xmlns:a16="http://schemas.microsoft.com/office/drawing/2014/main" id="{223CD61D-5157-49DF-9386-50E657029702}"/>
              </a:ext>
            </a:extLst>
          </p:cNvPr>
          <p:cNvSpPr>
            <a:spLocks noGrp="1" noRot="1" noChangeAspect="1"/>
          </p:cNvSpPr>
          <p:nvPr>
            <p:ph type="sldImg"/>
          </p:nvPr>
        </p:nvSpPr>
        <p:spPr/>
      </p:sp>
    </p:spTree>
    <p:extLst>
      <p:ext uri="{BB962C8B-B14F-4D97-AF65-F5344CB8AC3E}">
        <p14:creationId xmlns:p14="http://schemas.microsoft.com/office/powerpoint/2010/main" val="285147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Born September 9, 1786, Rosalie grew up in the mountains near the Swiss border. She was the eldest of four girls; </a:t>
            </a:r>
            <a:r>
              <a:rPr lang="en-US" i="1" dirty="0"/>
              <a:t>impulsive, impetuous, mischievous…and had a great sense of humor</a:t>
            </a:r>
          </a:p>
          <a:p>
            <a:endParaRPr lang="en-US" dirty="0"/>
          </a:p>
          <a:p>
            <a:r>
              <a:rPr lang="en-US" dirty="0"/>
              <a:t>When she was young, the Church was outlawed in France, and her family sheltered fugitive priests and bishops.</a:t>
            </a:r>
          </a:p>
          <a:p>
            <a:endParaRPr lang="en-US" dirty="0"/>
          </a:p>
          <a:p>
            <a:r>
              <a:rPr lang="en-US" dirty="0"/>
              <a:t>She received her First Communion in the basement from a priest who later would be martyred.</a:t>
            </a:r>
          </a:p>
          <a:p>
            <a:endParaRPr lang="en-US" dirty="0"/>
          </a:p>
          <a:p>
            <a:r>
              <a:rPr lang="en-US" dirty="0"/>
              <a:t>Soon after the church was restored to public practice of the faith, Rosalie went away to school, but soon felt the call to religious life when she read St. Vincent’s words about the Daughters of Charity. At 15, she left for Paris.</a:t>
            </a:r>
          </a:p>
          <a:p>
            <a:endParaRPr lang="en-US" dirty="0"/>
          </a:p>
          <a:p>
            <a:endParaRPr lang="en-US" dirty="0"/>
          </a:p>
        </p:txBody>
      </p:sp>
      <p:sp>
        <p:nvSpPr>
          <p:cNvPr id="4" name="Slide Number Placeholder 3"/>
          <p:cNvSpPr>
            <a:spLocks noGrp="1"/>
          </p:cNvSpPr>
          <p:nvPr>
            <p:ph type="sldNum" sz="quarter" idx="5"/>
          </p:nvPr>
        </p:nvSpPr>
        <p:spPr/>
        <p:txBody>
          <a:bodyPr/>
          <a:lstStyle/>
          <a:p>
            <a:fld id="{D806BE9B-049A-F940-8D24-AC6CFCE8907E}" type="slidenum">
              <a:rPr lang="en-US" smtClean="0"/>
              <a:pPr/>
              <a:t>24</a:t>
            </a:fld>
            <a:endParaRPr lang="en-US"/>
          </a:p>
        </p:txBody>
      </p:sp>
      <p:sp>
        <p:nvSpPr>
          <p:cNvPr id="7" name="Slide Image Placeholder 6">
            <a:extLst>
              <a:ext uri="{FF2B5EF4-FFF2-40B4-BE49-F238E27FC236}">
                <a16:creationId xmlns:a16="http://schemas.microsoft.com/office/drawing/2014/main" id="{1A334254-EA91-4EDD-B90D-0AD93481978A}"/>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714299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She became a Daughter of Charity, and was assigned to the </a:t>
            </a:r>
            <a:r>
              <a:rPr lang="en-US" dirty="0" err="1"/>
              <a:t>Mouffetard</a:t>
            </a:r>
            <a:r>
              <a:rPr lang="en-US" dirty="0"/>
              <a:t>, one of the poorest slums in Paris at 17. She would spend the next 54 years in that district, serving all who were in need.</a:t>
            </a:r>
          </a:p>
          <a:p>
            <a:endParaRPr lang="en-US" dirty="0"/>
          </a:p>
          <a:p>
            <a:r>
              <a:rPr lang="en-US" dirty="0"/>
              <a:t>Both rich and poor sought her advice and help, and she helped them all happily. She and the other Daughters risked their lives fearlessly during cholera epidemics, caring for the infected and the dying.</a:t>
            </a:r>
          </a:p>
          <a:p>
            <a:endParaRPr lang="en-US" dirty="0"/>
          </a:p>
          <a:p>
            <a:r>
              <a:rPr lang="en-US" dirty="0"/>
              <a:t>In times of revolution, she tended to the wounded from both sides.</a:t>
            </a:r>
          </a:p>
          <a:p>
            <a:br>
              <a:rPr lang="en-US" dirty="0"/>
            </a:br>
            <a:r>
              <a:rPr lang="en-US" dirty="0"/>
              <a:t>"I am a Daughter of Charity,” she said. ” I come to the assistance of those in distress wherever I meet them."</a:t>
            </a:r>
          </a:p>
        </p:txBody>
      </p:sp>
      <p:sp>
        <p:nvSpPr>
          <p:cNvPr id="4" name="Slide Number Placeholder 3"/>
          <p:cNvSpPr>
            <a:spLocks noGrp="1"/>
          </p:cNvSpPr>
          <p:nvPr>
            <p:ph type="sldNum" sz="quarter" idx="5"/>
          </p:nvPr>
        </p:nvSpPr>
        <p:spPr/>
        <p:txBody>
          <a:bodyPr/>
          <a:lstStyle/>
          <a:p>
            <a:fld id="{8ADB6D53-B1D7-C34F-B376-3F0D6F92F439}" type="slidenum">
              <a:rPr lang="en-US" smtClean="0"/>
              <a:pPr/>
              <a:t>25</a:t>
            </a:fld>
            <a:endParaRPr lang="en-US"/>
          </a:p>
        </p:txBody>
      </p:sp>
      <p:sp>
        <p:nvSpPr>
          <p:cNvPr id="7" name="Slide Image Placeholder 6">
            <a:extLst>
              <a:ext uri="{FF2B5EF4-FFF2-40B4-BE49-F238E27FC236}">
                <a16:creationId xmlns:a16="http://schemas.microsoft.com/office/drawing/2014/main" id="{FB5CB125-4388-4FD2-820B-DCE59AB2517E}"/>
              </a:ext>
            </a:extLst>
          </p:cNvPr>
          <p:cNvSpPr>
            <a:spLocks noGrp="1" noRot="1" noChangeAspect="1"/>
          </p:cNvSpPr>
          <p:nvPr>
            <p:ph type="sldImg"/>
          </p:nvPr>
        </p:nvSpPr>
        <p:spPr/>
      </p:sp>
    </p:spTree>
    <p:extLst>
      <p:ext uri="{BB962C8B-B14F-4D97-AF65-F5344CB8AC3E}">
        <p14:creationId xmlns:p14="http://schemas.microsoft.com/office/powerpoint/2010/main" val="1200149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Photo of Rosalie’s house of charity on rue de </a:t>
            </a:r>
            <a:r>
              <a:rPr lang="en-US" i="1" dirty="0" err="1"/>
              <a:t>l'Epee</a:t>
            </a:r>
            <a:r>
              <a:rPr lang="en-US" i="1" dirty="0"/>
              <a:t>-de-</a:t>
            </a:r>
            <a:r>
              <a:rPr lang="en-US" i="1" dirty="0" err="1"/>
              <a:t>Bois</a:t>
            </a:r>
            <a:endParaRPr lang="en-US" i="1" dirty="0"/>
          </a:p>
          <a:p>
            <a:endParaRPr lang="en-US" dirty="0"/>
          </a:p>
          <a:p>
            <a:r>
              <a:rPr lang="en-US" dirty="0"/>
              <a:t>The first Conference had no “hotline.” It was Rosalie who assigned the young men families to visit, and taught them how to serve the poor. Her biographer and collaborator described her advice (</a:t>
            </a:r>
            <a:r>
              <a:rPr lang="en-US" i="1" dirty="0"/>
              <a:t>click for animation before reading</a:t>
            </a:r>
            <a:r>
              <a:rPr lang="en-US" dirty="0"/>
              <a:t>):</a:t>
            </a:r>
          </a:p>
          <a:p>
            <a:endParaRPr lang="en-US" dirty="0"/>
          </a:p>
          <a:p>
            <a:r>
              <a:rPr lang="en-US" i="1" dirty="0"/>
              <a:t>She...recommended to them </a:t>
            </a:r>
            <a:r>
              <a:rPr lang="en-US" b="1" i="1" dirty="0"/>
              <a:t>patience</a:t>
            </a:r>
            <a:r>
              <a:rPr lang="en-US" i="1" dirty="0"/>
              <a:t>, which never considers the time spent listening to a poor person as wasted, since this person already takes comfort in the good will that we demonstrate by {listening]; </a:t>
            </a:r>
            <a:r>
              <a:rPr lang="en-US" b="1" i="1" dirty="0"/>
              <a:t>understanding</a:t>
            </a:r>
            <a:r>
              <a:rPr lang="en-US" i="1" dirty="0"/>
              <a:t>, more inclined to pity than to condemn faults that a good upbringing did not ward off; and finally, </a:t>
            </a:r>
            <a:r>
              <a:rPr lang="en-US" b="1" i="1" dirty="0"/>
              <a:t>politeness</a:t>
            </a:r>
            <a:r>
              <a:rPr lang="en-US" i="1" dirty="0"/>
              <a:t>, so sweet to a person who has never experienced anything but disdain and contempt. </a:t>
            </a:r>
          </a:p>
          <a:p>
            <a:endParaRPr lang="en-US" dirty="0"/>
          </a:p>
          <a:p>
            <a:r>
              <a:rPr lang="en-US" dirty="0"/>
              <a:t>Because the poor trusted Rosalie, they trusted these young men in their top hats.</a:t>
            </a:r>
          </a:p>
        </p:txBody>
      </p:sp>
      <p:sp>
        <p:nvSpPr>
          <p:cNvPr id="4" name="Slide Number Placeholder 3"/>
          <p:cNvSpPr>
            <a:spLocks noGrp="1"/>
          </p:cNvSpPr>
          <p:nvPr>
            <p:ph type="sldNum" sz="quarter" idx="5"/>
          </p:nvPr>
        </p:nvSpPr>
        <p:spPr/>
        <p:txBody>
          <a:bodyPr/>
          <a:lstStyle/>
          <a:p>
            <a:fld id="{8ADB6D53-B1D7-C34F-B376-3F0D6F92F439}" type="slidenum">
              <a:rPr lang="en-US" smtClean="0"/>
              <a:pPr/>
              <a:t>26</a:t>
            </a:fld>
            <a:endParaRPr lang="en-US"/>
          </a:p>
        </p:txBody>
      </p:sp>
      <p:sp>
        <p:nvSpPr>
          <p:cNvPr id="7" name="Slide Image Placeholder 6">
            <a:extLst>
              <a:ext uri="{FF2B5EF4-FFF2-40B4-BE49-F238E27FC236}">
                <a16:creationId xmlns:a16="http://schemas.microsoft.com/office/drawing/2014/main" id="{F7FBACAB-5CE2-4C9F-8213-713197264AE4}"/>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251131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(Presenters: the most important point to convey is that the Rule is not some simple “book of instructions.” It helps ground us in our spirituality first; it is intertwined in all that we do.)</a:t>
            </a:r>
          </a:p>
          <a:p>
            <a:endParaRPr lang="en-US" dirty="0"/>
          </a:p>
          <a:p>
            <a:r>
              <a:rPr lang="en-US" dirty="0"/>
              <a:t>In 1835, when the first Conference was not quite two years old, Frederic observed that the meetings were “nearly always concerned with business” and that members lacked the enthusiasm and “rays of charity” with which the Society had begun. They performed their duties “out of habit.”</a:t>
            </a:r>
          </a:p>
          <a:p>
            <a:endParaRPr lang="en-US" dirty="0"/>
          </a:p>
          <a:p>
            <a:r>
              <a:rPr lang="en-US" dirty="0"/>
              <a:t>With Frederic’s input, François </a:t>
            </a:r>
            <a:r>
              <a:rPr lang="en-US" dirty="0" err="1"/>
              <a:t>Lallier</a:t>
            </a:r>
            <a:r>
              <a:rPr lang="en-US" dirty="0"/>
              <a:t> and Emmanuel Bailly wrote the first edition of the Rule of the Society of St Vincent de Paul. It has only been revised a handful of times since then.</a:t>
            </a:r>
          </a:p>
          <a:p>
            <a:endParaRPr lang="en-US" dirty="0"/>
          </a:p>
          <a:p>
            <a:r>
              <a:rPr lang="en-US" dirty="0"/>
              <a:t>The Rule serves to remind us of our primary purpose (growth in holiness) and to describe our spirituality and our heritage. Additionally, the Rule gives us our basic framework of governance.</a:t>
            </a:r>
          </a:p>
          <a:p>
            <a:endParaRPr lang="en-US" dirty="0"/>
          </a:p>
          <a:p>
            <a:r>
              <a:rPr lang="en-US" dirty="0"/>
              <a:t>There are many publications available to help us in our work. With very few exceptions, they are all “guidelines.”</a:t>
            </a:r>
          </a:p>
          <a:p>
            <a:endParaRPr lang="en-US" dirty="0"/>
          </a:p>
          <a:p>
            <a:r>
              <a:rPr lang="en-US" dirty="0"/>
              <a:t>The Rule is not a guideline – it is nearly always the first reference when we have questions!</a:t>
            </a:r>
          </a:p>
        </p:txBody>
      </p:sp>
      <p:sp>
        <p:nvSpPr>
          <p:cNvPr id="4" name="Slide Number Placeholder 3"/>
          <p:cNvSpPr>
            <a:spLocks noGrp="1"/>
          </p:cNvSpPr>
          <p:nvPr>
            <p:ph type="sldNum" sz="quarter" idx="5"/>
          </p:nvPr>
        </p:nvSpPr>
        <p:spPr/>
        <p:txBody>
          <a:bodyPr/>
          <a:lstStyle/>
          <a:p>
            <a:fld id="{8ADB6D53-B1D7-C34F-B376-3F0D6F92F439}" type="slidenum">
              <a:rPr lang="en-US" smtClean="0"/>
              <a:pPr/>
              <a:t>27</a:t>
            </a:fld>
            <a:endParaRPr lang="en-US"/>
          </a:p>
        </p:txBody>
      </p:sp>
      <p:sp>
        <p:nvSpPr>
          <p:cNvPr id="7" name="Slide Image Placeholder 6">
            <a:extLst>
              <a:ext uri="{FF2B5EF4-FFF2-40B4-BE49-F238E27FC236}">
                <a16:creationId xmlns:a16="http://schemas.microsoft.com/office/drawing/2014/main" id="{468BEA0E-8586-4A1C-B218-A78F9FC7376F}"/>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34751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It took only 12 years for the Society to expand as far as the United States. This year, we celebrate the 175th Anniversary of that first Conference at the Old Cathedral in St. Louis. Our National Council is still headquartered in that city.</a:t>
            </a:r>
          </a:p>
        </p:txBody>
      </p:sp>
      <p:sp>
        <p:nvSpPr>
          <p:cNvPr id="4" name="Slide Number Placeholder 3"/>
          <p:cNvSpPr>
            <a:spLocks noGrp="1"/>
          </p:cNvSpPr>
          <p:nvPr>
            <p:ph type="sldNum" sz="quarter" idx="10"/>
          </p:nvPr>
        </p:nvSpPr>
        <p:spPr/>
        <p:txBody>
          <a:bodyPr/>
          <a:lstStyle/>
          <a:p>
            <a:fld id="{38AF86A6-5EC2-7147-B89B-AAB09FD1817C}" type="slidenum">
              <a:rPr lang="en-US" smtClean="0"/>
              <a:pPr/>
              <a:t>28</a:t>
            </a:fld>
            <a:endParaRPr lang="en-US"/>
          </a:p>
        </p:txBody>
      </p:sp>
      <p:sp>
        <p:nvSpPr>
          <p:cNvPr id="7" name="Slide Image Placeholder 6">
            <a:extLst>
              <a:ext uri="{FF2B5EF4-FFF2-40B4-BE49-F238E27FC236}">
                <a16:creationId xmlns:a16="http://schemas.microsoft.com/office/drawing/2014/main" id="{9567B7A7-B16B-49AA-825A-BBCBB8FDD090}"/>
              </a:ext>
            </a:extLst>
          </p:cNvPr>
          <p:cNvSpPr>
            <a:spLocks noGrp="1" noRot="1" noChangeAspect="1"/>
          </p:cNvSpPr>
          <p:nvPr>
            <p:ph type="sldImg"/>
          </p:nvPr>
        </p:nvSpPr>
        <p:spPr/>
      </p:sp>
    </p:spTree>
    <p:extLst>
      <p:ext uri="{BB962C8B-B14F-4D97-AF65-F5344CB8AC3E}">
        <p14:creationId xmlns:p14="http://schemas.microsoft.com/office/powerpoint/2010/main" val="347510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8ADB6D53-B1D7-C34F-B376-3F0D6F92F439}" type="slidenum">
              <a:rPr lang="en-US" smtClean="0"/>
              <a:pPr/>
              <a:t>29</a:t>
            </a:fld>
            <a:endParaRPr lang="en-US"/>
          </a:p>
        </p:txBody>
      </p:sp>
      <p:sp>
        <p:nvSpPr>
          <p:cNvPr id="6" name="Slide Image Placeholder 5">
            <a:extLst>
              <a:ext uri="{FF2B5EF4-FFF2-40B4-BE49-F238E27FC236}">
                <a16:creationId xmlns:a16="http://schemas.microsoft.com/office/drawing/2014/main" id="{A1D1CBB5-37C7-4DCC-A2B6-56FC3C3D4B4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E793F5B8-5151-470C-84C5-26D0E5E8A32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06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8ADB6D53-B1D7-C34F-B376-3F0D6F92F439}" type="slidenum">
              <a:rPr lang="en-US" smtClean="0"/>
              <a:pPr/>
              <a:t>3</a:t>
            </a:fld>
            <a:endParaRPr lang="en-US"/>
          </a:p>
        </p:txBody>
      </p:sp>
      <p:sp>
        <p:nvSpPr>
          <p:cNvPr id="6" name="Slide Image Placeholder 5">
            <a:extLst>
              <a:ext uri="{FF2B5EF4-FFF2-40B4-BE49-F238E27FC236}">
                <a16:creationId xmlns:a16="http://schemas.microsoft.com/office/drawing/2014/main" id="{80420B80-E334-4113-8AA2-8008513A4F4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C89C8D61-21F8-43C5-B516-9437DCB6250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53774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81D619C-E3CD-403E-9ADC-1B56FFAF9F2D}"/>
              </a:ext>
            </a:extLst>
          </p:cNvPr>
          <p:cNvSpPr>
            <a:spLocks noGrp="1"/>
          </p:cNvSpPr>
          <p:nvPr>
            <p:ph type="body" idx="1"/>
          </p:nvPr>
        </p:nvSpPr>
        <p:spPr/>
        <p:txBody>
          <a:bodyPr/>
          <a:lstStyle/>
          <a:p>
            <a:r>
              <a:rPr lang="en-US" dirty="0"/>
              <a:t>We are a lay organization, answering the Universal Call to Holiness. To do this, Pope Saint John Paul II explained:</a:t>
            </a:r>
          </a:p>
          <a:p>
            <a:endParaRPr lang="en-US" dirty="0"/>
          </a:p>
          <a:p>
            <a:r>
              <a:rPr lang="en-US" dirty="0"/>
              <a:t>“There cannot be two parallel lives in your existence as lay men and women: on the one hand, the so-called ‘spiritual’ life, with its values and demands; and on the other, the so-called ‘secular’ life, that is, life in a family, at work, social relationships, in the responsibilities of public life and in culture.” (</a:t>
            </a:r>
            <a:r>
              <a:rPr lang="en-US" i="1" dirty="0" err="1"/>
              <a:t>Christifidelis</a:t>
            </a:r>
            <a:r>
              <a:rPr lang="en-US" i="1" dirty="0"/>
              <a:t> </a:t>
            </a:r>
            <a:r>
              <a:rPr lang="en-US" i="1" dirty="0" err="1"/>
              <a:t>Laici</a:t>
            </a:r>
            <a:r>
              <a:rPr lang="en-US" i="1" dirty="0"/>
              <a:t>)</a:t>
            </a:r>
          </a:p>
          <a:p>
            <a:endParaRPr lang="en-US" dirty="0"/>
          </a:p>
          <a:p>
            <a:r>
              <a:rPr lang="en-US" i="1" dirty="0"/>
              <a:t>(Click, then read quote on screen)</a:t>
            </a:r>
          </a:p>
        </p:txBody>
      </p:sp>
      <p:sp>
        <p:nvSpPr>
          <p:cNvPr id="3" name="Slide Number Placeholder 2">
            <a:extLst>
              <a:ext uri="{FF2B5EF4-FFF2-40B4-BE49-F238E27FC236}">
                <a16:creationId xmlns:a16="http://schemas.microsoft.com/office/drawing/2014/main" id="{F5A60E94-D983-4108-90DE-74F36F43DA0F}"/>
              </a:ext>
            </a:extLst>
          </p:cNvPr>
          <p:cNvSpPr>
            <a:spLocks noGrp="1"/>
          </p:cNvSpPr>
          <p:nvPr>
            <p:ph type="sldNum" sz="quarter" idx="5"/>
          </p:nvPr>
        </p:nvSpPr>
        <p:spPr/>
        <p:txBody>
          <a:bodyPr/>
          <a:lstStyle/>
          <a:p>
            <a:fld id="{8ADB6D53-B1D7-C34F-B376-3F0D6F92F439}" type="slidenum">
              <a:rPr lang="en-US" smtClean="0"/>
              <a:pPr/>
              <a:t>30</a:t>
            </a:fld>
            <a:endParaRPr lang="en-US"/>
          </a:p>
        </p:txBody>
      </p:sp>
      <p:sp>
        <p:nvSpPr>
          <p:cNvPr id="6" name="Slide Image Placeholder 5">
            <a:extLst>
              <a:ext uri="{FF2B5EF4-FFF2-40B4-BE49-F238E27FC236}">
                <a16:creationId xmlns:a16="http://schemas.microsoft.com/office/drawing/2014/main" id="{EBEADAF8-0E03-47A6-90E6-03271F0EED04}"/>
              </a:ext>
            </a:extLst>
          </p:cNvPr>
          <p:cNvSpPr>
            <a:spLocks noGrp="1" noRot="1" noChangeAspect="1"/>
          </p:cNvSpPr>
          <p:nvPr>
            <p:ph type="sldImg"/>
          </p:nvPr>
        </p:nvSpPr>
        <p:spPr>
          <a:xfrm>
            <a:off x="777875" y="481013"/>
            <a:ext cx="5759450" cy="3240087"/>
          </a:xfr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9FA504-D576-4EB5-9FD5-B9F99A99CE67}"/>
              </a:ext>
            </a:extLst>
          </p:cNvPr>
          <p:cNvSpPr>
            <a:spLocks noGrp="1"/>
          </p:cNvSpPr>
          <p:nvPr>
            <p:ph type="body" idx="1"/>
          </p:nvPr>
        </p:nvSpPr>
        <p:spPr/>
        <p:txBody>
          <a:bodyPr/>
          <a:lstStyle/>
          <a:p>
            <a:r>
              <a:rPr lang="en-US" i="1" dirty="0"/>
              <a:t>Summarize in your words, using the excerpt from the Rule below as reference. (Click to make each virtue appear on the slide.)</a:t>
            </a:r>
          </a:p>
          <a:p>
            <a:endParaRPr lang="en-US" dirty="0"/>
          </a:p>
          <a:p>
            <a:r>
              <a:rPr lang="en-US" b="1" dirty="0"/>
              <a:t>THE RULE, PART I</a:t>
            </a:r>
          </a:p>
          <a:p>
            <a:r>
              <a:rPr lang="en-US" b="1" dirty="0"/>
              <a:t>2.5.1 Essential virtues</a:t>
            </a:r>
          </a:p>
          <a:p>
            <a:r>
              <a:rPr lang="en-US" dirty="0"/>
              <a:t>Vincentians seek to emulate St. Vincent in the five virtues essential for promoting love and respect for the poor:</a:t>
            </a:r>
          </a:p>
          <a:p>
            <a:pPr marL="171450" indent="-171450">
              <a:buFont typeface="Arial" panose="020B0604020202020204" pitchFamily="34" charset="0"/>
              <a:buChar char="•"/>
            </a:pPr>
            <a:r>
              <a:rPr lang="en-US" dirty="0"/>
              <a:t>Simplicity – frankness, integrity, genuineness.</a:t>
            </a:r>
          </a:p>
          <a:p>
            <a:pPr marL="171450" indent="-171450">
              <a:buFont typeface="Arial" panose="020B0604020202020204" pitchFamily="34" charset="0"/>
              <a:buChar char="•"/>
            </a:pPr>
            <a:r>
              <a:rPr lang="en-US" dirty="0"/>
              <a:t>Humility – accepting the truth about our frailties, gifts, talents, and charism, yet knowing that all that God gives us is for others and that we can achieve nothing of eternal value without His grace.</a:t>
            </a:r>
          </a:p>
          <a:p>
            <a:pPr marL="171450" indent="-171450">
              <a:buFont typeface="Arial" panose="020B0604020202020204" pitchFamily="34" charset="0"/>
              <a:buChar char="•"/>
            </a:pPr>
            <a:r>
              <a:rPr lang="en-US" dirty="0"/>
              <a:t>Gentleness – friendly assurance and invincible goodwill, which mean kindness, sweetness and patience in our relationship with others.</a:t>
            </a:r>
          </a:p>
          <a:p>
            <a:pPr marL="171450" indent="-171450">
              <a:buFont typeface="Arial" panose="020B0604020202020204" pitchFamily="34" charset="0"/>
              <a:buChar char="•"/>
            </a:pPr>
            <a:r>
              <a:rPr lang="en-US" dirty="0"/>
              <a:t>Selflessness – dying to our ego with a life of self-sacrifice; members share their time, their possessions, their talents and themselves in a spirit of generosity.</a:t>
            </a:r>
          </a:p>
          <a:p>
            <a:pPr marL="171450" indent="-171450">
              <a:buFont typeface="Arial" panose="020B0604020202020204" pitchFamily="34" charset="0"/>
              <a:buChar char="•"/>
            </a:pPr>
            <a:r>
              <a:rPr lang="en-US" dirty="0"/>
              <a:t>Zeal – a passion for the full flourishing and eternal happiness of every person.</a:t>
            </a:r>
          </a:p>
          <a:p>
            <a:endParaRPr lang="en-US" dirty="0"/>
          </a:p>
        </p:txBody>
      </p:sp>
      <p:sp>
        <p:nvSpPr>
          <p:cNvPr id="3" name="Slide Number Placeholder 2">
            <a:extLst>
              <a:ext uri="{FF2B5EF4-FFF2-40B4-BE49-F238E27FC236}">
                <a16:creationId xmlns:a16="http://schemas.microsoft.com/office/drawing/2014/main" id="{0E3AB8DA-787C-4EDD-B9A3-C56595B198EA}"/>
              </a:ext>
            </a:extLst>
          </p:cNvPr>
          <p:cNvSpPr>
            <a:spLocks noGrp="1"/>
          </p:cNvSpPr>
          <p:nvPr>
            <p:ph type="sldNum" sz="quarter" idx="5"/>
          </p:nvPr>
        </p:nvSpPr>
        <p:spPr/>
        <p:txBody>
          <a:bodyPr/>
          <a:lstStyle/>
          <a:p>
            <a:fld id="{8ADB6D53-B1D7-C34F-B376-3F0D6F92F439}" type="slidenum">
              <a:rPr lang="en-US" smtClean="0"/>
              <a:pPr/>
              <a:t>31</a:t>
            </a:fld>
            <a:endParaRPr lang="en-US"/>
          </a:p>
        </p:txBody>
      </p:sp>
      <p:sp>
        <p:nvSpPr>
          <p:cNvPr id="6" name="Slide Image Placeholder 5">
            <a:extLst>
              <a:ext uri="{FF2B5EF4-FFF2-40B4-BE49-F238E27FC236}">
                <a16:creationId xmlns:a16="http://schemas.microsoft.com/office/drawing/2014/main" id="{137B4E0B-7D86-4793-BEC5-EE3F82B8F74B}"/>
              </a:ext>
            </a:extLst>
          </p:cNvPr>
          <p:cNvSpPr>
            <a:spLocks noGrp="1" noRot="1" noChangeAspect="1"/>
          </p:cNvSpPr>
          <p:nvPr>
            <p:ph type="sldImg"/>
          </p:nvPr>
        </p:nvSpPr>
        <p:spPr>
          <a:xfrm>
            <a:off x="777875" y="481013"/>
            <a:ext cx="5759450" cy="3240087"/>
          </a:xfr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8133887-2528-44E8-B11D-00C1EF964E3C}"/>
              </a:ext>
            </a:extLst>
          </p:cNvPr>
          <p:cNvSpPr>
            <a:spLocks noGrp="1"/>
          </p:cNvSpPr>
          <p:nvPr>
            <p:ph type="body" idx="1"/>
          </p:nvPr>
        </p:nvSpPr>
        <p:spPr/>
        <p:txBody>
          <a:bodyPr/>
          <a:lstStyle/>
          <a:p>
            <a:r>
              <a:rPr lang="en-US" i="1" dirty="0"/>
              <a:t>(Consider sharing a story of a personal encounter with Christ that you experienced)</a:t>
            </a:r>
          </a:p>
          <a:p>
            <a:endParaRPr lang="en-US" dirty="0"/>
          </a:p>
          <a:p>
            <a:r>
              <a:rPr lang="en-US" dirty="0"/>
              <a:t>One of the most important precepts in our Vincentian Spirituality is to see and to serve Christ in the person of the poor.</a:t>
            </a:r>
          </a:p>
          <a:p>
            <a:endParaRPr lang="en-US" dirty="0"/>
          </a:p>
          <a:p>
            <a:r>
              <a:rPr lang="en-US" dirty="0"/>
              <a:t>St. Vincent saw the historical Jesus in the poor. Christ could have come to us as a king, a warrior, a man of power and wealth, but instead chose to be among us as a poor man.</a:t>
            </a:r>
          </a:p>
          <a:p>
            <a:endParaRPr lang="en-US" dirty="0"/>
          </a:p>
          <a:p>
            <a:r>
              <a:rPr lang="en-US" dirty="0"/>
              <a:t>Bl. Frederic saw the risen, scarred Jesus in the poor; wounded, suffering as we ourselves do not suffer.</a:t>
            </a:r>
          </a:p>
          <a:p>
            <a:endParaRPr lang="en-US" dirty="0"/>
          </a:p>
          <a:p>
            <a:r>
              <a:rPr lang="en-US" dirty="0"/>
              <a:t>Both men saw the same Christ, and the transformative grace of serving Him exactly as he asked us to serve (“whatever you do for the least of these…”).</a:t>
            </a:r>
          </a:p>
          <a:p>
            <a:endParaRPr lang="en-US" dirty="0"/>
          </a:p>
          <a:p>
            <a:r>
              <a:rPr lang="en-US" dirty="0"/>
              <a:t>As Vincentians, we see the face of Christ in those we serve!</a:t>
            </a:r>
          </a:p>
        </p:txBody>
      </p:sp>
      <p:sp>
        <p:nvSpPr>
          <p:cNvPr id="3" name="Slide Number Placeholder 2">
            <a:extLst>
              <a:ext uri="{FF2B5EF4-FFF2-40B4-BE49-F238E27FC236}">
                <a16:creationId xmlns:a16="http://schemas.microsoft.com/office/drawing/2014/main" id="{4872EB5E-74A4-49A5-B214-66096A44202B}"/>
              </a:ext>
            </a:extLst>
          </p:cNvPr>
          <p:cNvSpPr>
            <a:spLocks noGrp="1"/>
          </p:cNvSpPr>
          <p:nvPr>
            <p:ph type="sldNum" sz="quarter" idx="5"/>
          </p:nvPr>
        </p:nvSpPr>
        <p:spPr/>
        <p:txBody>
          <a:bodyPr/>
          <a:lstStyle/>
          <a:p>
            <a:fld id="{8ADB6D53-B1D7-C34F-B376-3F0D6F92F439}" type="slidenum">
              <a:rPr lang="en-US" smtClean="0"/>
              <a:pPr/>
              <a:t>32</a:t>
            </a:fld>
            <a:endParaRPr lang="en-US"/>
          </a:p>
        </p:txBody>
      </p:sp>
      <p:sp>
        <p:nvSpPr>
          <p:cNvPr id="6" name="Slide Image Placeholder 5">
            <a:extLst>
              <a:ext uri="{FF2B5EF4-FFF2-40B4-BE49-F238E27FC236}">
                <a16:creationId xmlns:a16="http://schemas.microsoft.com/office/drawing/2014/main" id="{21A469B0-B879-449A-9469-173A9EA31FEC}"/>
              </a:ext>
            </a:extLst>
          </p:cNvPr>
          <p:cNvSpPr>
            <a:spLocks noGrp="1" noRot="1" noChangeAspect="1"/>
          </p:cNvSpPr>
          <p:nvPr>
            <p:ph type="sldImg"/>
          </p:nvPr>
        </p:nvSpPr>
        <p:spPr>
          <a:xfrm>
            <a:off x="777875" y="481013"/>
            <a:ext cx="5759450" cy="3240087"/>
          </a:xfr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Trust in Providence is abandonment to God’s Will.</a:t>
            </a:r>
          </a:p>
          <a:p>
            <a:endParaRPr lang="en-US" dirty="0"/>
          </a:p>
          <a:p>
            <a:r>
              <a:rPr lang="en-US" dirty="0"/>
              <a:t>As Christ put it: “Let the day’s own troubles be enough for the day.”</a:t>
            </a:r>
          </a:p>
          <a:p>
            <a:endParaRPr lang="en-US" dirty="0"/>
          </a:p>
          <a:p>
            <a:r>
              <a:rPr lang="en-US" dirty="0"/>
              <a:t>Vincent taught that our works would be judged not by their outcome, but by the charity which accompanied them. </a:t>
            </a:r>
          </a:p>
          <a:p>
            <a:endParaRPr lang="en-US" dirty="0"/>
          </a:p>
          <a:p>
            <a:r>
              <a:rPr lang="en-US" dirty="0"/>
              <a:t>Our plans may not always work out as we intend, but they will always turn out in accordance with God’s Will. </a:t>
            </a:r>
          </a:p>
          <a:p>
            <a:endParaRPr lang="en-US" dirty="0"/>
          </a:p>
          <a:p>
            <a:r>
              <a:rPr lang="en-US" dirty="0"/>
              <a:t>We are not in control, He is. And that should be cause for comfort, not anxiety!</a:t>
            </a:r>
          </a:p>
        </p:txBody>
      </p:sp>
      <p:sp>
        <p:nvSpPr>
          <p:cNvPr id="4" name="Slide Number Placeholder 3"/>
          <p:cNvSpPr>
            <a:spLocks noGrp="1"/>
          </p:cNvSpPr>
          <p:nvPr>
            <p:ph type="sldNum" sz="quarter" idx="5"/>
          </p:nvPr>
        </p:nvSpPr>
        <p:spPr/>
        <p:txBody>
          <a:bodyPr/>
          <a:lstStyle/>
          <a:p>
            <a:fld id="{8ADB6D53-B1D7-C34F-B376-3F0D6F92F439}" type="slidenum">
              <a:rPr lang="en-US" smtClean="0"/>
              <a:pPr/>
              <a:t>33</a:t>
            </a:fld>
            <a:endParaRPr lang="en-US"/>
          </a:p>
        </p:txBody>
      </p:sp>
      <p:sp>
        <p:nvSpPr>
          <p:cNvPr id="7" name="Slide Image Placeholder 6">
            <a:extLst>
              <a:ext uri="{FF2B5EF4-FFF2-40B4-BE49-F238E27FC236}">
                <a16:creationId xmlns:a16="http://schemas.microsoft.com/office/drawing/2014/main" id="{12651429-29CC-4E32-A772-48A945576D78}"/>
              </a:ext>
            </a:extLst>
          </p:cNvPr>
          <p:cNvSpPr>
            <a:spLocks noGrp="1" noRot="1" noChangeAspect="1"/>
          </p:cNvSpPr>
          <p:nvPr>
            <p:ph type="sldImg"/>
          </p:nvPr>
        </p:nvSpPr>
        <p:spPr/>
      </p:sp>
    </p:spTree>
    <p:extLst>
      <p:ext uri="{BB962C8B-B14F-4D97-AF65-F5344CB8AC3E}">
        <p14:creationId xmlns:p14="http://schemas.microsoft.com/office/powerpoint/2010/main" val="426051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1E324CE-1A9D-486D-A6F7-2001CDA001EE}"/>
              </a:ext>
            </a:extLst>
          </p:cNvPr>
          <p:cNvSpPr>
            <a:spLocks noGrp="1"/>
          </p:cNvSpPr>
          <p:nvPr>
            <p:ph type="body" idx="1"/>
          </p:nvPr>
        </p:nvSpPr>
        <p:spPr/>
        <p:txBody>
          <a:bodyPr/>
          <a:lstStyle/>
          <a:p>
            <a:r>
              <a:rPr lang="en-US" dirty="0"/>
              <a:t>At Frederic’s urging, the Society adopted Our Lady of the Immaculate Conception as our patroness. He was certainly inspired by St. Catherine Laboure’s vision of the miraculous medal, a vision she had in Paris in the same year that he arrived to attend school.</a:t>
            </a:r>
          </a:p>
          <a:p>
            <a:endParaRPr lang="en-US" dirty="0"/>
          </a:p>
          <a:p>
            <a:r>
              <a:rPr lang="en-US" dirty="0"/>
              <a:t>What an example of God’s Providence that these three holy people, Frederic, Rosalie, and Catherine, would be within a few blocks of each other in 1830s Paris!</a:t>
            </a:r>
          </a:p>
          <a:p>
            <a:endParaRPr lang="en-US" dirty="0"/>
          </a:p>
          <a:p>
            <a:r>
              <a:rPr lang="en-US" dirty="0"/>
              <a:t>“The Society,” Frederic once observed, “is a providential fact.”</a:t>
            </a:r>
          </a:p>
        </p:txBody>
      </p:sp>
      <p:sp>
        <p:nvSpPr>
          <p:cNvPr id="3" name="Slide Number Placeholder 2">
            <a:extLst>
              <a:ext uri="{FF2B5EF4-FFF2-40B4-BE49-F238E27FC236}">
                <a16:creationId xmlns:a16="http://schemas.microsoft.com/office/drawing/2014/main" id="{7E1EFEFA-D4D0-4457-8C5B-F227A5028531}"/>
              </a:ext>
            </a:extLst>
          </p:cNvPr>
          <p:cNvSpPr>
            <a:spLocks noGrp="1"/>
          </p:cNvSpPr>
          <p:nvPr>
            <p:ph type="sldNum" sz="quarter" idx="5"/>
          </p:nvPr>
        </p:nvSpPr>
        <p:spPr/>
        <p:txBody>
          <a:bodyPr/>
          <a:lstStyle/>
          <a:p>
            <a:fld id="{8ADB6D53-B1D7-C34F-B376-3F0D6F92F439}" type="slidenum">
              <a:rPr lang="en-US" smtClean="0"/>
              <a:pPr/>
              <a:t>34</a:t>
            </a:fld>
            <a:endParaRPr lang="en-US"/>
          </a:p>
        </p:txBody>
      </p:sp>
      <p:sp>
        <p:nvSpPr>
          <p:cNvPr id="6" name="Slide Image Placeholder 5">
            <a:extLst>
              <a:ext uri="{FF2B5EF4-FFF2-40B4-BE49-F238E27FC236}">
                <a16:creationId xmlns:a16="http://schemas.microsoft.com/office/drawing/2014/main" id="{1FBD26B6-B82E-474C-A77B-EFB5913751CF}"/>
              </a:ext>
            </a:extLst>
          </p:cNvPr>
          <p:cNvSpPr>
            <a:spLocks noGrp="1" noRot="1" noChangeAspect="1"/>
          </p:cNvSpPr>
          <p:nvPr>
            <p:ph type="sldImg"/>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(Presenters: important point to convey is that our prayer is tied to our works. They can’t be separated. Reference from the Manual below.)</a:t>
            </a:r>
          </a:p>
          <a:p>
            <a:endParaRPr lang="en-US" dirty="0"/>
          </a:p>
          <a:p>
            <a:r>
              <a:rPr lang="en-US" dirty="0"/>
              <a:t>St. Vincent said: “Give me a man of prayer, and he will be able to do all things; he can say with the Apostle, ‘I can do all things in him who strengthens me.’” For Vincent, prayer flows from and leads to action. Separated from ministry, prayer can turn escapist and create illusions of holiness. Separated from prayer, ministry can become superficial and compulsive.</a:t>
            </a:r>
          </a:p>
          <a:p>
            <a:endParaRPr lang="en-US" dirty="0"/>
          </a:p>
          <a:p>
            <a:pPr algn="r"/>
            <a:r>
              <a:rPr lang="en-US" dirty="0"/>
              <a:t>Excerpted from: </a:t>
            </a:r>
            <a:r>
              <a:rPr lang="en-US" b="1" dirty="0"/>
              <a:t>Manual: Section 3.3</a:t>
            </a:r>
          </a:p>
        </p:txBody>
      </p:sp>
      <p:sp>
        <p:nvSpPr>
          <p:cNvPr id="4" name="Slide Number Placeholder 3"/>
          <p:cNvSpPr>
            <a:spLocks noGrp="1"/>
          </p:cNvSpPr>
          <p:nvPr>
            <p:ph type="sldNum" sz="quarter" idx="10"/>
          </p:nvPr>
        </p:nvSpPr>
        <p:spPr/>
        <p:txBody>
          <a:bodyPr/>
          <a:lstStyle/>
          <a:p>
            <a:fld id="{38AF86A6-5EC2-7147-B89B-AAB09FD1817C}" type="slidenum">
              <a:rPr lang="en-US" smtClean="0"/>
              <a:pPr/>
              <a:t>35</a:t>
            </a:fld>
            <a:endParaRPr lang="en-US"/>
          </a:p>
        </p:txBody>
      </p:sp>
      <p:sp>
        <p:nvSpPr>
          <p:cNvPr id="7" name="Slide Image Placeholder 6">
            <a:extLst>
              <a:ext uri="{FF2B5EF4-FFF2-40B4-BE49-F238E27FC236}">
                <a16:creationId xmlns:a16="http://schemas.microsoft.com/office/drawing/2014/main" id="{911D189E-5A8F-44D5-94B4-BA557264C810}"/>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3637487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Our mission statement says that we are a “network of friends.” In few places is our friendship more clearly expressed than in our Conference Meetings, but it extends far beyond that.</a:t>
            </a:r>
          </a:p>
        </p:txBody>
      </p:sp>
      <p:sp>
        <p:nvSpPr>
          <p:cNvPr id="4" name="Slide Number Placeholder 3"/>
          <p:cNvSpPr>
            <a:spLocks noGrp="1"/>
          </p:cNvSpPr>
          <p:nvPr>
            <p:ph type="sldNum" sz="quarter" idx="5"/>
          </p:nvPr>
        </p:nvSpPr>
        <p:spPr/>
        <p:txBody>
          <a:bodyPr/>
          <a:lstStyle/>
          <a:p>
            <a:fld id="{8ADB6D53-B1D7-C34F-B376-3F0D6F92F439}" type="slidenum">
              <a:rPr lang="en-US" smtClean="0"/>
              <a:pPr/>
              <a:t>36</a:t>
            </a:fld>
            <a:endParaRPr lang="en-US"/>
          </a:p>
        </p:txBody>
      </p:sp>
      <p:sp>
        <p:nvSpPr>
          <p:cNvPr id="7" name="Slide Image Placeholder 6">
            <a:extLst>
              <a:ext uri="{FF2B5EF4-FFF2-40B4-BE49-F238E27FC236}">
                <a16:creationId xmlns:a16="http://schemas.microsoft.com/office/drawing/2014/main" id="{53A16BC8-92D5-4228-BF7C-61AF5FBB7B78}"/>
              </a:ext>
            </a:extLst>
          </p:cNvPr>
          <p:cNvSpPr>
            <a:spLocks noGrp="1" noRot="1" noChangeAspect="1"/>
          </p:cNvSpPr>
          <p:nvPr>
            <p:ph type="sldImg"/>
          </p:nvPr>
        </p:nvSpPr>
        <p:spPr/>
      </p:sp>
    </p:spTree>
    <p:extLst>
      <p:ext uri="{BB962C8B-B14F-4D97-AF65-F5344CB8AC3E}">
        <p14:creationId xmlns:p14="http://schemas.microsoft.com/office/powerpoint/2010/main" val="3723417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a:p>
            <a:pPr lvl="0"/>
            <a:r>
              <a:rPr lang="en-GB" dirty="0"/>
              <a:t>“The entire Society is a true and unique worldwide Community of Vincentian friends.”</a:t>
            </a:r>
            <a:endParaRPr lang="en-US" dirty="0"/>
          </a:p>
          <a:p>
            <a:pPr lvl="0"/>
            <a:endParaRPr lang="en-US" dirty="0"/>
          </a:p>
          <a:p>
            <a:pPr lvl="0"/>
            <a:r>
              <a:rPr lang="en-GB" dirty="0"/>
              <a:t>“Meetings are held in a spirit of fraternity, simplicity and Christian joy.”</a:t>
            </a:r>
            <a:endParaRPr lang="en-US" dirty="0"/>
          </a:p>
          <a:p>
            <a:endParaRPr lang="en-US" dirty="0"/>
          </a:p>
          <a:p>
            <a:r>
              <a:rPr lang="en-US" dirty="0"/>
              <a:t>“Unlike other organizations within and outside the Church, the Conference meets less to conduct business than to celebrate and deepen its unity for essentially spiritual reasons.  Opening and closing prayers, together with spiritual reflections, heighten our awareness of the Holy Spirit’s presence.” (Manual)</a:t>
            </a:r>
          </a:p>
          <a:p>
            <a:endParaRPr lang="en-US" dirty="0"/>
          </a:p>
          <a:p>
            <a:r>
              <a:rPr lang="en-US" dirty="0"/>
              <a:t>Our primary purpose is to grow in holiness together. </a:t>
            </a:r>
          </a:p>
          <a:p>
            <a:endParaRPr lang="en-US" dirty="0"/>
          </a:p>
          <a:p>
            <a:r>
              <a:rPr lang="en-US" dirty="0"/>
              <a:t>Our Conference is not just a club – it is a community of faith, and the meetings are a time to grow together in spirit!</a:t>
            </a:r>
          </a:p>
        </p:txBody>
      </p:sp>
      <p:sp>
        <p:nvSpPr>
          <p:cNvPr id="4" name="Slide Number Placeholder 3"/>
          <p:cNvSpPr>
            <a:spLocks noGrp="1"/>
          </p:cNvSpPr>
          <p:nvPr>
            <p:ph type="sldNum" sz="quarter" idx="5"/>
          </p:nvPr>
        </p:nvSpPr>
        <p:spPr/>
        <p:txBody>
          <a:bodyPr/>
          <a:lstStyle/>
          <a:p>
            <a:fld id="{830184D5-AAC2-8E4C-81E5-59CA3B1A216B}" type="slidenum">
              <a:rPr lang="en-US" smtClean="0"/>
              <a:pPr/>
              <a:t>37</a:t>
            </a:fld>
            <a:endParaRPr lang="en-US"/>
          </a:p>
        </p:txBody>
      </p:sp>
      <p:sp>
        <p:nvSpPr>
          <p:cNvPr id="7" name="Slide Image Placeholder 6">
            <a:extLst>
              <a:ext uri="{FF2B5EF4-FFF2-40B4-BE49-F238E27FC236}">
                <a16:creationId xmlns:a16="http://schemas.microsoft.com/office/drawing/2014/main" id="{BC0E087F-8E32-4700-85D5-25BB15A7D8A7}"/>
              </a:ext>
            </a:extLst>
          </p:cNvPr>
          <p:cNvSpPr>
            <a:spLocks noGrp="1" noRot="1" noChangeAspect="1"/>
          </p:cNvSpPr>
          <p:nvPr>
            <p:ph type="sldImg"/>
          </p:nvPr>
        </p:nvSpPr>
        <p:spPr/>
      </p:sp>
    </p:spTree>
    <p:extLst>
      <p:ext uri="{BB962C8B-B14F-4D97-AF65-F5344CB8AC3E}">
        <p14:creationId xmlns:p14="http://schemas.microsoft.com/office/powerpoint/2010/main" val="3215634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(The agenda items on the slide are an abbreviated version of the agenda in the Rule)</a:t>
            </a:r>
          </a:p>
          <a:p>
            <a:endParaRPr lang="en-US" dirty="0"/>
          </a:p>
          <a:p>
            <a:r>
              <a:rPr lang="en-US" dirty="0"/>
              <a:t>Frequent meetings allow us to renew our friendships. Most Conferences meet weekly, but our Rule requires us to meet at least twice a month.</a:t>
            </a:r>
          </a:p>
          <a:p>
            <a:endParaRPr lang="en-US" dirty="0"/>
          </a:p>
          <a:p>
            <a:r>
              <a:rPr lang="en-US" dirty="0"/>
              <a:t>The normal agenda is laid out in the rule, but you can see here a few of the most important items, and we will talk about a few of them in more detail shortly.</a:t>
            </a:r>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pPr/>
              <a:t>38</a:t>
            </a:fld>
            <a:endParaRPr lang="en-US"/>
          </a:p>
        </p:txBody>
      </p:sp>
      <p:sp>
        <p:nvSpPr>
          <p:cNvPr id="7" name="Slide Image Placeholder 6">
            <a:extLst>
              <a:ext uri="{FF2B5EF4-FFF2-40B4-BE49-F238E27FC236}">
                <a16:creationId xmlns:a16="http://schemas.microsoft.com/office/drawing/2014/main" id="{11BD6E10-834E-43CE-8D1A-CC971F365B8A}"/>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4236584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(Presenters: important point to convey is that this reflecting together is the most important part of the Conference meeting!)</a:t>
            </a:r>
          </a:p>
          <a:p>
            <a:endParaRPr lang="en-US" dirty="0"/>
          </a:p>
          <a:p>
            <a:r>
              <a:rPr lang="en-US" dirty="0"/>
              <a:t>At every Conference Meeting, we set aside time for prayer and reflection, which normally is led by the Conference Spiritual Advisor. The Rule does not give us much specific guidance about the Spiritual Reflection, but it does say that “</a:t>
            </a:r>
            <a:r>
              <a:rPr lang="mr-IN" dirty="0"/>
              <a:t>…</a:t>
            </a:r>
            <a:r>
              <a:rPr lang="en-US" dirty="0"/>
              <a:t>members are always invited to comment as a means of sharing their faith</a:t>
            </a:r>
            <a:r>
              <a:rPr lang="mr-IN" dirty="0"/>
              <a:t>…</a:t>
            </a:r>
            <a:r>
              <a:rPr lang="en-US" dirty="0"/>
              <a:t>”</a:t>
            </a:r>
          </a:p>
          <a:p>
            <a:endParaRPr lang="en-US" dirty="0"/>
          </a:p>
          <a:p>
            <a:r>
              <a:rPr lang="en-US" dirty="0"/>
              <a:t>It is so very important to always share our reflection, especially reflection on our home visits, together in our community of faith so that each of us may benefit from the others’ insights.</a:t>
            </a:r>
          </a:p>
          <a:p>
            <a:endParaRPr lang="en-US" dirty="0"/>
          </a:p>
          <a:p>
            <a:r>
              <a:rPr lang="en-US" dirty="0"/>
              <a:t>These reflections are the most important item on the agenda every week!</a:t>
            </a:r>
          </a:p>
          <a:p>
            <a:endParaRPr lang="en-US" dirty="0"/>
          </a:p>
          <a:p>
            <a:r>
              <a:rPr lang="en-US" b="1" dirty="0"/>
              <a:t>We share honestly, we listen openly, we grow together.</a:t>
            </a:r>
          </a:p>
          <a:p>
            <a:endParaRPr lang="en-US" dirty="0"/>
          </a:p>
        </p:txBody>
      </p:sp>
      <p:sp>
        <p:nvSpPr>
          <p:cNvPr id="4" name="Slide Number Placeholder 3"/>
          <p:cNvSpPr>
            <a:spLocks noGrp="1"/>
          </p:cNvSpPr>
          <p:nvPr>
            <p:ph type="sldNum" sz="quarter" idx="5"/>
          </p:nvPr>
        </p:nvSpPr>
        <p:spPr/>
        <p:txBody>
          <a:bodyPr/>
          <a:lstStyle/>
          <a:p>
            <a:fld id="{830184D5-AAC2-8E4C-81E5-59CA3B1A216B}" type="slidenum">
              <a:rPr lang="en-US" smtClean="0"/>
              <a:pPr/>
              <a:t>39</a:t>
            </a:fld>
            <a:endParaRPr lang="en-US"/>
          </a:p>
        </p:txBody>
      </p:sp>
      <p:sp>
        <p:nvSpPr>
          <p:cNvPr id="7" name="Slide Image Placeholder 6">
            <a:extLst>
              <a:ext uri="{FF2B5EF4-FFF2-40B4-BE49-F238E27FC236}">
                <a16:creationId xmlns:a16="http://schemas.microsoft.com/office/drawing/2014/main" id="{E536611A-407F-46AE-825D-97E4B45E2F5F}"/>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411805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(Read statement aloud)</a:t>
            </a:r>
          </a:p>
          <a:p>
            <a:endParaRPr lang="en-US" dirty="0"/>
          </a:p>
          <a:p>
            <a:pPr lvl="0"/>
            <a:r>
              <a:rPr lang="en-US" dirty="0"/>
              <a:t>The Society is not an “agency” it is a ministry, a vocation for lay people. Our members are all volunteers, with just a handful of paid staff members to support them in their work.</a:t>
            </a:r>
          </a:p>
          <a:p>
            <a:endParaRPr lang="en-US" dirty="0"/>
          </a:p>
          <a:p>
            <a:r>
              <a:rPr lang="en-US" dirty="0"/>
              <a:t>Our Mission Statement explains in precise and concise language who we are and what we do:</a:t>
            </a:r>
          </a:p>
          <a:p>
            <a:endParaRPr lang="en-US" dirty="0"/>
          </a:p>
          <a:p>
            <a:r>
              <a:rPr lang="en-US" dirty="0"/>
              <a:t>We are friends, we are Christians, we are inspired, growing, building, and serving.</a:t>
            </a:r>
          </a:p>
          <a:p>
            <a:endParaRPr lang="en-US" dirty="0"/>
          </a:p>
          <a:p>
            <a:endParaRPr lang="en-US" dirty="0"/>
          </a:p>
          <a:p>
            <a:r>
              <a:rPr lang="en-US" i="1" dirty="0"/>
              <a:t>Everything else we talk about today is just expanding from this simple mission statement.</a:t>
            </a:r>
          </a:p>
        </p:txBody>
      </p:sp>
      <p:sp>
        <p:nvSpPr>
          <p:cNvPr id="4" name="Slide Number Placeholder 3"/>
          <p:cNvSpPr>
            <a:spLocks noGrp="1"/>
          </p:cNvSpPr>
          <p:nvPr>
            <p:ph type="sldNum" sz="quarter" idx="10"/>
          </p:nvPr>
        </p:nvSpPr>
        <p:spPr/>
        <p:txBody>
          <a:bodyPr/>
          <a:lstStyle/>
          <a:p>
            <a:fld id="{38AF86A6-5EC2-7147-B89B-AAB09FD1817C}" type="slidenum">
              <a:rPr lang="en-US" smtClean="0"/>
              <a:pPr/>
              <a:t>4</a:t>
            </a:fld>
            <a:endParaRPr lang="en-US"/>
          </a:p>
        </p:txBody>
      </p:sp>
      <p:sp>
        <p:nvSpPr>
          <p:cNvPr id="7" name="Slide Image Placeholder 6">
            <a:extLst>
              <a:ext uri="{FF2B5EF4-FFF2-40B4-BE49-F238E27FC236}">
                <a16:creationId xmlns:a16="http://schemas.microsoft.com/office/drawing/2014/main" id="{6132C36F-73E3-4AD1-A768-899D90FD454A}"/>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1825325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Since the very first meeting, Conferences have followed the tradition of the Secret Collection. In the early days, this was the only source of funds. In order to spare members from any judgment based on what they were able to contribute, and also to ensure that the Conference offered assistance based on need, not based on the amount each family’s advocate donated, the bag was passed, and each member put his hand into it. Only the members themselves knew what they had given.</a:t>
            </a:r>
          </a:p>
          <a:p>
            <a:endParaRPr lang="en-US" dirty="0"/>
          </a:p>
          <a:p>
            <a:r>
              <a:rPr lang="en-US" dirty="0"/>
              <a:t>Although Conferences today have other sources of funds, the tradition has become a true sacrificial offering, honoring our Rule, which states that we give of “our time, our talents, our possessions, and ourselves…” We pray for the generosity to give these things in our opening prayer at each meeting.</a:t>
            </a:r>
          </a:p>
          <a:p>
            <a:endParaRPr lang="en-US" dirty="0"/>
          </a:p>
        </p:txBody>
      </p:sp>
      <p:sp>
        <p:nvSpPr>
          <p:cNvPr id="4" name="Slide Number Placeholder 3"/>
          <p:cNvSpPr>
            <a:spLocks noGrp="1"/>
          </p:cNvSpPr>
          <p:nvPr>
            <p:ph type="sldNum" sz="quarter" idx="10"/>
          </p:nvPr>
        </p:nvSpPr>
        <p:spPr/>
        <p:txBody>
          <a:bodyPr/>
          <a:lstStyle/>
          <a:p>
            <a:fld id="{38AF86A6-5EC2-7147-B89B-AAB09FD1817C}" type="slidenum">
              <a:rPr lang="en-US" smtClean="0"/>
              <a:pPr/>
              <a:t>40</a:t>
            </a:fld>
            <a:endParaRPr lang="en-US"/>
          </a:p>
        </p:txBody>
      </p:sp>
      <p:sp>
        <p:nvSpPr>
          <p:cNvPr id="10" name="Slide Image Placeholder 9">
            <a:extLst>
              <a:ext uri="{FF2B5EF4-FFF2-40B4-BE49-F238E27FC236}">
                <a16:creationId xmlns:a16="http://schemas.microsoft.com/office/drawing/2014/main" id="{D9BF7446-005F-4A3B-AF09-F4DA4F8F0E18}"/>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3048195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long they do not contradict the Rule or the Scriptures, the Conference makes its own decisions; they are not commanded by Councils, nor by their officers. Decisions are made by consensus, rather than votes.</a:t>
            </a:r>
          </a:p>
          <a:p>
            <a:endParaRPr lang="en-US" dirty="0"/>
          </a:p>
          <a:p>
            <a:r>
              <a:rPr lang="en-US" dirty="0"/>
              <a:t>Consensus reduces the need for formal voting and builds the concept of teamwork. It also emphasizes the importance of group decision-making over the dominance of one or more individuals. </a:t>
            </a:r>
          </a:p>
        </p:txBody>
      </p:sp>
      <p:sp>
        <p:nvSpPr>
          <p:cNvPr id="4" name="Slide Number Placeholder 3"/>
          <p:cNvSpPr>
            <a:spLocks noGrp="1"/>
          </p:cNvSpPr>
          <p:nvPr>
            <p:ph type="sldNum" sz="quarter" idx="10"/>
          </p:nvPr>
        </p:nvSpPr>
        <p:spPr/>
        <p:txBody>
          <a:bodyPr/>
          <a:lstStyle/>
          <a:p>
            <a:fld id="{38AF86A6-5EC2-7147-B89B-AAB09FD1817C}" type="slidenum">
              <a:rPr lang="en-US" smtClean="0"/>
              <a:pPr/>
              <a:t>41</a:t>
            </a:fld>
            <a:endParaRPr lang="en-US"/>
          </a:p>
        </p:txBody>
      </p:sp>
      <p:sp>
        <p:nvSpPr>
          <p:cNvPr id="7" name="Slide Image Placeholder 6">
            <a:extLst>
              <a:ext uri="{FF2B5EF4-FFF2-40B4-BE49-F238E27FC236}">
                <a16:creationId xmlns:a16="http://schemas.microsoft.com/office/drawing/2014/main" id="{7E74969B-030C-4BA7-9837-915F729C6219}"/>
              </a:ext>
            </a:extLst>
          </p:cNvPr>
          <p:cNvSpPr>
            <a:spLocks noGrp="1" noRot="1" noChangeAspect="1"/>
          </p:cNvSpPr>
          <p:nvPr>
            <p:ph type="sldImg"/>
          </p:nvPr>
        </p:nvSpPr>
        <p:spPr/>
      </p:sp>
    </p:spTree>
    <p:extLst>
      <p:ext uri="{BB962C8B-B14F-4D97-AF65-F5344CB8AC3E}">
        <p14:creationId xmlns:p14="http://schemas.microsoft.com/office/powerpoint/2010/main" val="1040850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Unity, not unanimity! Something which we can all support, even if it is not every individual’s first choice.</a:t>
            </a:r>
          </a:p>
          <a:p>
            <a:endParaRPr lang="en-US" dirty="0"/>
          </a:p>
          <a:p>
            <a:r>
              <a:rPr lang="en-US" i="1" dirty="0"/>
              <a:t>(A simple way to think of consensus: Voting is like two wolves and sheep deciding what’s for dinner. Consensus is like a group of friends deciding where to go for lunch.)</a:t>
            </a:r>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pPr/>
              <a:t>42</a:t>
            </a:fld>
            <a:endParaRPr lang="en-US"/>
          </a:p>
        </p:txBody>
      </p:sp>
      <p:sp>
        <p:nvSpPr>
          <p:cNvPr id="7" name="Slide Image Placeholder 6">
            <a:extLst>
              <a:ext uri="{FF2B5EF4-FFF2-40B4-BE49-F238E27FC236}">
                <a16:creationId xmlns:a16="http://schemas.microsoft.com/office/drawing/2014/main" id="{4BFD33A7-C9F7-4C53-9CA2-210213184C35}"/>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455113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Our friendship also extends beyond our fellow Vincentians. We serve those in need as friends.</a:t>
            </a:r>
          </a:p>
          <a:p>
            <a:endParaRPr lang="en-US" dirty="0"/>
          </a:p>
          <a:p>
            <a:r>
              <a:rPr lang="en-US" dirty="0"/>
              <a:t>As our Rule puts it:</a:t>
            </a:r>
          </a:p>
          <a:p>
            <a:endParaRPr lang="en-US" dirty="0"/>
          </a:p>
          <a:p>
            <a:r>
              <a:rPr lang="en-US" i="1" dirty="0"/>
              <a:t>“Vincentians endeavor to establish relationships based on trust and friendship. Conscious of their own frailty and weakness, their hearts beat with the heartbeat of the poor. They do not judge those they serve. Rather, they seek to understand them as they would a brother or sister.”</a:t>
            </a:r>
          </a:p>
          <a:p>
            <a:pPr algn="r"/>
            <a:r>
              <a:rPr lang="en-US" b="1" dirty="0"/>
              <a:t>The Rule, Part I, 1.9</a:t>
            </a:r>
          </a:p>
          <a:p>
            <a:endParaRPr lang="en-US" dirty="0"/>
          </a:p>
          <a:p>
            <a:endParaRPr lang="en-US" dirty="0"/>
          </a:p>
        </p:txBody>
      </p:sp>
      <p:sp>
        <p:nvSpPr>
          <p:cNvPr id="4" name="Slide Number Placeholder 3"/>
          <p:cNvSpPr>
            <a:spLocks noGrp="1"/>
          </p:cNvSpPr>
          <p:nvPr>
            <p:ph type="sldNum" sz="quarter" idx="10"/>
          </p:nvPr>
        </p:nvSpPr>
        <p:spPr/>
        <p:txBody>
          <a:bodyPr/>
          <a:lstStyle/>
          <a:p>
            <a:fld id="{ECB2E683-5FA1-554E-B13B-2E22EC66E29A}" type="slidenum">
              <a:rPr lang="en-US" smtClean="0"/>
              <a:pPr/>
              <a:t>43</a:t>
            </a:fld>
            <a:endParaRPr lang="en-US"/>
          </a:p>
        </p:txBody>
      </p:sp>
      <p:sp>
        <p:nvSpPr>
          <p:cNvPr id="7" name="Slide Image Placeholder 6">
            <a:extLst>
              <a:ext uri="{FF2B5EF4-FFF2-40B4-BE49-F238E27FC236}">
                <a16:creationId xmlns:a16="http://schemas.microsoft.com/office/drawing/2014/main" id="{832C0B1C-31AF-4B08-91DE-4C5ABBB45025}"/>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2209473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Ask participants to read silently these words of Blessed Frederic.</a:t>
            </a:r>
          </a:p>
          <a:p>
            <a:endParaRPr lang="en-US" i="1" dirty="0"/>
          </a:p>
          <a:p>
            <a:r>
              <a:rPr lang="en-US" i="1" dirty="0"/>
              <a:t>Then, in breakout groups, discuss this new understanding of Friendship.</a:t>
            </a:r>
          </a:p>
        </p:txBody>
      </p:sp>
      <p:sp>
        <p:nvSpPr>
          <p:cNvPr id="4" name="Slide Number Placeholder 3"/>
          <p:cNvSpPr>
            <a:spLocks noGrp="1"/>
          </p:cNvSpPr>
          <p:nvPr>
            <p:ph type="sldNum" sz="quarter" idx="5"/>
          </p:nvPr>
        </p:nvSpPr>
        <p:spPr/>
        <p:txBody>
          <a:bodyPr/>
          <a:lstStyle/>
          <a:p>
            <a:fld id="{8ADB6D53-B1D7-C34F-B376-3F0D6F92F439}" type="slidenum">
              <a:rPr lang="en-US" smtClean="0"/>
              <a:pPr/>
              <a:t>44</a:t>
            </a:fld>
            <a:endParaRPr lang="en-US"/>
          </a:p>
        </p:txBody>
      </p:sp>
      <p:sp>
        <p:nvSpPr>
          <p:cNvPr id="7" name="Slide Image Placeholder 6">
            <a:extLst>
              <a:ext uri="{FF2B5EF4-FFF2-40B4-BE49-F238E27FC236}">
                <a16:creationId xmlns:a16="http://schemas.microsoft.com/office/drawing/2014/main" id="{0F02A284-036E-4163-A13E-E82A2603D4D5}"/>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1430692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Presenters: please emphasize that home visit training takes place primarily within each Conference.</a:t>
            </a:r>
          </a:p>
        </p:txBody>
      </p:sp>
      <p:sp>
        <p:nvSpPr>
          <p:cNvPr id="4" name="Slide Number Placeholder 3"/>
          <p:cNvSpPr>
            <a:spLocks noGrp="1"/>
          </p:cNvSpPr>
          <p:nvPr>
            <p:ph type="sldNum" sz="quarter" idx="5"/>
          </p:nvPr>
        </p:nvSpPr>
        <p:spPr/>
        <p:txBody>
          <a:bodyPr/>
          <a:lstStyle/>
          <a:p>
            <a:fld id="{8ADB6D53-B1D7-C34F-B376-3F0D6F92F439}" type="slidenum">
              <a:rPr lang="en-US" smtClean="0"/>
              <a:pPr/>
              <a:t>45</a:t>
            </a:fld>
            <a:endParaRPr lang="en-US"/>
          </a:p>
        </p:txBody>
      </p:sp>
      <p:sp>
        <p:nvSpPr>
          <p:cNvPr id="7" name="Slide Image Placeholder 6">
            <a:extLst>
              <a:ext uri="{FF2B5EF4-FFF2-40B4-BE49-F238E27FC236}">
                <a16:creationId xmlns:a16="http://schemas.microsoft.com/office/drawing/2014/main" id="{2C04D8B1-21A9-4DD5-B00C-1AA5B591905E}"/>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3742334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7381EDA-67C8-4606-8215-1F491E230081}"/>
              </a:ext>
            </a:extLst>
          </p:cNvPr>
          <p:cNvSpPr>
            <a:spLocks noGrp="1"/>
          </p:cNvSpPr>
          <p:nvPr>
            <p:ph type="body" idx="1"/>
          </p:nvPr>
        </p:nvSpPr>
        <p:spPr/>
        <p:txBody>
          <a:bodyPr/>
          <a:lstStyle/>
          <a:p>
            <a:r>
              <a:rPr lang="en-US" dirty="0"/>
              <a:t>Our Society was founded with the declaration (the promise!) that we would go to the poor. We go as servants, to see and to serve Christ himself.</a:t>
            </a:r>
          </a:p>
          <a:p>
            <a:endParaRPr lang="en-US" dirty="0"/>
          </a:p>
          <a:p>
            <a:r>
              <a:rPr lang="en-US" dirty="0"/>
              <a:t>Although the Society performs many Special Works, the home visit remains our primary form of service.</a:t>
            </a:r>
          </a:p>
        </p:txBody>
      </p:sp>
      <p:sp>
        <p:nvSpPr>
          <p:cNvPr id="3" name="Slide Number Placeholder 2">
            <a:extLst>
              <a:ext uri="{FF2B5EF4-FFF2-40B4-BE49-F238E27FC236}">
                <a16:creationId xmlns:a16="http://schemas.microsoft.com/office/drawing/2014/main" id="{FE7D7323-817D-4689-BAB3-00A7D37DB752}"/>
              </a:ext>
            </a:extLst>
          </p:cNvPr>
          <p:cNvSpPr>
            <a:spLocks noGrp="1"/>
          </p:cNvSpPr>
          <p:nvPr>
            <p:ph type="sldNum" sz="quarter" idx="5"/>
          </p:nvPr>
        </p:nvSpPr>
        <p:spPr/>
        <p:txBody>
          <a:bodyPr/>
          <a:lstStyle/>
          <a:p>
            <a:fld id="{8ADB6D53-B1D7-C34F-B376-3F0D6F92F439}" type="slidenum">
              <a:rPr lang="en-US" smtClean="0"/>
              <a:pPr/>
              <a:t>46</a:t>
            </a:fld>
            <a:endParaRPr lang="en-US"/>
          </a:p>
        </p:txBody>
      </p:sp>
      <p:sp>
        <p:nvSpPr>
          <p:cNvPr id="6" name="Slide Image Placeholder 5">
            <a:extLst>
              <a:ext uri="{FF2B5EF4-FFF2-40B4-BE49-F238E27FC236}">
                <a16:creationId xmlns:a16="http://schemas.microsoft.com/office/drawing/2014/main" id="{A54B81F1-4E6C-48EA-9B66-1CA271FF577E}"/>
              </a:ext>
            </a:extLst>
          </p:cNvPr>
          <p:cNvSpPr>
            <a:spLocks noGrp="1" noRot="1" noChangeAspect="1"/>
          </p:cNvSpPr>
          <p:nvPr>
            <p:ph type="sldImg"/>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F361A2-E08B-4120-9C67-357109949671}"/>
              </a:ext>
            </a:extLst>
          </p:cNvPr>
          <p:cNvSpPr>
            <a:spLocks noGrp="1"/>
          </p:cNvSpPr>
          <p:nvPr>
            <p:ph type="body" idx="1"/>
          </p:nvPr>
        </p:nvSpPr>
        <p:spPr/>
        <p:txBody>
          <a:bodyPr/>
          <a:lstStyle/>
          <a:p>
            <a:r>
              <a:rPr lang="en-US" dirty="0"/>
              <a:t>This is easier when we see an actual face!</a:t>
            </a:r>
          </a:p>
          <a:p>
            <a:endParaRPr lang="en-US" dirty="0"/>
          </a:p>
          <a:p>
            <a:r>
              <a:rPr lang="en-US" dirty="0"/>
              <a:t>We show His face the same way that Christ himself did: by being present.</a:t>
            </a:r>
          </a:p>
          <a:p>
            <a:endParaRPr lang="en-US" dirty="0"/>
          </a:p>
          <a:p>
            <a:r>
              <a:rPr lang="en-US" dirty="0"/>
              <a:t>If an old friend calls us for help, we don’t send them to the office! We treat the poor as friends.</a:t>
            </a:r>
          </a:p>
          <a:p>
            <a:endParaRPr lang="en-US" dirty="0"/>
          </a:p>
          <a:p>
            <a:r>
              <a:rPr lang="en-US" dirty="0"/>
              <a:t>The poor spend a lot of time in offices, taking a number, standing in line, filling out forms. Not with us.</a:t>
            </a:r>
          </a:p>
          <a:p>
            <a:endParaRPr lang="en-US" dirty="0"/>
          </a:p>
          <a:p>
            <a:r>
              <a:rPr lang="en-US" dirty="0"/>
              <a:t>“I can’t afford bus fare or time off of work!” You don’t have to – I will come to you!</a:t>
            </a:r>
          </a:p>
          <a:p>
            <a:endParaRPr lang="en-US" dirty="0"/>
          </a:p>
          <a:p>
            <a:r>
              <a:rPr lang="en-US" dirty="0"/>
              <a:t>Two-thirds of human communication is non-verbal. On the phone you can’t see the threadbare carpet, the sparse furniture… as Frederic said: </a:t>
            </a:r>
          </a:p>
          <a:p>
            <a:pPr lvl="1"/>
            <a:r>
              <a:rPr lang="en-US" i="1" dirty="0"/>
              <a:t>“The knowledge of social wellbeing and reform is to be learned not only from books nor from the public platform, but by climbing the stairs to the poor man’s garret, sitting by his bedside, feeling the same cold that pierces him, hearing the secret of his lonely and troubled mind.”</a:t>
            </a:r>
          </a:p>
          <a:p>
            <a:endParaRPr lang="en-US" dirty="0"/>
          </a:p>
          <a:p>
            <a:r>
              <a:rPr lang="en-US" dirty="0"/>
              <a:t>CONFIDENTIALITY! In the comfort of home, our neighbors will more easily confide in us. Always be clear that what they share, we hold in the strictest confidence, and never share with anybody without their permission</a:t>
            </a:r>
          </a:p>
        </p:txBody>
      </p:sp>
      <p:sp>
        <p:nvSpPr>
          <p:cNvPr id="3" name="Slide Number Placeholder 2">
            <a:extLst>
              <a:ext uri="{FF2B5EF4-FFF2-40B4-BE49-F238E27FC236}">
                <a16:creationId xmlns:a16="http://schemas.microsoft.com/office/drawing/2014/main" id="{CB1A2128-78D6-4938-9A13-A46D87CDBC71}"/>
              </a:ext>
            </a:extLst>
          </p:cNvPr>
          <p:cNvSpPr>
            <a:spLocks noGrp="1"/>
          </p:cNvSpPr>
          <p:nvPr>
            <p:ph type="sldNum" sz="quarter" idx="5"/>
          </p:nvPr>
        </p:nvSpPr>
        <p:spPr/>
        <p:txBody>
          <a:bodyPr/>
          <a:lstStyle/>
          <a:p>
            <a:fld id="{8ADB6D53-B1D7-C34F-B376-3F0D6F92F439}" type="slidenum">
              <a:rPr lang="en-US" smtClean="0"/>
              <a:pPr/>
              <a:t>47</a:t>
            </a:fld>
            <a:endParaRPr lang="en-US"/>
          </a:p>
        </p:txBody>
      </p:sp>
      <p:sp>
        <p:nvSpPr>
          <p:cNvPr id="6" name="Slide Image Placeholder 5">
            <a:extLst>
              <a:ext uri="{FF2B5EF4-FFF2-40B4-BE49-F238E27FC236}">
                <a16:creationId xmlns:a16="http://schemas.microsoft.com/office/drawing/2014/main" id="{82200C55-E1F1-465C-AEF8-4A07CB83800E}"/>
              </a:ext>
            </a:extLst>
          </p:cNvPr>
          <p:cNvSpPr>
            <a:spLocks noGrp="1" noRot="1" noChangeAspect="1"/>
          </p:cNvSpPr>
          <p:nvPr>
            <p:ph type="sldImg"/>
          </p:nvPr>
        </p:nvSpPr>
        <p:spPr>
          <a:xfrm>
            <a:off x="777875" y="481013"/>
            <a:ext cx="5759450" cy="3240087"/>
          </a:xfr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Our Rule calls us to make our home visits “in the Vincentian spirit.” The Vincentian spirit is less a set of rules than an attitude!</a:t>
            </a:r>
          </a:p>
          <a:p>
            <a:endParaRPr lang="en-US" dirty="0"/>
          </a:p>
          <a:p>
            <a:r>
              <a:rPr lang="en-US" b="1" dirty="0"/>
              <a:t>In pairs</a:t>
            </a:r>
            <a:r>
              <a:rPr lang="en-US" dirty="0"/>
              <a:t>: The Apostolic Tradition, observing from two perspectives adds depth, complementarity</a:t>
            </a:r>
          </a:p>
          <a:p>
            <a:endParaRPr lang="en-US" dirty="0"/>
          </a:p>
          <a:p>
            <a:r>
              <a:rPr lang="en-US" b="1" dirty="0"/>
              <a:t>Eyes &amp; Ears</a:t>
            </a:r>
            <a:r>
              <a:rPr lang="en-US" dirty="0"/>
              <a:t>: Our friends should do most of the talking. We are there to listen and observe.</a:t>
            </a:r>
          </a:p>
          <a:p>
            <a:endParaRPr lang="en-US" dirty="0"/>
          </a:p>
          <a:p>
            <a:r>
              <a:rPr lang="en-US" b="1" dirty="0"/>
              <a:t>Judgment</a:t>
            </a:r>
            <a:r>
              <a:rPr lang="en-US" dirty="0"/>
              <a:t>: We are there to judge the need, not the person!</a:t>
            </a:r>
          </a:p>
          <a:p>
            <a:endParaRPr lang="en-US" dirty="0"/>
          </a:p>
          <a:p>
            <a:r>
              <a:rPr lang="en-US" b="1" dirty="0"/>
              <a:t>Servants</a:t>
            </a:r>
            <a:r>
              <a:rPr lang="en-US" dirty="0"/>
              <a:t>: We are not social workers, or advisors – we are servants</a:t>
            </a:r>
          </a:p>
          <a:p>
            <a:endParaRPr lang="en-US" dirty="0"/>
          </a:p>
          <a:p>
            <a:r>
              <a:rPr lang="en-US" b="1" dirty="0"/>
              <a:t>Prayer</a:t>
            </a:r>
            <a:r>
              <a:rPr lang="en-US" dirty="0"/>
              <a:t>: We pray on our home visits (with permission) – “where two or three are gathered…”</a:t>
            </a:r>
          </a:p>
        </p:txBody>
      </p:sp>
      <p:sp>
        <p:nvSpPr>
          <p:cNvPr id="4" name="Slide Number Placeholder 3"/>
          <p:cNvSpPr>
            <a:spLocks noGrp="1"/>
          </p:cNvSpPr>
          <p:nvPr>
            <p:ph type="sldNum" sz="quarter" idx="5"/>
          </p:nvPr>
        </p:nvSpPr>
        <p:spPr/>
        <p:txBody>
          <a:bodyPr/>
          <a:lstStyle/>
          <a:p>
            <a:fld id="{8ADB6D53-B1D7-C34F-B376-3F0D6F92F439}" type="slidenum">
              <a:rPr lang="en-US" smtClean="0"/>
              <a:pPr/>
              <a:t>48</a:t>
            </a:fld>
            <a:endParaRPr lang="en-US"/>
          </a:p>
        </p:txBody>
      </p:sp>
      <p:sp>
        <p:nvSpPr>
          <p:cNvPr id="7" name="Slide Image Placeholder 6">
            <a:extLst>
              <a:ext uri="{FF2B5EF4-FFF2-40B4-BE49-F238E27FC236}">
                <a16:creationId xmlns:a16="http://schemas.microsoft.com/office/drawing/2014/main" id="{A42A453B-DDA2-48B9-B0BF-30B1148E2E44}"/>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4269239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All other works have sprung from the home visit and must be supportive of them. </a:t>
            </a:r>
          </a:p>
          <a:p>
            <a:endParaRPr lang="en-US" dirty="0"/>
          </a:p>
          <a:p>
            <a:r>
              <a:rPr lang="en-US" i="1" dirty="0"/>
              <a:t>(Presenters may wish to mention one or two specific local works.)</a:t>
            </a:r>
          </a:p>
        </p:txBody>
      </p:sp>
      <p:sp>
        <p:nvSpPr>
          <p:cNvPr id="4" name="Slide Number Placeholder 3"/>
          <p:cNvSpPr>
            <a:spLocks noGrp="1"/>
          </p:cNvSpPr>
          <p:nvPr>
            <p:ph type="sldNum" sz="quarter" idx="10"/>
          </p:nvPr>
        </p:nvSpPr>
        <p:spPr/>
        <p:txBody>
          <a:bodyPr/>
          <a:lstStyle/>
          <a:p>
            <a:fld id="{38AF86A6-5EC2-7147-B89B-AAB09FD1817C}" type="slidenum">
              <a:rPr lang="en-US" smtClean="0"/>
              <a:pPr/>
              <a:t>49</a:t>
            </a:fld>
            <a:endParaRPr lang="en-US"/>
          </a:p>
        </p:txBody>
      </p:sp>
      <p:sp>
        <p:nvSpPr>
          <p:cNvPr id="7" name="Slide Image Placeholder 6">
            <a:extLst>
              <a:ext uri="{FF2B5EF4-FFF2-40B4-BE49-F238E27FC236}">
                <a16:creationId xmlns:a16="http://schemas.microsoft.com/office/drawing/2014/main" id="{61E15E37-C6D4-4372-9124-D92598709EFB}"/>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1844879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type="body" idx="1"/>
          </p:nvPr>
        </p:nvSpPr>
        <p:spPr/>
        <p:txBody>
          <a:bodyPr/>
          <a:lstStyle/>
          <a:p>
            <a:r>
              <a:rPr lang="en-US" b="1" dirty="0"/>
              <a:t>Purpose of the Society</a:t>
            </a:r>
          </a:p>
          <a:p>
            <a:r>
              <a:rPr lang="en-US" dirty="0"/>
              <a:t>The society’s primary purpose is the spiritual growth of its members.</a:t>
            </a:r>
          </a:p>
          <a:p>
            <a:r>
              <a:rPr lang="en-US" dirty="0"/>
              <a:t>Our secondary purpose is to serve those in need and bring them closer to God.</a:t>
            </a:r>
          </a:p>
          <a:p>
            <a:endParaRPr lang="en-US" dirty="0"/>
          </a:p>
          <a:p>
            <a:r>
              <a:rPr lang="en-US" b="1" dirty="0"/>
              <a:t>Scope of the Society’s Works</a:t>
            </a:r>
          </a:p>
          <a:p>
            <a:r>
              <a:rPr lang="en-US" dirty="0"/>
              <a:t>Society engages in a number of works covering all the needs, trials and tribulations of human life, both corporal and spiritual</a:t>
            </a:r>
          </a:p>
          <a:p>
            <a:endParaRPr lang="en-US" dirty="0"/>
          </a:p>
          <a:p>
            <a:r>
              <a:rPr lang="en-US" i="1" dirty="0"/>
              <a:t>(Consider sharing an example of how you have helped a neighbor in an unusual way)</a:t>
            </a:r>
          </a:p>
          <a:p>
            <a:endParaRPr lang="en-US" dirty="0"/>
          </a:p>
          <a:p>
            <a:r>
              <a:rPr lang="en-US" dirty="0"/>
              <a:t>These two things make the Society unique and special! We serve God first, and seek always to help “in the best way possible,” with no strings attached. </a:t>
            </a:r>
          </a:p>
          <a:p>
            <a:endParaRPr lang="en-US" dirty="0"/>
          </a:p>
          <a:p>
            <a:r>
              <a:rPr lang="en-US" dirty="0"/>
              <a:t> </a:t>
            </a:r>
          </a:p>
        </p:txBody>
      </p:sp>
      <p:sp>
        <p:nvSpPr>
          <p:cNvPr id="2" name="Slide Number Placeholder 1"/>
          <p:cNvSpPr>
            <a:spLocks noGrp="1"/>
          </p:cNvSpPr>
          <p:nvPr>
            <p:ph type="sldNum" sz="quarter" idx="10"/>
          </p:nvPr>
        </p:nvSpPr>
        <p:spPr/>
        <p:txBody>
          <a:bodyPr/>
          <a:lstStyle/>
          <a:p>
            <a:fld id="{38AF86A6-5EC2-7147-B89B-AAB09FD1817C}" type="slidenum">
              <a:rPr lang="en-US" smtClean="0"/>
              <a:pPr/>
              <a:t>5</a:t>
            </a:fld>
            <a:endParaRPr lang="en-US"/>
          </a:p>
        </p:txBody>
      </p:sp>
      <p:sp>
        <p:nvSpPr>
          <p:cNvPr id="5" name="Slide Image Placeholder 4">
            <a:extLst>
              <a:ext uri="{FF2B5EF4-FFF2-40B4-BE49-F238E27FC236}">
                <a16:creationId xmlns:a16="http://schemas.microsoft.com/office/drawing/2014/main" id="{BAC22530-170D-42EC-8FB8-436D83A9EFC8}"/>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14436802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Ask participants to read silently. </a:t>
            </a:r>
          </a:p>
          <a:p>
            <a:endParaRPr lang="en-US" i="1" dirty="0"/>
          </a:p>
          <a:p>
            <a:r>
              <a:rPr lang="en-US" i="1" dirty="0"/>
              <a:t>Either:</a:t>
            </a:r>
          </a:p>
          <a:p>
            <a:r>
              <a:rPr lang="en-US" i="1" dirty="0"/>
              <a:t>Discuss in groups how this understanding of our primary purpose might impact how you approach home visits.</a:t>
            </a:r>
          </a:p>
          <a:p>
            <a:endParaRPr lang="en-US" i="1" dirty="0"/>
          </a:p>
          <a:p>
            <a:r>
              <a:rPr lang="en-US" i="1" dirty="0"/>
              <a:t>Or:</a:t>
            </a:r>
          </a:p>
          <a:p>
            <a:r>
              <a:rPr lang="en-US" i="1" dirty="0"/>
              <a:t>Ask for thoughts from the whole group after a few moments of silent reflection.</a:t>
            </a:r>
          </a:p>
        </p:txBody>
      </p:sp>
      <p:sp>
        <p:nvSpPr>
          <p:cNvPr id="4" name="Slide Number Placeholder 3"/>
          <p:cNvSpPr>
            <a:spLocks noGrp="1"/>
          </p:cNvSpPr>
          <p:nvPr>
            <p:ph type="sldNum" sz="quarter" idx="5"/>
          </p:nvPr>
        </p:nvSpPr>
        <p:spPr/>
        <p:txBody>
          <a:bodyPr/>
          <a:lstStyle/>
          <a:p>
            <a:fld id="{8ADB6D53-B1D7-C34F-B376-3F0D6F92F439}" type="slidenum">
              <a:rPr lang="en-US" smtClean="0"/>
              <a:pPr/>
              <a:t>50</a:t>
            </a:fld>
            <a:endParaRPr lang="en-US"/>
          </a:p>
        </p:txBody>
      </p:sp>
      <p:sp>
        <p:nvSpPr>
          <p:cNvPr id="7" name="Slide Image Placeholder 6">
            <a:extLst>
              <a:ext uri="{FF2B5EF4-FFF2-40B4-BE49-F238E27FC236}">
                <a16:creationId xmlns:a16="http://schemas.microsoft.com/office/drawing/2014/main" id="{CFC42365-EC30-4483-B973-7B75F7A5807E}"/>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1001294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8ADB6D53-B1D7-C34F-B376-3F0D6F92F439}" type="slidenum">
              <a:rPr lang="en-US" smtClean="0"/>
              <a:pPr/>
              <a:t>51</a:t>
            </a:fld>
            <a:endParaRPr lang="en-US"/>
          </a:p>
        </p:txBody>
      </p:sp>
      <p:sp>
        <p:nvSpPr>
          <p:cNvPr id="6" name="Slide Image Placeholder 5">
            <a:extLst>
              <a:ext uri="{FF2B5EF4-FFF2-40B4-BE49-F238E27FC236}">
                <a16:creationId xmlns:a16="http://schemas.microsoft.com/office/drawing/2014/main" id="{978BDD30-48CE-4CC9-8BB4-7278E3F4931B}"/>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1786912-287D-49A4-91FF-F086774E9AB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166553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Encourage attendees to continue their personal formation, especially now, as we spend more time at home!</a:t>
            </a:r>
          </a:p>
          <a:p>
            <a:endParaRPr lang="en-US" dirty="0"/>
          </a:p>
          <a:p>
            <a:r>
              <a:rPr lang="en-US" dirty="0"/>
              <a:t>If you do not have them, get a copy of the </a:t>
            </a:r>
            <a:r>
              <a:rPr lang="en-US" b="1" dirty="0"/>
              <a:t>Rule</a:t>
            </a:r>
            <a:r>
              <a:rPr lang="en-US" dirty="0"/>
              <a:t> and </a:t>
            </a:r>
            <a:r>
              <a:rPr lang="en-US" b="1" dirty="0"/>
              <a:t>Manual</a:t>
            </a:r>
            <a:r>
              <a:rPr lang="en-US" dirty="0"/>
              <a:t>! The Rule is not a list of instructions, it is a spiritual document describing our vocation. </a:t>
            </a:r>
          </a:p>
          <a:p>
            <a:endParaRPr lang="en-US" dirty="0"/>
          </a:p>
          <a:p>
            <a:r>
              <a:rPr lang="en-US" b="1" dirty="0"/>
              <a:t>The Member Handbook</a:t>
            </a:r>
            <a:r>
              <a:rPr lang="en-US" dirty="0"/>
              <a:t> is a great overview that will lead you to further study, and encourage you to reach out to more experienced Members of your Conference to talk!</a:t>
            </a:r>
          </a:p>
          <a:p>
            <a:endParaRPr lang="en-US" dirty="0"/>
          </a:p>
          <a:p>
            <a:r>
              <a:rPr lang="en-US" b="1" dirty="0"/>
              <a:t>The Vincentian Pathway</a:t>
            </a:r>
            <a:r>
              <a:rPr lang="en-US" dirty="0"/>
              <a:t> booklet will direct your studies on a path organized around our Essential Elements, and the call to Servant Leadership.</a:t>
            </a:r>
          </a:p>
          <a:p>
            <a:endParaRPr lang="en-US" dirty="0"/>
          </a:p>
          <a:p>
            <a:r>
              <a:rPr lang="en-US" dirty="0"/>
              <a:t>There are many online resources, too!</a:t>
            </a:r>
          </a:p>
        </p:txBody>
      </p:sp>
      <p:sp>
        <p:nvSpPr>
          <p:cNvPr id="4" name="Slide Number Placeholder 3"/>
          <p:cNvSpPr>
            <a:spLocks noGrp="1"/>
          </p:cNvSpPr>
          <p:nvPr>
            <p:ph type="sldNum" sz="quarter" idx="5"/>
          </p:nvPr>
        </p:nvSpPr>
        <p:spPr/>
        <p:txBody>
          <a:bodyPr/>
          <a:lstStyle/>
          <a:p>
            <a:fld id="{8ADB6D53-B1D7-C34F-B376-3F0D6F92F439}" type="slidenum">
              <a:rPr lang="en-US" smtClean="0"/>
              <a:pPr/>
              <a:t>52</a:t>
            </a:fld>
            <a:endParaRPr lang="en-US"/>
          </a:p>
        </p:txBody>
      </p:sp>
      <p:sp>
        <p:nvSpPr>
          <p:cNvPr id="7" name="Slide Image Placeholder 6">
            <a:extLst>
              <a:ext uri="{FF2B5EF4-FFF2-40B4-BE49-F238E27FC236}">
                <a16:creationId xmlns:a16="http://schemas.microsoft.com/office/drawing/2014/main" id="{6148E02D-3F9A-4295-A52C-A02A685B46A8}"/>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1426106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8ADB6D53-B1D7-C34F-B376-3F0D6F92F439}" type="slidenum">
              <a:rPr lang="en-US" smtClean="0"/>
              <a:pPr/>
              <a:t>53</a:t>
            </a:fld>
            <a:endParaRPr lang="en-US"/>
          </a:p>
        </p:txBody>
      </p:sp>
      <p:sp>
        <p:nvSpPr>
          <p:cNvPr id="6" name="Slide Image Placeholder 5">
            <a:extLst>
              <a:ext uri="{FF2B5EF4-FFF2-40B4-BE49-F238E27FC236}">
                <a16:creationId xmlns:a16="http://schemas.microsoft.com/office/drawing/2014/main" id="{0AC0290E-5D7E-4A86-8E4A-073BD0012B33}"/>
              </a:ext>
            </a:extLst>
          </p:cNvPr>
          <p:cNvSpPr>
            <a:spLocks noGrp="1" noRot="1" noChangeAspect="1"/>
          </p:cNvSpPr>
          <p:nvPr>
            <p:ph type="sldImg"/>
          </p:nvPr>
        </p:nvSpPr>
        <p:spPr>
          <a:xfrm>
            <a:off x="777875" y="481013"/>
            <a:ext cx="5759450" cy="3240087"/>
          </a:xfrm>
        </p:spPr>
      </p:sp>
      <p:sp>
        <p:nvSpPr>
          <p:cNvPr id="7" name="Notes Placeholder 6">
            <a:extLst>
              <a:ext uri="{FF2B5EF4-FFF2-40B4-BE49-F238E27FC236}">
                <a16:creationId xmlns:a16="http://schemas.microsoft.com/office/drawing/2014/main" id="{510A6E4E-78CD-4722-A134-8825303EBEC9}"/>
              </a:ext>
            </a:extLst>
          </p:cNvPr>
          <p:cNvSpPr>
            <a:spLocks noGrp="1"/>
          </p:cNvSpPr>
          <p:nvPr>
            <p:ph type="body" idx="1"/>
          </p:nvPr>
        </p:nvSpPr>
        <p:spPr/>
        <p:txBody>
          <a:bodyPr/>
          <a:lstStyle/>
          <a:p>
            <a:r>
              <a:rPr lang="en-US" i="1" dirty="0"/>
              <a:t>Remind attendees we close our prayer (our meeting) with the sign of the cross</a:t>
            </a:r>
          </a:p>
        </p:txBody>
      </p:sp>
    </p:spTree>
    <p:extLst>
      <p:ext uri="{BB962C8B-B14F-4D97-AF65-F5344CB8AC3E}">
        <p14:creationId xmlns:p14="http://schemas.microsoft.com/office/powerpoint/2010/main" val="4054022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will talk about each of these in more depth later. These Essential Elements are deeply integrated into all that we do.</a:t>
            </a:r>
          </a:p>
          <a:p>
            <a:endParaRPr lang="en-US" dirty="0"/>
          </a:p>
          <a:p>
            <a:r>
              <a:rPr lang="en-US" b="1" dirty="0"/>
              <a:t>Spirituality:</a:t>
            </a:r>
          </a:p>
          <a:p>
            <a:r>
              <a:rPr lang="en-US" dirty="0"/>
              <a:t>We bear witness to Christ, serving His poor as a visible sign of His church on earth.</a:t>
            </a:r>
          </a:p>
          <a:p>
            <a:r>
              <a:rPr lang="en-US" dirty="0"/>
              <a:t>We show Christ’s face to the needy, and see Christ’s face in them.</a:t>
            </a:r>
          </a:p>
          <a:p>
            <a:r>
              <a:rPr lang="en-US" dirty="0"/>
              <a:t>We evangelize by example, not proselytizing.</a:t>
            </a:r>
          </a:p>
          <a:p>
            <a:r>
              <a:rPr lang="en-US" dirty="0"/>
              <a:t>We pray with and for those in need</a:t>
            </a:r>
          </a:p>
          <a:p>
            <a:endParaRPr lang="en-US" b="1" dirty="0"/>
          </a:p>
          <a:p>
            <a:r>
              <a:rPr lang="en-US" b="1" dirty="0"/>
              <a:t>Friendship:</a:t>
            </a:r>
          </a:p>
          <a:p>
            <a:r>
              <a:rPr lang="en-US" dirty="0"/>
              <a:t>We join in true friendship, drawing nearer to the divine model by fulfilling the Greatest Commandment: to love our neighbor as ourselves, for the love of God.</a:t>
            </a:r>
          </a:p>
          <a:p>
            <a:r>
              <a:rPr lang="en-US" dirty="0"/>
              <a:t>Person to person relationships with those in need</a:t>
            </a:r>
          </a:p>
          <a:p>
            <a:r>
              <a:rPr lang="en-US" dirty="0"/>
              <a:t>Collaboration with other conferences</a:t>
            </a:r>
          </a:p>
          <a:p>
            <a:r>
              <a:rPr lang="en-US" dirty="0"/>
              <a:t>Praying and reflecting with our fellow Vincentians at meetings and retreats.</a:t>
            </a:r>
          </a:p>
          <a:p>
            <a:endParaRPr lang="en-US" b="1" dirty="0"/>
          </a:p>
          <a:p>
            <a:r>
              <a:rPr lang="en-US" b="1" dirty="0"/>
              <a:t>Service:</a:t>
            </a:r>
          </a:p>
          <a:p>
            <a:r>
              <a:rPr lang="en-US" dirty="0"/>
              <a:t>To establish a personal contact between its members and those who suffer, to help in the best way possible, and to promote self sufficiency, and most importantly to grow closer to God by serving “the least of these.”</a:t>
            </a:r>
          </a:p>
          <a:p>
            <a:endParaRPr lang="en-US" dirty="0"/>
          </a:p>
          <a:p>
            <a:r>
              <a:rPr lang="en-US" b="1" dirty="0"/>
              <a:t>The Rule, Part III, Statute 1: The Essential Elements </a:t>
            </a:r>
          </a:p>
          <a:p>
            <a:r>
              <a:rPr lang="en-US" dirty="0"/>
              <a:t>The Essential Elements of the Society of St. Vincent de Paul are Spirituality, Friendship, and Service.</a:t>
            </a:r>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pPr/>
              <a:t>6</a:t>
            </a:fld>
            <a:endParaRPr lang="en-US"/>
          </a:p>
        </p:txBody>
      </p:sp>
      <p:sp>
        <p:nvSpPr>
          <p:cNvPr id="7" name="Slide Image Placeholder 6">
            <a:extLst>
              <a:ext uri="{FF2B5EF4-FFF2-40B4-BE49-F238E27FC236}">
                <a16:creationId xmlns:a16="http://schemas.microsoft.com/office/drawing/2014/main" id="{AF17D10B-7BEA-41DE-8AB8-BF1DA2781516}"/>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3200195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Our “org chart” is very simple! At the top is Christ in the person of the poor. </a:t>
            </a:r>
          </a:p>
          <a:p>
            <a:endParaRPr lang="en-US" dirty="0"/>
          </a:p>
          <a:p>
            <a:r>
              <a:rPr lang="en-US" dirty="0"/>
              <a:t>Members, as part of parish-based Conferences, serve them, and Conferences support and serve the Members (you!)</a:t>
            </a:r>
          </a:p>
          <a:p>
            <a:endParaRPr lang="en-US" dirty="0"/>
          </a:p>
          <a:p>
            <a:r>
              <a:rPr lang="en-US" dirty="0"/>
              <a:t>District Councils are formed to support 3 to 12 Conferences; Diocesan Councils, in turn, are formed to support Districts and Conferences.</a:t>
            </a:r>
          </a:p>
          <a:p>
            <a:endParaRPr lang="en-US" dirty="0"/>
          </a:p>
          <a:p>
            <a:r>
              <a:rPr lang="en-US" dirty="0"/>
              <a:t>The National Council of the United States, through its Regional Councils, supports all of the above; and together with other National Councils, we form the International Council General, which is based in Paris, France.</a:t>
            </a:r>
          </a:p>
          <a:p>
            <a:endParaRPr lang="en-US" dirty="0"/>
          </a:p>
          <a:p>
            <a:r>
              <a:rPr lang="en-US" i="1" dirty="0"/>
              <a:t>Did you know the Society’s official language is French?</a:t>
            </a:r>
          </a:p>
          <a:p>
            <a:endParaRPr lang="en-US" dirty="0"/>
          </a:p>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pPr/>
              <a:t>7</a:t>
            </a:fld>
            <a:endParaRPr lang="en-US"/>
          </a:p>
        </p:txBody>
      </p:sp>
      <p:sp>
        <p:nvSpPr>
          <p:cNvPr id="7" name="Slide Image Placeholder 6">
            <a:extLst>
              <a:ext uri="{FF2B5EF4-FFF2-40B4-BE49-F238E27FC236}">
                <a16:creationId xmlns:a16="http://schemas.microsoft.com/office/drawing/2014/main" id="{CFF3A21D-B1B3-4AAE-915A-3BB1DA4BBBFD}"/>
              </a:ext>
            </a:extLst>
          </p:cNvPr>
          <p:cNvSpPr>
            <a:spLocks noGrp="1" noRot="1" noChangeAspect="1"/>
          </p:cNvSpPr>
          <p:nvPr>
            <p:ph type="sldImg"/>
          </p:nvPr>
        </p:nvSpPr>
        <p:spPr>
          <a:xfrm>
            <a:off x="777875" y="481013"/>
            <a:ext cx="5759450" cy="3240087"/>
          </a:xfrm>
        </p:spPr>
      </p:sp>
    </p:spTree>
    <p:extLst>
      <p:ext uri="{BB962C8B-B14F-4D97-AF65-F5344CB8AC3E}">
        <p14:creationId xmlns:p14="http://schemas.microsoft.com/office/powerpoint/2010/main" val="335647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376238"/>
            <a:ext cx="6096000" cy="3429000"/>
          </a:xfrm>
          <a:prstGeom prst="rect">
            <a:avLst/>
          </a:prstGeom>
        </p:spPr>
      </p:sp>
      <p:sp>
        <p:nvSpPr>
          <p:cNvPr id="3" name="Notes Placeholder 2"/>
          <p:cNvSpPr>
            <a:spLocks noGrp="1"/>
          </p:cNvSpPr>
          <p:nvPr>
            <p:ph type="body" idx="1"/>
          </p:nvPr>
        </p:nvSpPr>
        <p:spPr>
          <a:xfrm>
            <a:off x="381000" y="4229592"/>
            <a:ext cx="6096000" cy="4538930"/>
          </a:xfrm>
        </p:spPr>
        <p:txBody>
          <a:bodyPr/>
          <a:lstStyle/>
          <a:p>
            <a:pPr marL="342900" indent="-342900" defTabSz="914400">
              <a:lnSpc>
                <a:spcPct val="90000"/>
              </a:lnSpc>
              <a:spcBef>
                <a:spcPts val="300"/>
              </a:spcBef>
              <a:defRPr/>
            </a:pPr>
            <a:r>
              <a:rPr lang="en-US" sz="1200" b="0" i="0" dirty="0"/>
              <a:t>Our founder, Frederic Ozanam, envisioned a network of charity encircling the earth, and it has come to pass!</a:t>
            </a:r>
          </a:p>
          <a:p>
            <a:pPr marL="342900" indent="-342900" defTabSz="914400">
              <a:lnSpc>
                <a:spcPct val="90000"/>
              </a:lnSpc>
              <a:spcBef>
                <a:spcPts val="300"/>
              </a:spcBef>
              <a:defRPr/>
            </a:pPr>
            <a:endParaRPr lang="en-US" sz="1200" b="0" i="0" dirty="0"/>
          </a:p>
          <a:p>
            <a:pPr marL="342900" indent="-342900" defTabSz="914400">
              <a:lnSpc>
                <a:spcPct val="90000"/>
              </a:lnSpc>
              <a:spcBef>
                <a:spcPts val="300"/>
              </a:spcBef>
              <a:defRPr/>
            </a:pPr>
            <a:r>
              <a:rPr lang="en-US" sz="1200" b="0" i="1" dirty="0"/>
              <a:t>&lt;click to advance&gt;</a:t>
            </a:r>
          </a:p>
          <a:p>
            <a:pPr marL="342900" indent="-342900" defTabSz="914400">
              <a:lnSpc>
                <a:spcPct val="90000"/>
              </a:lnSpc>
              <a:spcBef>
                <a:spcPts val="300"/>
              </a:spcBef>
              <a:defRPr/>
            </a:pPr>
            <a:endParaRPr lang="en-US" sz="1200" b="0" i="0" dirty="0"/>
          </a:p>
          <a:p>
            <a:pPr marL="342900" indent="-342900" defTabSz="914400">
              <a:lnSpc>
                <a:spcPct val="90000"/>
              </a:lnSpc>
              <a:spcBef>
                <a:spcPts val="300"/>
              </a:spcBef>
              <a:defRPr/>
            </a:pPr>
            <a:r>
              <a:rPr lang="en-US" sz="1200" b="0" i="0" dirty="0"/>
              <a:t>You are part of something big!</a:t>
            </a:r>
            <a:endParaRPr lang="en-US" sz="1200" b="0" i="0" dirty="0">
              <a:solidFill>
                <a:schemeClr val="tx1"/>
              </a:solidFill>
            </a:endParaRPr>
          </a:p>
        </p:txBody>
      </p:sp>
      <p:sp>
        <p:nvSpPr>
          <p:cNvPr id="4" name="Slide Number Placeholder 3"/>
          <p:cNvSpPr>
            <a:spLocks noGrp="1"/>
          </p:cNvSpPr>
          <p:nvPr>
            <p:ph type="sldNum" sz="quarter" idx="10"/>
          </p:nvPr>
        </p:nvSpPr>
        <p:spPr/>
        <p:txBody>
          <a:bodyPr/>
          <a:lstStyle/>
          <a:p>
            <a:fld id="{38AF86A6-5EC2-7147-B89B-AAB09FD1817C}" type="slidenum">
              <a:rPr lang="en-US" smtClean="0"/>
              <a:t>8</a:t>
            </a:fld>
            <a:endParaRPr lang="en-US"/>
          </a:p>
        </p:txBody>
      </p:sp>
    </p:spTree>
    <p:extLst>
      <p:ext uri="{BB962C8B-B14F-4D97-AF65-F5344CB8AC3E}">
        <p14:creationId xmlns:p14="http://schemas.microsoft.com/office/powerpoint/2010/main" val="402884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Let’s talk a little bit about the history of the Vincentian Family, which includes more than the Society of St Vincent de Paul.</a:t>
            </a:r>
          </a:p>
        </p:txBody>
      </p:sp>
      <p:sp>
        <p:nvSpPr>
          <p:cNvPr id="4" name="Slide Number Placeholder 3"/>
          <p:cNvSpPr>
            <a:spLocks noGrp="1"/>
          </p:cNvSpPr>
          <p:nvPr>
            <p:ph type="sldNum" sz="quarter" idx="5"/>
          </p:nvPr>
        </p:nvSpPr>
        <p:spPr/>
        <p:txBody>
          <a:bodyPr/>
          <a:lstStyle/>
          <a:p>
            <a:fld id="{8ADB6D53-B1D7-C34F-B376-3F0D6F92F439}" type="slidenum">
              <a:rPr lang="en-US" smtClean="0"/>
              <a:pPr/>
              <a:t>9</a:t>
            </a:fld>
            <a:endParaRPr lang="en-US"/>
          </a:p>
        </p:txBody>
      </p:sp>
      <p:sp>
        <p:nvSpPr>
          <p:cNvPr id="7" name="Slide Image Placeholder 6">
            <a:extLst>
              <a:ext uri="{FF2B5EF4-FFF2-40B4-BE49-F238E27FC236}">
                <a16:creationId xmlns:a16="http://schemas.microsoft.com/office/drawing/2014/main" id="{FA1BDE2B-9BD3-4AB8-A508-7D0687458E1E}"/>
              </a:ext>
            </a:extLst>
          </p:cNvPr>
          <p:cNvSpPr>
            <a:spLocks noGrp="1" noRot="1" noChangeAspect="1"/>
          </p:cNvSpPr>
          <p:nvPr>
            <p:ph type="sldImg"/>
          </p:nvPr>
        </p:nvSpPr>
        <p:spPr/>
      </p:sp>
    </p:spTree>
    <p:extLst>
      <p:ext uri="{BB962C8B-B14F-4D97-AF65-F5344CB8AC3E}">
        <p14:creationId xmlns:p14="http://schemas.microsoft.com/office/powerpoint/2010/main" val="1348119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9761220" y="25659"/>
            <a:ext cx="2430780" cy="188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1720" y="3268980"/>
            <a:ext cx="11484040" cy="1827626"/>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311720" y="5142326"/>
            <a:ext cx="11484040" cy="721671"/>
          </a:xfrm>
        </p:spPr>
        <p:txBody>
          <a:bodyPr>
            <a:normAutofit/>
          </a:bodyPr>
          <a:lstStyle>
            <a:lvl1pPr marL="0" indent="0" algn="ctr">
              <a:buNone/>
              <a:defRPr sz="2800" b="1">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descr="A picture containing food, plate&#10;&#10;Description automatically generated">
            <a:extLst>
              <a:ext uri="{FF2B5EF4-FFF2-40B4-BE49-F238E27FC236}">
                <a16:creationId xmlns:a16="http://schemas.microsoft.com/office/drawing/2014/main" id="{AA63FA63-B4DF-4FA3-8E40-E0933A59C3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55756" y="299827"/>
            <a:ext cx="2880488" cy="3784906"/>
          </a:xfrm>
          <a:prstGeom prst="rect">
            <a:avLst/>
          </a:prstGeom>
        </p:spPr>
      </p:pic>
    </p:spTree>
    <p:extLst>
      <p:ext uri="{BB962C8B-B14F-4D97-AF65-F5344CB8AC3E}">
        <p14:creationId xmlns:p14="http://schemas.microsoft.com/office/powerpoint/2010/main" val="160697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38039"/>
            <a:ext cx="9300210" cy="779464"/>
          </a:xfrm>
        </p:spPr>
        <p:txBody>
          <a:bodyPr/>
          <a:lstStyle/>
          <a:p>
            <a:r>
              <a:rPr lang="en-US"/>
              <a:t>Click to edit Master title style</a:t>
            </a:r>
          </a:p>
        </p:txBody>
      </p:sp>
      <p:sp>
        <p:nvSpPr>
          <p:cNvPr id="3" name="Content Placeholder 2"/>
          <p:cNvSpPr>
            <a:spLocks noGrp="1"/>
          </p:cNvSpPr>
          <p:nvPr>
            <p:ph idx="1"/>
          </p:nvPr>
        </p:nvSpPr>
        <p:spPr>
          <a:xfrm>
            <a:off x="609600" y="1396648"/>
            <a:ext cx="11049000" cy="4375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332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28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57267BCD-96BA-429A-B224-2115C4EA9EF8}"/>
              </a:ext>
            </a:extLst>
          </p:cNvPr>
          <p:cNvSpPr/>
          <p:nvPr userDrawn="1"/>
        </p:nvSpPr>
        <p:spPr>
          <a:xfrm>
            <a:off x="9761220" y="25659"/>
            <a:ext cx="2430780" cy="188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ood, plate&#10;&#10;Description automatically generated">
            <a:extLst>
              <a:ext uri="{FF2B5EF4-FFF2-40B4-BE49-F238E27FC236}">
                <a16:creationId xmlns:a16="http://schemas.microsoft.com/office/drawing/2014/main" id="{2E8DB29B-0284-4596-B4C7-42948A971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1827" y="89169"/>
            <a:ext cx="2286001" cy="3003762"/>
          </a:xfrm>
          <a:prstGeom prst="rect">
            <a:avLst/>
          </a:prstGeom>
        </p:spPr>
      </p:pic>
    </p:spTree>
    <p:extLst>
      <p:ext uri="{BB962C8B-B14F-4D97-AF65-F5344CB8AC3E}">
        <p14:creationId xmlns:p14="http://schemas.microsoft.com/office/powerpoint/2010/main" val="189009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026" y="1288953"/>
            <a:ext cx="5181600" cy="4716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80760" y="1288953"/>
            <a:ext cx="5181600" cy="4716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509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1178" y="355600"/>
            <a:ext cx="9390062" cy="1325563"/>
          </a:xfrm>
        </p:spPr>
        <p:txBody>
          <a:bodyPr/>
          <a:lstStyle/>
          <a:p>
            <a:r>
              <a:rPr lang="en-US"/>
              <a:t>Click to edit Master title style</a:t>
            </a:r>
          </a:p>
        </p:txBody>
      </p:sp>
      <p:sp>
        <p:nvSpPr>
          <p:cNvPr id="3" name="Text Placeholder 2"/>
          <p:cNvSpPr>
            <a:spLocks noGrp="1"/>
          </p:cNvSpPr>
          <p:nvPr>
            <p:ph type="body" idx="1"/>
          </p:nvPr>
        </p:nvSpPr>
        <p:spPr>
          <a:xfrm>
            <a:off x="57689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89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0931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093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09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190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01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026" y="323025"/>
            <a:ext cx="9760656" cy="7794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7026" y="1438338"/>
            <a:ext cx="11017284" cy="43756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8FB99-D3FF-DE42-B52D-E650602D193F}" type="datetimeFigureOut">
              <a:rPr lang="en-US" smtClean="0"/>
              <a:t>11/12/2020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93BE1-13A5-614E-8E5F-86176DC04FEC}" type="slidenum">
              <a:rPr lang="en-US" smtClean="0"/>
              <a:t>‹#›</a:t>
            </a:fld>
            <a:endParaRPr lang="en-US"/>
          </a:p>
        </p:txBody>
      </p:sp>
      <p:pic>
        <p:nvPicPr>
          <p:cNvPr id="7" name="Picture 6"/>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4" y="5969132"/>
            <a:ext cx="4917993" cy="888867"/>
          </a:xfrm>
          <a:prstGeom prst="rect">
            <a:avLst/>
          </a:prstGeom>
        </p:spPr>
      </p:pic>
      <p:sp>
        <p:nvSpPr>
          <p:cNvPr id="8" name="Rectangle 7"/>
          <p:cNvSpPr/>
          <p:nvPr userDrawn="1"/>
        </p:nvSpPr>
        <p:spPr>
          <a:xfrm>
            <a:off x="4629150" y="6216463"/>
            <a:ext cx="7562850" cy="493776"/>
          </a:xfrm>
          <a:prstGeom prst="rect">
            <a:avLst/>
          </a:prstGeom>
          <a:solidFill>
            <a:srgbClr val="016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1305103" y="6541231"/>
            <a:ext cx="3067563" cy="161583"/>
          </a:xfrm>
          <a:prstGeom prst="rect">
            <a:avLst/>
          </a:prstGeom>
          <a:solidFill>
            <a:srgbClr val="006BA8"/>
          </a:solidFill>
        </p:spPr>
        <p:txBody>
          <a:bodyPr wrap="square" lIns="0" tIns="0" rIns="0" bIns="0" rtlCol="0">
            <a:spAutoFit/>
          </a:bodyPr>
          <a:lstStyle/>
          <a:p>
            <a:r>
              <a:rPr lang="en-US" sz="1050" dirty="0">
                <a:ln>
                  <a:noFill/>
                </a:ln>
                <a:solidFill>
                  <a:schemeClr val="bg1"/>
                </a:solidFill>
                <a:latin typeface="Helvetica Neue" charset="0"/>
                <a:ea typeface="Helvetica Neue" charset="0"/>
                <a:cs typeface="Helvetica Neue" charset="0"/>
              </a:rPr>
              <a:t>NATIONAL COUNCIL OF THE USA</a:t>
            </a:r>
          </a:p>
        </p:txBody>
      </p:sp>
      <p:pic>
        <p:nvPicPr>
          <p:cNvPr id="10" name="Picture 9">
            <a:extLst>
              <a:ext uri="{FF2B5EF4-FFF2-40B4-BE49-F238E27FC236}">
                <a16:creationId xmlns:a16="http://schemas.microsoft.com/office/drawing/2014/main" id="{7CB9F144-CA61-FD4F-AA12-20F76D3C1CB9}"/>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10704773" y="95126"/>
            <a:ext cx="938350" cy="1235262"/>
          </a:xfrm>
          <a:prstGeom prst="rect">
            <a:avLst/>
          </a:prstGeom>
        </p:spPr>
      </p:pic>
    </p:spTree>
    <p:extLst>
      <p:ext uri="{BB962C8B-B14F-4D97-AF65-F5344CB8AC3E}">
        <p14:creationId xmlns:p14="http://schemas.microsoft.com/office/powerpoint/2010/main" val="2116019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rgbClr val="006BA8"/>
          </a:solidFill>
          <a:latin typeface="Century Gothic" charset="0"/>
          <a:ea typeface="Century Gothic" charset="0"/>
          <a:cs typeface="Century Gothic" charset="0"/>
        </a:defRPr>
      </a:lvl1pPr>
    </p:titleStyle>
    <p:bodyStyle>
      <a:lvl1pPr marL="228600" indent="-228600" algn="l" defTabSz="914400" rtl="0" eaLnBrk="1" latinLnBrk="0" hangingPunct="1">
        <a:lnSpc>
          <a:spcPct val="10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2.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12.wdp"/><Relationship Id="rId2" Type="http://schemas.openxmlformats.org/officeDocument/2006/relationships/notesSlide" Target="../notesSlides/notesSlide22.xml"/><Relationship Id="rId16" Type="http://schemas.openxmlformats.org/officeDocument/2006/relationships/image" Target="../media/image40.emf"/><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39.jpe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36.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5.emf"/><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microsoft.com/office/2007/relationships/hdphoto" Target="../media/hdphoto15.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6.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tiff"/></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microsoft.com/office/2007/relationships/hdphoto" Target="../media/hdphoto17.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microsoft.com/office/2007/relationships/hdphoto" Target="../media/hdphoto18.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52.emf"/></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The Society of St. Vincent de Paul</a:t>
            </a:r>
          </a:p>
        </p:txBody>
      </p:sp>
      <p:sp>
        <p:nvSpPr>
          <p:cNvPr id="3" name="Subtitle 2"/>
          <p:cNvSpPr>
            <a:spLocks noGrp="1"/>
          </p:cNvSpPr>
          <p:nvPr>
            <p:ph type="subTitle" idx="1"/>
          </p:nvPr>
        </p:nvSpPr>
        <p:spPr/>
        <p:txBody>
          <a:bodyPr>
            <a:normAutofit/>
          </a:bodyPr>
          <a:lstStyle/>
          <a:p>
            <a:r>
              <a:rPr lang="en-US" dirty="0"/>
              <a:t>An Introduction for New Members</a:t>
            </a:r>
          </a:p>
        </p:txBody>
      </p:sp>
    </p:spTree>
    <p:extLst>
      <p:ext uri="{BB962C8B-B14F-4D97-AF65-F5344CB8AC3E}">
        <p14:creationId xmlns:p14="http://schemas.microsoft.com/office/powerpoint/2010/main" val="123671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431B5A-799C-452A-8A43-43AD60C7F2F6}"/>
              </a:ext>
            </a:extLst>
          </p:cNvPr>
          <p:cNvSpPr>
            <a:spLocks noGrp="1"/>
          </p:cNvSpPr>
          <p:nvPr>
            <p:ph type="title"/>
          </p:nvPr>
        </p:nvSpPr>
        <p:spPr>
          <a:xfrm>
            <a:off x="609600" y="338039"/>
            <a:ext cx="9300210" cy="779464"/>
          </a:xfrm>
        </p:spPr>
        <p:txBody>
          <a:bodyPr anchor="ctr">
            <a:normAutofit/>
          </a:bodyPr>
          <a:lstStyle/>
          <a:p>
            <a:r>
              <a:rPr lang="en-US" dirty="0"/>
              <a:t>St. Vincent, Apostle of Charity</a:t>
            </a:r>
          </a:p>
        </p:txBody>
      </p:sp>
      <p:pic>
        <p:nvPicPr>
          <p:cNvPr id="11266" name="Picture 2" descr="A picture containing text, book&#10;&#10;Description automatically generated">
            <a:extLst>
              <a:ext uri="{FF2B5EF4-FFF2-40B4-BE49-F238E27FC236}">
                <a16:creationId xmlns:a16="http://schemas.microsoft.com/office/drawing/2014/main" id="{20ADBDFF-E88C-4F9C-B785-C2E6E500FBA4}"/>
              </a:ext>
            </a:extLst>
          </p:cNvPr>
          <p:cNvPicPr>
            <a:picLocks noChangeAspect="1" noChangeArrowheads="1"/>
          </p:cNvPicPr>
          <p:nvPr/>
        </p:nvPicPr>
        <p:blipFill rotWithShape="1">
          <a:blip r:embed="rId3" cstate="email">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650875" y="1770063"/>
            <a:ext cx="8396288" cy="3630613"/>
          </a:xfrm>
          <a:prstGeom prst="rect">
            <a:avLst/>
          </a:prstGeom>
          <a:extLst>
            <a:ext uri="{909E8E84-426E-40DD-AFC4-6F175D3DCCD1}">
              <a14:hiddenFill xmlns:a14="http://schemas.microsoft.com/office/drawing/2010/main">
                <a:solidFill>
                  <a:srgbClr val="FFFFFF"/>
                </a:solidFill>
              </a14:hiddenFill>
            </a:ext>
          </a:extLst>
        </p:spPr>
      </p:pic>
      <p:pic>
        <p:nvPicPr>
          <p:cNvPr id="7" name="Picture 12" descr="vincent">
            <a:hlinkHover r:id="" action="ppaction://noaction" highlightClick="1"/>
            <a:extLst>
              <a:ext uri="{FF2B5EF4-FFF2-40B4-BE49-F238E27FC236}">
                <a16:creationId xmlns:a16="http://schemas.microsoft.com/office/drawing/2014/main" id="{6761E85C-9348-4788-931A-13C7EF6DAF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29713" y="1770063"/>
            <a:ext cx="2487613" cy="3630613"/>
          </a:xfrm>
          <a:prstGeom prst="rect">
            <a:avLst/>
          </a:prstGeom>
        </p:spPr>
      </p:pic>
    </p:spTree>
    <p:extLst>
      <p:ext uri="{BB962C8B-B14F-4D97-AF65-F5344CB8AC3E}">
        <p14:creationId xmlns:p14="http://schemas.microsoft.com/office/powerpoint/2010/main" val="37237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E592-6DA7-44B5-85B7-7E784242DC79}"/>
              </a:ext>
            </a:extLst>
          </p:cNvPr>
          <p:cNvSpPr>
            <a:spLocks noGrp="1"/>
          </p:cNvSpPr>
          <p:nvPr>
            <p:ph type="title"/>
          </p:nvPr>
        </p:nvSpPr>
        <p:spPr>
          <a:xfrm>
            <a:off x="607026" y="323025"/>
            <a:ext cx="9760656" cy="779464"/>
          </a:xfrm>
        </p:spPr>
        <p:txBody>
          <a:bodyPr anchor="ctr">
            <a:normAutofit/>
          </a:bodyPr>
          <a:lstStyle/>
          <a:p>
            <a:r>
              <a:rPr lang="en-US" dirty="0"/>
              <a:t>Early Life &amp; Education</a:t>
            </a:r>
          </a:p>
        </p:txBody>
      </p:sp>
      <p:pic>
        <p:nvPicPr>
          <p:cNvPr id="5" name="Picture 6">
            <a:extLst>
              <a:ext uri="{FF2B5EF4-FFF2-40B4-BE49-F238E27FC236}">
                <a16:creationId xmlns:a16="http://schemas.microsoft.com/office/drawing/2014/main" id="{B0AA79F3-AA6D-40F2-82C8-4DB7E8B551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
          <a:stretch/>
        </p:blipFill>
        <p:spPr bwMode="auto">
          <a:xfrm>
            <a:off x="6146800" y="1511037"/>
            <a:ext cx="4826000" cy="4392875"/>
          </a:xfrm>
          <a:prstGeom prst="rect">
            <a:avLst/>
          </a:prstGeom>
          <a:solidFill>
            <a:srgbClr val="FFFFFF"/>
          </a:solidFill>
        </p:spPr>
      </p:pic>
      <p:pic>
        <p:nvPicPr>
          <p:cNvPr id="10244" name="Picture 4">
            <a:extLst>
              <a:ext uri="{FF2B5EF4-FFF2-40B4-BE49-F238E27FC236}">
                <a16:creationId xmlns:a16="http://schemas.microsoft.com/office/drawing/2014/main" id="{85B59E2E-279A-4372-81AF-EBC65F1B67F3}"/>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1153158" y="1511036"/>
            <a:ext cx="4826001" cy="4392875"/>
          </a:xfrm>
          <a:prstGeom prst="rect">
            <a:avLst/>
          </a:prstGeom>
          <a:solidFill>
            <a:srgbClr val="FFFFFF"/>
          </a:solidFill>
        </p:spPr>
      </p:pic>
      <p:sp>
        <p:nvSpPr>
          <p:cNvPr id="6" name="TextBox 5">
            <a:extLst>
              <a:ext uri="{FF2B5EF4-FFF2-40B4-BE49-F238E27FC236}">
                <a16:creationId xmlns:a16="http://schemas.microsoft.com/office/drawing/2014/main" id="{F95A633D-DF2C-4091-9798-0B35365309E5}"/>
              </a:ext>
            </a:extLst>
          </p:cNvPr>
          <p:cNvSpPr txBox="1"/>
          <p:nvPr/>
        </p:nvSpPr>
        <p:spPr>
          <a:xfrm>
            <a:off x="3755642" y="5465114"/>
            <a:ext cx="2080591" cy="461665"/>
          </a:xfrm>
          <a:prstGeom prst="rect">
            <a:avLst/>
          </a:prstGeom>
          <a:noFill/>
        </p:spPr>
        <p:txBody>
          <a:bodyPr wrap="square" rtlCol="0">
            <a:spAutoFit/>
          </a:bodyPr>
          <a:lstStyle/>
          <a:p>
            <a:pPr algn="r"/>
            <a:r>
              <a:rPr lang="en-US" sz="2400" b="1" dirty="0">
                <a:solidFill>
                  <a:schemeClr val="bg1"/>
                </a:solidFill>
              </a:rPr>
              <a:t>Born in 1581</a:t>
            </a:r>
          </a:p>
        </p:txBody>
      </p:sp>
      <p:sp>
        <p:nvSpPr>
          <p:cNvPr id="7" name="TextBox 6">
            <a:extLst>
              <a:ext uri="{FF2B5EF4-FFF2-40B4-BE49-F238E27FC236}">
                <a16:creationId xmlns:a16="http://schemas.microsoft.com/office/drawing/2014/main" id="{BC1440A1-96E0-4BF8-BE59-049EFA6077FD}"/>
              </a:ext>
            </a:extLst>
          </p:cNvPr>
          <p:cNvSpPr txBox="1"/>
          <p:nvPr/>
        </p:nvSpPr>
        <p:spPr>
          <a:xfrm>
            <a:off x="8778216" y="5452979"/>
            <a:ext cx="2080591" cy="461665"/>
          </a:xfrm>
          <a:prstGeom prst="rect">
            <a:avLst/>
          </a:prstGeom>
          <a:noFill/>
        </p:spPr>
        <p:txBody>
          <a:bodyPr wrap="square" rtlCol="0">
            <a:spAutoFit/>
          </a:bodyPr>
          <a:lstStyle/>
          <a:p>
            <a:pPr algn="r"/>
            <a:r>
              <a:rPr lang="en-US" sz="2400" b="1" dirty="0"/>
              <a:t>Ordained at 19</a:t>
            </a:r>
          </a:p>
        </p:txBody>
      </p:sp>
    </p:spTree>
    <p:extLst>
      <p:ext uri="{BB962C8B-B14F-4D97-AF65-F5344CB8AC3E}">
        <p14:creationId xmlns:p14="http://schemas.microsoft.com/office/powerpoint/2010/main" val="298711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1E1B-DFBE-49C5-9D3B-1B332908423A}"/>
              </a:ext>
            </a:extLst>
          </p:cNvPr>
          <p:cNvSpPr>
            <a:spLocks noGrp="1"/>
          </p:cNvSpPr>
          <p:nvPr>
            <p:ph type="title"/>
          </p:nvPr>
        </p:nvSpPr>
        <p:spPr/>
        <p:txBody>
          <a:bodyPr/>
          <a:lstStyle/>
          <a:p>
            <a:r>
              <a:rPr lang="en-US" dirty="0"/>
              <a:t>1617: Conversion and Vocation</a:t>
            </a:r>
          </a:p>
        </p:txBody>
      </p:sp>
      <p:pic>
        <p:nvPicPr>
          <p:cNvPr id="4100" name="Picture 4">
            <a:extLst>
              <a:ext uri="{FF2B5EF4-FFF2-40B4-BE49-F238E27FC236}">
                <a16:creationId xmlns:a16="http://schemas.microsoft.com/office/drawing/2014/main" id="{CEE6370A-2306-482D-A58F-4DC0503EEECA}"/>
              </a:ext>
            </a:extLst>
          </p:cNvPr>
          <p:cNvPicPr>
            <a:picLocks noChangeAspect="1" noChangeArrowheads="1"/>
          </p:cNvPicPr>
          <p:nvPr/>
        </p:nvPicPr>
        <p:blipFill rotWithShape="1">
          <a:blip r:embed="rId3" cstate="email">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a:off x="4076700" y="2013739"/>
            <a:ext cx="4038600" cy="36909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1148835-4ACF-495B-8806-EAA8762D6324}"/>
              </a:ext>
            </a:extLst>
          </p:cNvPr>
          <p:cNvPicPr>
            <a:picLocks noChangeAspect="1" noChangeArrowheads="1"/>
          </p:cNvPicPr>
          <p:nvPr/>
        </p:nvPicPr>
        <p:blipFill>
          <a:blip r:embed="rId5"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682625" y="1467267"/>
            <a:ext cx="3394075" cy="2609433"/>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D4B3873F-8F8D-479E-82DF-6318A6D49013}"/>
              </a:ext>
            </a:extLst>
          </p:cNvPr>
          <p:cNvPicPr>
            <a:picLocks noGrp="1" noChangeAspect="1"/>
          </p:cNvPicPr>
          <p:nvPr>
            <p:ph idx="1"/>
          </p:nvPr>
        </p:nvPicPr>
        <p:blipFill rotWithShape="1">
          <a:blip r:embed="rId6" cstate="email">
            <a:duotone>
              <a:prstClr val="black"/>
              <a:srgbClr val="D9C3A5">
                <a:tint val="50000"/>
                <a:satMod val="180000"/>
              </a:srgb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8115300" y="1468089"/>
            <a:ext cx="3524248" cy="2608611"/>
          </a:xfrm>
          <a:prstGeom prst="rect">
            <a:avLst/>
          </a:prstGeom>
        </p:spPr>
      </p:pic>
      <p:sp>
        <p:nvSpPr>
          <p:cNvPr id="5" name="TextBox 4">
            <a:extLst>
              <a:ext uri="{FF2B5EF4-FFF2-40B4-BE49-F238E27FC236}">
                <a16:creationId xmlns:a16="http://schemas.microsoft.com/office/drawing/2014/main" id="{C3CF5D24-1EF1-4DEF-8CC8-F5C473D556E5}"/>
              </a:ext>
            </a:extLst>
          </p:cNvPr>
          <p:cNvSpPr txBox="1"/>
          <p:nvPr/>
        </p:nvSpPr>
        <p:spPr>
          <a:xfrm>
            <a:off x="4814886" y="5673951"/>
            <a:ext cx="2852739" cy="523220"/>
          </a:xfrm>
          <a:prstGeom prst="rect">
            <a:avLst/>
          </a:prstGeom>
          <a:noFill/>
        </p:spPr>
        <p:txBody>
          <a:bodyPr wrap="square" rtlCol="0">
            <a:spAutoFit/>
          </a:bodyPr>
          <a:lstStyle/>
          <a:p>
            <a:r>
              <a:rPr lang="en-US" sz="2800" b="1" dirty="0">
                <a:solidFill>
                  <a:srgbClr val="006BA8"/>
                </a:solidFill>
              </a:rPr>
              <a:t>Parish in Chatillon</a:t>
            </a:r>
          </a:p>
        </p:txBody>
      </p:sp>
      <p:sp>
        <p:nvSpPr>
          <p:cNvPr id="9" name="TextBox 8">
            <a:extLst>
              <a:ext uri="{FF2B5EF4-FFF2-40B4-BE49-F238E27FC236}">
                <a16:creationId xmlns:a16="http://schemas.microsoft.com/office/drawing/2014/main" id="{B67AA1F1-2105-4686-B56B-0F86BC821740}"/>
              </a:ext>
            </a:extLst>
          </p:cNvPr>
          <p:cNvSpPr txBox="1"/>
          <p:nvPr/>
        </p:nvSpPr>
        <p:spPr>
          <a:xfrm>
            <a:off x="8166444" y="4210085"/>
            <a:ext cx="3421960" cy="830997"/>
          </a:xfrm>
          <a:prstGeom prst="rect">
            <a:avLst/>
          </a:prstGeom>
          <a:noFill/>
        </p:spPr>
        <p:txBody>
          <a:bodyPr wrap="square" rtlCol="0">
            <a:spAutoFit/>
          </a:bodyPr>
          <a:lstStyle/>
          <a:p>
            <a:pPr algn="ctr"/>
            <a:r>
              <a:rPr lang="en-US" sz="1600" b="1" i="1" dirty="0">
                <a:solidFill>
                  <a:srgbClr val="006BA8"/>
                </a:solidFill>
              </a:rPr>
              <a:t>“The poor suffer less from lack of generosity than from lack of organization.”</a:t>
            </a:r>
          </a:p>
        </p:txBody>
      </p:sp>
      <p:sp>
        <p:nvSpPr>
          <p:cNvPr id="10" name="TextBox 9">
            <a:extLst>
              <a:ext uri="{FF2B5EF4-FFF2-40B4-BE49-F238E27FC236}">
                <a16:creationId xmlns:a16="http://schemas.microsoft.com/office/drawing/2014/main" id="{913422A1-79A5-4845-9BC5-6A2FCCC2F754}"/>
              </a:ext>
            </a:extLst>
          </p:cNvPr>
          <p:cNvSpPr txBox="1"/>
          <p:nvPr/>
        </p:nvSpPr>
        <p:spPr>
          <a:xfrm>
            <a:off x="652463" y="4239374"/>
            <a:ext cx="3424237" cy="338554"/>
          </a:xfrm>
          <a:prstGeom prst="rect">
            <a:avLst/>
          </a:prstGeom>
          <a:noFill/>
        </p:spPr>
        <p:txBody>
          <a:bodyPr wrap="square" rtlCol="0">
            <a:spAutoFit/>
          </a:bodyPr>
          <a:lstStyle/>
          <a:p>
            <a:pPr algn="ctr"/>
            <a:r>
              <a:rPr lang="en-US" sz="1600" b="1" i="1" dirty="0">
                <a:solidFill>
                  <a:srgbClr val="006BA8"/>
                </a:solidFill>
              </a:rPr>
              <a:t>Bringing God’s love to the forgotten.</a:t>
            </a:r>
          </a:p>
        </p:txBody>
      </p:sp>
    </p:spTree>
    <p:extLst>
      <p:ext uri="{BB962C8B-B14F-4D97-AF65-F5344CB8AC3E}">
        <p14:creationId xmlns:p14="http://schemas.microsoft.com/office/powerpoint/2010/main" val="26129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12F7-86EA-425B-8C1C-32E8F1CDAC4A}"/>
              </a:ext>
            </a:extLst>
          </p:cNvPr>
          <p:cNvSpPr>
            <a:spLocks noGrp="1"/>
          </p:cNvSpPr>
          <p:nvPr>
            <p:ph type="title"/>
          </p:nvPr>
        </p:nvSpPr>
        <p:spPr/>
        <p:txBody>
          <a:bodyPr/>
          <a:lstStyle/>
          <a:p>
            <a:r>
              <a:rPr lang="en-US" dirty="0"/>
              <a:t>The Vincentian Family</a:t>
            </a:r>
          </a:p>
        </p:txBody>
      </p:sp>
      <p:pic>
        <p:nvPicPr>
          <p:cNvPr id="4" name="Picture 2" descr="Home - Congregation of the Mission">
            <a:extLst>
              <a:ext uri="{FF2B5EF4-FFF2-40B4-BE49-F238E27FC236}">
                <a16:creationId xmlns:a16="http://schemas.microsoft.com/office/drawing/2014/main" id="{766770D3-23A9-4D1B-B3F9-5A2C9F8464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7690" y="1870103"/>
            <a:ext cx="2364609" cy="2886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Association of Charity (AIC) | Конгрегація Місії св ...">
            <a:extLst>
              <a:ext uri="{FF2B5EF4-FFF2-40B4-BE49-F238E27FC236}">
                <a16:creationId xmlns:a16="http://schemas.microsoft.com/office/drawing/2014/main" id="{47841ABA-7413-4F0E-9751-1ADB29B7638A}"/>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2407530" y="2518212"/>
            <a:ext cx="3236090" cy="17246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693489-2A90-4012-8584-75CB81D5E65C}"/>
              </a:ext>
            </a:extLst>
          </p:cNvPr>
          <p:cNvSpPr txBox="1"/>
          <p:nvPr/>
        </p:nvSpPr>
        <p:spPr>
          <a:xfrm>
            <a:off x="2359540" y="4754178"/>
            <a:ext cx="3431410" cy="646331"/>
          </a:xfrm>
          <a:prstGeom prst="rect">
            <a:avLst/>
          </a:prstGeom>
          <a:noFill/>
        </p:spPr>
        <p:txBody>
          <a:bodyPr wrap="square" rtlCol="0">
            <a:spAutoFit/>
          </a:bodyPr>
          <a:lstStyle/>
          <a:p>
            <a:pPr algn="ctr"/>
            <a:r>
              <a:rPr lang="en-US" b="1" dirty="0">
                <a:latin typeface="Century Gothic" panose="020B0502020202020204" pitchFamily="34" charset="0"/>
              </a:rPr>
              <a:t>Confraternities of Charity (1617)</a:t>
            </a:r>
          </a:p>
        </p:txBody>
      </p:sp>
      <p:sp>
        <p:nvSpPr>
          <p:cNvPr id="8" name="TextBox 7">
            <a:extLst>
              <a:ext uri="{FF2B5EF4-FFF2-40B4-BE49-F238E27FC236}">
                <a16:creationId xmlns:a16="http://schemas.microsoft.com/office/drawing/2014/main" id="{B7566D3C-E784-4308-B906-6B78BB7D2112}"/>
              </a:ext>
            </a:extLst>
          </p:cNvPr>
          <p:cNvSpPr txBox="1"/>
          <p:nvPr/>
        </p:nvSpPr>
        <p:spPr>
          <a:xfrm>
            <a:off x="6614290" y="4756588"/>
            <a:ext cx="3431410" cy="646331"/>
          </a:xfrm>
          <a:prstGeom prst="rect">
            <a:avLst/>
          </a:prstGeom>
          <a:noFill/>
        </p:spPr>
        <p:txBody>
          <a:bodyPr wrap="square" rtlCol="0">
            <a:spAutoFit/>
          </a:bodyPr>
          <a:lstStyle/>
          <a:p>
            <a:pPr algn="ctr"/>
            <a:r>
              <a:rPr lang="en-US" b="1" dirty="0">
                <a:latin typeface="Century Gothic" panose="020B0502020202020204" pitchFamily="34" charset="0"/>
              </a:rPr>
              <a:t>Congregation of the Mission (1625)</a:t>
            </a:r>
          </a:p>
        </p:txBody>
      </p:sp>
    </p:spTree>
    <p:extLst>
      <p:ext uri="{BB962C8B-B14F-4D97-AF65-F5344CB8AC3E}">
        <p14:creationId xmlns:p14="http://schemas.microsoft.com/office/powerpoint/2010/main" val="69887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E86C-B5EA-41C2-B85F-42E58128B289}"/>
              </a:ext>
            </a:extLst>
          </p:cNvPr>
          <p:cNvSpPr>
            <a:spLocks noGrp="1"/>
          </p:cNvSpPr>
          <p:nvPr>
            <p:ph type="title"/>
          </p:nvPr>
        </p:nvSpPr>
        <p:spPr>
          <a:xfrm>
            <a:off x="609600" y="338039"/>
            <a:ext cx="9300210" cy="779464"/>
          </a:xfrm>
        </p:spPr>
        <p:txBody>
          <a:bodyPr anchor="ctr">
            <a:normAutofit/>
          </a:bodyPr>
          <a:lstStyle/>
          <a:p>
            <a:r>
              <a:rPr lang="en-US" dirty="0"/>
              <a:t>St. Louise de Marillac</a:t>
            </a:r>
          </a:p>
        </p:txBody>
      </p:sp>
      <p:pic>
        <p:nvPicPr>
          <p:cNvPr id="6" name="Picture 5" descr="A group of people posing for the camera&#10;&#10;Description automatically generated">
            <a:extLst>
              <a:ext uri="{FF2B5EF4-FFF2-40B4-BE49-F238E27FC236}">
                <a16:creationId xmlns:a16="http://schemas.microsoft.com/office/drawing/2014/main" id="{BAF2AF16-0CED-456F-89CE-51CC329BBFA4}"/>
              </a:ext>
            </a:extLst>
          </p:cNvPr>
          <p:cNvPicPr>
            <a:picLocks noChangeAspect="1"/>
          </p:cNvPicPr>
          <p:nvPr/>
        </p:nvPicPr>
        <p:blipFill>
          <a:blip r:embed="rId3"/>
          <a:stretch>
            <a:fillRect/>
          </a:stretch>
        </p:blipFill>
        <p:spPr>
          <a:xfrm>
            <a:off x="4103688" y="1438275"/>
            <a:ext cx="7213600" cy="4292600"/>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BC8C27C6-98A6-4437-A540-AD096A94C92D}"/>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874712" y="1438275"/>
            <a:ext cx="3140075" cy="4292600"/>
          </a:xfrm>
          <a:prstGeom prst="rect">
            <a:avLst/>
          </a:prstGeom>
        </p:spPr>
      </p:pic>
    </p:spTree>
    <p:extLst>
      <p:ext uri="{BB962C8B-B14F-4D97-AF65-F5344CB8AC3E}">
        <p14:creationId xmlns:p14="http://schemas.microsoft.com/office/powerpoint/2010/main" val="20733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649C-3AC9-47CA-9863-343F44CDD4D6}"/>
              </a:ext>
            </a:extLst>
          </p:cNvPr>
          <p:cNvSpPr>
            <a:spLocks noGrp="1"/>
          </p:cNvSpPr>
          <p:nvPr>
            <p:ph type="title"/>
          </p:nvPr>
        </p:nvSpPr>
        <p:spPr>
          <a:xfrm>
            <a:off x="609600" y="338039"/>
            <a:ext cx="9300210" cy="779464"/>
          </a:xfrm>
        </p:spPr>
        <p:txBody>
          <a:bodyPr anchor="ctr">
            <a:normAutofit/>
          </a:bodyPr>
          <a:lstStyle/>
          <a:p>
            <a:r>
              <a:rPr lang="en-US" dirty="0"/>
              <a:t>A Life of Wealth and of Poverty</a:t>
            </a:r>
          </a:p>
        </p:txBody>
      </p:sp>
      <p:pic>
        <p:nvPicPr>
          <p:cNvPr id="1026" name="Picture 2" descr="The Porterie at Poissy is the former entrance to the Abbey. Source Wikpedia">
            <a:extLst>
              <a:ext uri="{FF2B5EF4-FFF2-40B4-BE49-F238E27FC236}">
                <a16:creationId xmlns:a16="http://schemas.microsoft.com/office/drawing/2014/main" id="{1E2418EA-3738-42F9-A928-C519A7AEA8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0400" y="1438275"/>
            <a:ext cx="2184400" cy="1419225"/>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A picture containing sitting, man, table, woman&#10;&#10;Description automatically generated">
            <a:extLst>
              <a:ext uri="{FF2B5EF4-FFF2-40B4-BE49-F238E27FC236}">
                <a16:creationId xmlns:a16="http://schemas.microsoft.com/office/drawing/2014/main" id="{D4EB0F93-1067-4398-9BC1-92C96B9FFC3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400" y="2938463"/>
            <a:ext cx="2184400" cy="2792413"/>
          </a:xfrm>
          <a:prstGeom prst="rect">
            <a:avLst/>
          </a:prstGeom>
        </p:spPr>
      </p:pic>
      <p:pic>
        <p:nvPicPr>
          <p:cNvPr id="7" name="Picture 2" descr="Mini Retreat for Pentecost with St. Louise - FAMVIN NewsEN">
            <a:extLst>
              <a:ext uri="{FF2B5EF4-FFF2-40B4-BE49-F238E27FC236}">
                <a16:creationId xmlns:a16="http://schemas.microsoft.com/office/drawing/2014/main" id="{6AB5D2B3-3774-4595-BCBE-21645C55F59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67350" y="1438275"/>
            <a:ext cx="3602038" cy="42926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87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2EF8-D046-46D1-A87C-66C1183FBB84}"/>
              </a:ext>
            </a:extLst>
          </p:cNvPr>
          <p:cNvSpPr>
            <a:spLocks noGrp="1"/>
          </p:cNvSpPr>
          <p:nvPr>
            <p:ph type="title"/>
          </p:nvPr>
        </p:nvSpPr>
        <p:spPr/>
        <p:txBody>
          <a:bodyPr anchor="ctr">
            <a:normAutofit/>
          </a:bodyPr>
          <a:lstStyle/>
          <a:p>
            <a:r>
              <a:rPr lang="en-US" dirty="0"/>
              <a:t>Vincent: Mentor &amp; Spiritual Director</a:t>
            </a:r>
          </a:p>
        </p:txBody>
      </p:sp>
      <p:pic>
        <p:nvPicPr>
          <p:cNvPr id="5" name="Picture 6" descr="Celebrating St. Louise de Marillac - Sisters of Providence of St ...">
            <a:extLst>
              <a:ext uri="{FF2B5EF4-FFF2-40B4-BE49-F238E27FC236}">
                <a16:creationId xmlns:a16="http://schemas.microsoft.com/office/drawing/2014/main" id="{20540C1F-1133-4357-B217-7C8D4497064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49370" y="1102489"/>
            <a:ext cx="4493260" cy="4716560"/>
          </a:xfrm>
          <a:prstGeom prst="rect">
            <a:avLst/>
          </a:prstGeom>
          <a:solidFill>
            <a:srgbClr val="FFFFFF"/>
          </a:solidFill>
        </p:spPr>
      </p:pic>
    </p:spTree>
    <p:extLst>
      <p:ext uri="{BB962C8B-B14F-4D97-AF65-F5344CB8AC3E}">
        <p14:creationId xmlns:p14="http://schemas.microsoft.com/office/powerpoint/2010/main" val="351725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A1070-82A4-48EF-9412-EED3316DA238}"/>
              </a:ext>
            </a:extLst>
          </p:cNvPr>
          <p:cNvSpPr>
            <a:spLocks noGrp="1"/>
          </p:cNvSpPr>
          <p:nvPr>
            <p:ph type="title"/>
          </p:nvPr>
        </p:nvSpPr>
        <p:spPr>
          <a:xfrm>
            <a:off x="607026" y="323025"/>
            <a:ext cx="9760656" cy="779464"/>
          </a:xfrm>
        </p:spPr>
        <p:txBody>
          <a:bodyPr vert="horz" lIns="91440" tIns="45720" rIns="91440" bIns="45720" rtlCol="0" anchor="ctr">
            <a:normAutofit/>
          </a:bodyPr>
          <a:lstStyle/>
          <a:p>
            <a:r>
              <a:rPr lang="en-US" b="1" kern="1200">
                <a:latin typeface="Century Gothic" charset="0"/>
                <a:ea typeface="Century Gothic" charset="0"/>
                <a:cs typeface="Century Gothic" charset="0"/>
              </a:rPr>
              <a:t>Daughters of Charity</a:t>
            </a:r>
          </a:p>
        </p:txBody>
      </p:sp>
      <p:pic>
        <p:nvPicPr>
          <p:cNvPr id="7" name="Picture 18" descr="Vincentian Spirituality - Daughters of Charity">
            <a:extLst>
              <a:ext uri="{FF2B5EF4-FFF2-40B4-BE49-F238E27FC236}">
                <a16:creationId xmlns:a16="http://schemas.microsoft.com/office/drawing/2014/main" id="{4EBD362F-EC91-41F6-8750-051C3D2EB5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40" y="1460501"/>
            <a:ext cx="3016924" cy="4091043"/>
          </a:xfrm>
          <a:prstGeom prst="rect">
            <a:avLst/>
          </a:prstGeom>
          <a:solidFill>
            <a:srgbClr val="FFFFFF"/>
          </a:solidFill>
        </p:spPr>
      </p:pic>
      <p:sp>
        <p:nvSpPr>
          <p:cNvPr id="6" name="Rectangle 5">
            <a:extLst>
              <a:ext uri="{FF2B5EF4-FFF2-40B4-BE49-F238E27FC236}">
                <a16:creationId xmlns:a16="http://schemas.microsoft.com/office/drawing/2014/main" id="{944351C2-B448-48D7-98F9-BA91D6BF8003}"/>
              </a:ext>
            </a:extLst>
          </p:cNvPr>
          <p:cNvSpPr/>
          <p:nvPr/>
        </p:nvSpPr>
        <p:spPr>
          <a:xfrm>
            <a:off x="4559300" y="1460501"/>
            <a:ext cx="6703060" cy="4303712"/>
          </a:xfrm>
          <a:prstGeom prst="rect">
            <a:avLst/>
          </a:prstGeom>
        </p:spPr>
        <p:txBody>
          <a:bodyPr vert="horz" lIns="91440" tIns="45720" rIns="91440" bIns="45720" rtlCol="0">
            <a:noAutofit/>
          </a:bodyPr>
          <a:lstStyle/>
          <a:p>
            <a:pPr>
              <a:lnSpc>
                <a:spcPct val="90000"/>
              </a:lnSpc>
              <a:spcAft>
                <a:spcPts val="600"/>
              </a:spcAft>
            </a:pPr>
            <a:r>
              <a:rPr lang="en-US" sz="3200" i="1" dirty="0">
                <a:latin typeface="Century Gothic" charset="0"/>
              </a:rPr>
              <a:t>“They will have as a monastery the houses of the sick and they will also be the Superior’s residence: for their cell, a rented room; for the chapel, the Parish Church; for their cloister, the streets of the city; in continuous obedience to Providence and offering all that they are.”</a:t>
            </a:r>
          </a:p>
        </p:txBody>
      </p:sp>
    </p:spTree>
    <p:extLst>
      <p:ext uri="{BB962C8B-B14F-4D97-AF65-F5344CB8AC3E}">
        <p14:creationId xmlns:p14="http://schemas.microsoft.com/office/powerpoint/2010/main" val="5023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01F83-4C25-4930-9947-71D81BD001ED}"/>
              </a:ext>
            </a:extLst>
          </p:cNvPr>
          <p:cNvSpPr>
            <a:spLocks noGrp="1"/>
          </p:cNvSpPr>
          <p:nvPr>
            <p:ph type="title"/>
          </p:nvPr>
        </p:nvSpPr>
        <p:spPr>
          <a:xfrm>
            <a:off x="609600" y="338039"/>
            <a:ext cx="9300210" cy="779464"/>
          </a:xfrm>
        </p:spPr>
        <p:txBody>
          <a:bodyPr anchor="ctr">
            <a:normAutofit/>
          </a:bodyPr>
          <a:lstStyle/>
          <a:p>
            <a:r>
              <a:rPr lang="en-US" dirty="0"/>
              <a:t>Friendship and Complementarity</a:t>
            </a:r>
          </a:p>
        </p:txBody>
      </p:sp>
      <p:pic>
        <p:nvPicPr>
          <p:cNvPr id="3074" name="Picture 2" descr="Saint Vincent de Paul - My Catholic Life!">
            <a:extLst>
              <a:ext uri="{FF2B5EF4-FFF2-40B4-BE49-F238E27FC236}">
                <a16:creationId xmlns:a16="http://schemas.microsoft.com/office/drawing/2014/main" id="{FC1E4B76-EE37-455B-8B6D-CA893F25F5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7338" y="1438275"/>
            <a:ext cx="2841625" cy="4292600"/>
          </a:xfrm>
          <a:prstGeom prst="rect">
            <a:avLst/>
          </a:prstGeom>
          <a:extLst>
            <a:ext uri="{909E8E84-426E-40DD-AFC4-6F175D3DCCD1}">
              <a14:hiddenFill xmlns:a14="http://schemas.microsoft.com/office/drawing/2010/main">
                <a:solidFill>
                  <a:srgbClr val="FFFFFF"/>
                </a:solidFill>
              </a14:hiddenFill>
            </a:ext>
          </a:extLst>
        </p:spPr>
      </p:pic>
      <p:pic>
        <p:nvPicPr>
          <p:cNvPr id="5122" name="Picture 2" descr="Vincent de Paul: Granada, Vincent de Paul, Louise de Marillac and ...">
            <a:extLst>
              <a:ext uri="{FF2B5EF4-FFF2-40B4-BE49-F238E27FC236}">
                <a16:creationId xmlns:a16="http://schemas.microsoft.com/office/drawing/2014/main" id="{9B9EB01B-6B23-4802-B122-A2EFF797E54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1513" y="1438275"/>
            <a:ext cx="6227763" cy="42926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03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DA27B28C-774E-4939-ABEC-0D2916C4F2C1}"/>
              </a:ext>
            </a:extLst>
          </p:cNvPr>
          <p:cNvSpPr>
            <a:spLocks noGrp="1"/>
          </p:cNvSpPr>
          <p:nvPr>
            <p:ph type="title"/>
          </p:nvPr>
        </p:nvSpPr>
        <p:spPr>
          <a:xfrm>
            <a:off x="607026" y="323025"/>
            <a:ext cx="9760656" cy="779464"/>
          </a:xfrm>
        </p:spPr>
        <p:txBody>
          <a:bodyPr anchor="ctr">
            <a:normAutofit/>
          </a:bodyPr>
          <a:lstStyle/>
          <a:p>
            <a:r>
              <a:rPr lang="en-US" dirty="0"/>
              <a:t>Paris in the1830s</a:t>
            </a:r>
          </a:p>
        </p:txBody>
      </p:sp>
      <p:pic>
        <p:nvPicPr>
          <p:cNvPr id="10242" name="Picture 2" descr="Boulevard du Temple, Paris">
            <a:extLst>
              <a:ext uri="{FF2B5EF4-FFF2-40B4-BE49-F238E27FC236}">
                <a16:creationId xmlns:a16="http://schemas.microsoft.com/office/drawing/2014/main" id="{59345E42-A9C5-4B0C-8050-1184E6FF9EA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79292" y="1393884"/>
            <a:ext cx="4709334" cy="4286679"/>
          </a:xfrm>
          <a:prstGeom prst="rect">
            <a:avLst/>
          </a:prstGeom>
          <a:noFill/>
          <a:extLst>
            <a:ext uri="{909E8E84-426E-40DD-AFC4-6F175D3DCCD1}">
              <a14:hiddenFill xmlns:a14="http://schemas.microsoft.com/office/drawing/2010/main">
                <a:solidFill>
                  <a:srgbClr val="FFFFFF"/>
                </a:solidFill>
              </a14:hiddenFill>
            </a:ext>
          </a:extLst>
        </p:spPr>
      </p:pic>
      <p:sp>
        <p:nvSpPr>
          <p:cNvPr id="135" name="Content Placeholder 3">
            <a:extLst>
              <a:ext uri="{FF2B5EF4-FFF2-40B4-BE49-F238E27FC236}">
                <a16:creationId xmlns:a16="http://schemas.microsoft.com/office/drawing/2014/main" id="{70C767EE-1E3D-4879-90C0-F77697DD0073}"/>
              </a:ext>
            </a:extLst>
          </p:cNvPr>
          <p:cNvSpPr>
            <a:spLocks noGrp="1"/>
          </p:cNvSpPr>
          <p:nvPr>
            <p:ph sz="half" idx="2"/>
          </p:nvPr>
        </p:nvSpPr>
        <p:spPr>
          <a:xfrm>
            <a:off x="6260642" y="961592"/>
            <a:ext cx="5181600" cy="4716560"/>
          </a:xfrm>
        </p:spPr>
        <p:txBody>
          <a:bodyPr>
            <a:normAutofit/>
          </a:bodyPr>
          <a:lstStyle/>
          <a:p>
            <a:pPr marL="0" indent="0">
              <a:lnSpc>
                <a:spcPct val="300000"/>
              </a:lnSpc>
              <a:buNone/>
            </a:pPr>
            <a:r>
              <a:rPr lang="en-US" sz="3200" dirty="0"/>
              <a:t>A time of revolution</a:t>
            </a:r>
          </a:p>
          <a:p>
            <a:pPr marL="0" indent="0">
              <a:lnSpc>
                <a:spcPct val="300000"/>
              </a:lnSpc>
              <a:buNone/>
            </a:pPr>
            <a:r>
              <a:rPr lang="en-US" sz="3200" dirty="0"/>
              <a:t>A weakened church</a:t>
            </a:r>
          </a:p>
          <a:p>
            <a:pPr marL="0" indent="0">
              <a:lnSpc>
                <a:spcPct val="300000"/>
              </a:lnSpc>
              <a:buNone/>
            </a:pPr>
            <a:r>
              <a:rPr lang="en-US" sz="3200" dirty="0"/>
              <a:t>New forms of poverty</a:t>
            </a:r>
          </a:p>
        </p:txBody>
      </p:sp>
    </p:spTree>
    <p:extLst>
      <p:ext uri="{BB962C8B-B14F-4D97-AF65-F5344CB8AC3E}">
        <p14:creationId xmlns:p14="http://schemas.microsoft.com/office/powerpoint/2010/main" val="250965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Opening Prayer</a:t>
            </a:r>
          </a:p>
        </p:txBody>
      </p:sp>
      <p:sp>
        <p:nvSpPr>
          <p:cNvPr id="4" name="Content Placeholder 3"/>
          <p:cNvSpPr>
            <a:spLocks noGrp="1"/>
          </p:cNvSpPr>
          <p:nvPr>
            <p:ph idx="1"/>
          </p:nvPr>
        </p:nvSpPr>
        <p:spPr>
          <a:xfrm>
            <a:off x="3474720" y="1264920"/>
            <a:ext cx="8183880" cy="4507338"/>
          </a:xfrm>
        </p:spPr>
        <p:txBody>
          <a:bodyPr>
            <a:noAutofit/>
          </a:bodyPr>
          <a:lstStyle/>
          <a:p>
            <a:pPr marL="0" indent="0">
              <a:buNone/>
            </a:pPr>
            <a:r>
              <a:rPr lang="en-US" sz="2400" dirty="0"/>
              <a:t>Open my eyes that I may see the deepest needs of men, women and children; Move my hands that they may feed the hungry;</a:t>
            </a:r>
          </a:p>
          <a:p>
            <a:pPr marL="0" indent="0">
              <a:buNone/>
            </a:pPr>
            <a:r>
              <a:rPr lang="en-US" sz="2400" dirty="0"/>
              <a:t>Touch my heart that it may bring warmth to the despairing; Teach me the generosity that welcomes strangers;</a:t>
            </a:r>
          </a:p>
          <a:p>
            <a:pPr marL="0" indent="0">
              <a:buNone/>
            </a:pPr>
            <a:r>
              <a:rPr lang="en-US" sz="2400" dirty="0"/>
              <a:t>Let me share my possessions with people in need; Give me the care that strengthens the sick;</a:t>
            </a:r>
          </a:p>
          <a:p>
            <a:pPr marL="0" indent="0">
              <a:buNone/>
            </a:pPr>
            <a:r>
              <a:rPr lang="en-US" sz="2400" dirty="0"/>
              <a:t>Help me share in the quest to set prisoners free.</a:t>
            </a:r>
          </a:p>
          <a:p>
            <a:pPr marL="0" indent="0">
              <a:buNone/>
            </a:pPr>
            <a:r>
              <a:rPr lang="en-US" sz="2400" dirty="0"/>
              <a:t>In sharing our anxieties and our love, our poverty and our prosperity;  We partake of your divine presence. Amen.</a:t>
            </a:r>
          </a:p>
        </p:txBody>
      </p:sp>
      <p:pic>
        <p:nvPicPr>
          <p:cNvPr id="5" name="Picture 4" descr="praying-29965_1280.png">
            <a:extLst>
              <a:ext uri="{FF2B5EF4-FFF2-40B4-BE49-F238E27FC236}">
                <a16:creationId xmlns:a16="http://schemas.microsoft.com/office/drawing/2014/main" id="{52D40D2D-1B88-4712-ADD4-4E3DA1DD115A}"/>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609599" y="1873972"/>
            <a:ext cx="2324247" cy="3018068"/>
          </a:xfrm>
          <a:prstGeom prst="rect">
            <a:avLst/>
          </a:prstGeom>
        </p:spPr>
      </p:pic>
    </p:spTree>
    <p:extLst>
      <p:ext uri="{BB962C8B-B14F-4D97-AF65-F5344CB8AC3E}">
        <p14:creationId xmlns:p14="http://schemas.microsoft.com/office/powerpoint/2010/main" val="166503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8FD1-1B39-9A4B-90C8-C07EF80BF418}"/>
              </a:ext>
            </a:extLst>
          </p:cNvPr>
          <p:cNvSpPr>
            <a:spLocks noGrp="1"/>
          </p:cNvSpPr>
          <p:nvPr>
            <p:ph type="title"/>
          </p:nvPr>
        </p:nvSpPr>
        <p:spPr/>
        <p:txBody>
          <a:bodyPr/>
          <a:lstStyle/>
          <a:p>
            <a:r>
              <a:rPr lang="en-US" dirty="0"/>
              <a:t>Frédéric Ozanam</a:t>
            </a:r>
          </a:p>
        </p:txBody>
      </p:sp>
      <p:sp>
        <p:nvSpPr>
          <p:cNvPr id="3" name="Content Placeholder 2">
            <a:extLst>
              <a:ext uri="{FF2B5EF4-FFF2-40B4-BE49-F238E27FC236}">
                <a16:creationId xmlns:a16="http://schemas.microsoft.com/office/drawing/2014/main" id="{E4CBB662-6723-E349-812A-9AB2E7500053}"/>
              </a:ext>
            </a:extLst>
          </p:cNvPr>
          <p:cNvSpPr txBox="1">
            <a:spLocks/>
          </p:cNvSpPr>
          <p:nvPr/>
        </p:nvSpPr>
        <p:spPr>
          <a:xfrm>
            <a:off x="3279608" y="1464265"/>
            <a:ext cx="7790648" cy="1623947"/>
          </a:xfrm>
          <a:prstGeom prst="rect">
            <a:avLst/>
          </a:prstGeom>
        </p:spPr>
        <p:txBody>
          <a:bodyPr/>
          <a:lstStyle>
            <a:lvl1pPr marL="228600" indent="-228600" algn="l" defTabSz="914400" rtl="0" eaLnBrk="1" latinLnBrk="0" hangingPunct="1">
              <a:lnSpc>
                <a:spcPct val="10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1800"/>
              </a:spcAft>
            </a:pPr>
            <a:r>
              <a:rPr lang="en-US"/>
              <a:t>Fifth of 14 children, son of a doctor</a:t>
            </a:r>
          </a:p>
          <a:p>
            <a:pPr>
              <a:spcAft>
                <a:spcPts val="1800"/>
              </a:spcAft>
            </a:pPr>
            <a:r>
              <a:rPr lang="en-US"/>
              <a:t>Brilliant intellect and widely known voice</a:t>
            </a:r>
            <a:endParaRPr lang="en-US" dirty="0"/>
          </a:p>
        </p:txBody>
      </p:sp>
      <p:pic>
        <p:nvPicPr>
          <p:cNvPr id="4" name="Picture 2">
            <a:extLst>
              <a:ext uri="{FF2B5EF4-FFF2-40B4-BE49-F238E27FC236}">
                <a16:creationId xmlns:a16="http://schemas.microsoft.com/office/drawing/2014/main" id="{6D974DC3-2FF8-104D-8E71-0F9192DDA6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9095663" y="2716027"/>
            <a:ext cx="2221911" cy="330703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4" descr="Frédéric Ozanam - Wikipedia">
            <a:extLst>
              <a:ext uri="{FF2B5EF4-FFF2-40B4-BE49-F238E27FC236}">
                <a16:creationId xmlns:a16="http://schemas.microsoft.com/office/drawing/2014/main" id="{8FA87A10-347C-AE48-9EE0-2B3C6C0728C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3088" y="1117503"/>
            <a:ext cx="2603032" cy="3552054"/>
          </a:xfrm>
          <a:prstGeom prst="snip2Same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4D9B9E2-452D-9C4B-BBDA-B582548C7F61}"/>
              </a:ext>
            </a:extLst>
          </p:cNvPr>
          <p:cNvSpPr txBox="1">
            <a:spLocks/>
          </p:cNvSpPr>
          <p:nvPr/>
        </p:nvSpPr>
        <p:spPr>
          <a:xfrm>
            <a:off x="1280160" y="4511040"/>
            <a:ext cx="8782050" cy="14820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1800"/>
              </a:spcAft>
            </a:pPr>
            <a:r>
              <a:rPr lang="en-US" dirty="0"/>
              <a:t>Deeply devout and extraordinarily humble</a:t>
            </a:r>
          </a:p>
          <a:p>
            <a:pPr>
              <a:spcAft>
                <a:spcPts val="1800"/>
              </a:spcAft>
            </a:pPr>
            <a:r>
              <a:rPr lang="en-US" dirty="0"/>
              <a:t>Devoted husband and father</a:t>
            </a:r>
          </a:p>
          <a:p>
            <a:pPr>
              <a:spcAft>
                <a:spcPts val="1800"/>
              </a:spcAft>
            </a:pPr>
            <a:endParaRPr lang="en-US" dirty="0"/>
          </a:p>
        </p:txBody>
      </p:sp>
      <p:sp>
        <p:nvSpPr>
          <p:cNvPr id="7" name="TextBox 6">
            <a:extLst>
              <a:ext uri="{FF2B5EF4-FFF2-40B4-BE49-F238E27FC236}">
                <a16:creationId xmlns:a16="http://schemas.microsoft.com/office/drawing/2014/main" id="{34BF74E1-33AE-514F-80FC-AB455BEB57A9}"/>
              </a:ext>
            </a:extLst>
          </p:cNvPr>
          <p:cNvSpPr txBox="1"/>
          <p:nvPr/>
        </p:nvSpPr>
        <p:spPr>
          <a:xfrm>
            <a:off x="3817620" y="3246120"/>
            <a:ext cx="4556760" cy="584775"/>
          </a:xfrm>
          <a:prstGeom prst="rect">
            <a:avLst/>
          </a:prstGeom>
          <a:noFill/>
        </p:spPr>
        <p:txBody>
          <a:bodyPr wrap="square" rtlCol="0">
            <a:spAutoFit/>
          </a:bodyPr>
          <a:lstStyle/>
          <a:p>
            <a:pPr algn="ctr"/>
            <a:r>
              <a:rPr lang="en-US" sz="3200" b="1" dirty="0">
                <a:latin typeface="Century Gothic" panose="020B0502020202020204" pitchFamily="34" charset="0"/>
              </a:rPr>
              <a:t>1813-1853</a:t>
            </a:r>
          </a:p>
        </p:txBody>
      </p:sp>
    </p:spTree>
    <p:extLst>
      <p:ext uri="{BB962C8B-B14F-4D97-AF65-F5344CB8AC3E}">
        <p14:creationId xmlns:p14="http://schemas.microsoft.com/office/powerpoint/2010/main" val="81871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Founding of the Society</a:t>
            </a:r>
          </a:p>
        </p:txBody>
      </p:sp>
      <p:sp>
        <p:nvSpPr>
          <p:cNvPr id="3" name="Content Placeholder 2"/>
          <p:cNvSpPr>
            <a:spLocks noGrp="1"/>
          </p:cNvSpPr>
          <p:nvPr>
            <p:ph idx="1"/>
          </p:nvPr>
        </p:nvSpPr>
        <p:spPr/>
        <p:txBody>
          <a:bodyPr/>
          <a:lstStyle/>
          <a:p>
            <a:r>
              <a:rPr lang="en-US" dirty="0"/>
              <a:t>Catholicism challenged by professors &amp; students</a:t>
            </a:r>
          </a:p>
          <a:p>
            <a:r>
              <a:rPr lang="en-US" dirty="0"/>
              <a:t>The Conference of History</a:t>
            </a:r>
          </a:p>
          <a:p>
            <a:r>
              <a:rPr lang="en-US" dirty="0"/>
              <a:t>A challenge from critics of the Church</a:t>
            </a:r>
          </a:p>
        </p:txBody>
      </p:sp>
      <p:pic>
        <p:nvPicPr>
          <p:cNvPr id="4" name="Picture 3">
            <a:extLst>
              <a:ext uri="{FF2B5EF4-FFF2-40B4-BE49-F238E27FC236}">
                <a16:creationId xmlns:a16="http://schemas.microsoft.com/office/drawing/2014/main" id="{8E3298D5-BCAC-744F-8D68-E0378EE4F9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363" y="3065526"/>
            <a:ext cx="5917474" cy="3106674"/>
          </a:xfrm>
          <a:prstGeom prst="rect">
            <a:avLst/>
          </a:prstGeom>
        </p:spPr>
      </p:pic>
    </p:spTree>
    <p:extLst>
      <p:ext uri="{BB962C8B-B14F-4D97-AF65-F5344CB8AC3E}">
        <p14:creationId xmlns:p14="http://schemas.microsoft.com/office/powerpoint/2010/main" val="62185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026" y="323025"/>
            <a:ext cx="9760656" cy="779464"/>
          </a:xfrm>
        </p:spPr>
        <p:txBody>
          <a:bodyPr/>
          <a:lstStyle/>
          <a:p>
            <a:r>
              <a:rPr lang="en-US" dirty="0"/>
              <a:t>Founders of the Society</a:t>
            </a:r>
          </a:p>
        </p:txBody>
      </p:sp>
      <p:pic>
        <p:nvPicPr>
          <p:cNvPr id="4" name="Picture 6" descr="baille sq"/>
          <p:cNvPicPr>
            <a:picLocks noChangeAspect="1" noChangeArrowheads="1"/>
          </p:cNvPicPr>
          <p:nvPr/>
        </p:nvPicPr>
        <p:blipFill rotWithShape="1">
          <a:blip r:embed="rId3" cstate="screen">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3720430" y="1359753"/>
            <a:ext cx="1234236" cy="1816611"/>
          </a:xfrm>
          <a:prstGeom prst="rect">
            <a:avLst/>
          </a:prstGeom>
          <a:noFill/>
          <a:ln w="9525">
            <a:noFill/>
            <a:miter lim="800000"/>
            <a:headEnd/>
            <a:tailEnd/>
          </a:ln>
        </p:spPr>
      </p:pic>
      <p:sp>
        <p:nvSpPr>
          <p:cNvPr id="5" name="TextBox 8"/>
          <p:cNvSpPr txBox="1">
            <a:spLocks noChangeArrowheads="1"/>
          </p:cNvSpPr>
          <p:nvPr/>
        </p:nvSpPr>
        <p:spPr bwMode="auto">
          <a:xfrm>
            <a:off x="3599383" y="3174049"/>
            <a:ext cx="1491125" cy="307777"/>
          </a:xfrm>
          <a:prstGeom prst="rect">
            <a:avLst/>
          </a:prstGeom>
          <a:noFill/>
          <a:ln w="9525">
            <a:noFill/>
            <a:miter lim="800000"/>
            <a:headEnd/>
            <a:tailEnd/>
          </a:ln>
        </p:spPr>
        <p:txBody>
          <a:bodyPr wrap="square">
            <a:spAutoFit/>
          </a:bodyPr>
          <a:lstStyle/>
          <a:p>
            <a:pPr algn="ctr"/>
            <a:r>
              <a:rPr lang="en-US" sz="1400" dirty="0"/>
              <a:t>Emmanuel Bailly</a:t>
            </a:r>
          </a:p>
        </p:txBody>
      </p:sp>
      <p:pic>
        <p:nvPicPr>
          <p:cNvPr id="6" name="Picture 7" descr="devaux sq"/>
          <p:cNvPicPr>
            <a:picLocks noChangeAspect="1" noChangeArrowheads="1"/>
          </p:cNvPicPr>
          <p:nvPr/>
        </p:nvPicPr>
        <p:blipFill rotWithShape="1">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96571" y="3384049"/>
            <a:ext cx="1220316" cy="1816608"/>
          </a:xfrm>
          <a:prstGeom prst="rect">
            <a:avLst/>
          </a:prstGeom>
          <a:noFill/>
          <a:ln w="9525">
            <a:noFill/>
            <a:miter lim="800000"/>
            <a:headEnd/>
            <a:tailEnd/>
          </a:ln>
        </p:spPr>
      </p:pic>
      <p:sp>
        <p:nvSpPr>
          <p:cNvPr id="7" name="TextBox 10"/>
          <p:cNvSpPr txBox="1">
            <a:spLocks noChangeArrowheads="1"/>
          </p:cNvSpPr>
          <p:nvPr/>
        </p:nvSpPr>
        <p:spPr bwMode="auto">
          <a:xfrm>
            <a:off x="605962" y="5194371"/>
            <a:ext cx="1208932" cy="307777"/>
          </a:xfrm>
          <a:prstGeom prst="rect">
            <a:avLst/>
          </a:prstGeom>
          <a:noFill/>
          <a:ln w="9525">
            <a:noFill/>
            <a:miter lim="800000"/>
            <a:headEnd/>
            <a:tailEnd/>
          </a:ln>
        </p:spPr>
        <p:txBody>
          <a:bodyPr wrap="square">
            <a:spAutoFit/>
          </a:bodyPr>
          <a:lstStyle/>
          <a:p>
            <a:pPr algn="ctr"/>
            <a:r>
              <a:rPr lang="en-US" sz="1400"/>
              <a:t>Jules Devaux</a:t>
            </a:r>
            <a:endParaRPr lang="en-US" sz="1400" dirty="0"/>
          </a:p>
        </p:txBody>
      </p:sp>
      <p:pic>
        <p:nvPicPr>
          <p:cNvPr id="8" name="Picture 8" descr="Lallier sq"/>
          <p:cNvPicPr>
            <a:picLocks noChangeAspect="1" noChangeArrowheads="1"/>
          </p:cNvPicPr>
          <p:nvPr/>
        </p:nvPicPr>
        <p:blipFill rotWithShape="1">
          <a:blip r:embed="rId7" cstate="print">
            <a:duotone>
              <a:prstClr val="black"/>
              <a:srgbClr val="D9C3A5">
                <a:tint val="50000"/>
                <a:satMod val="180000"/>
              </a:srgbClr>
            </a:duotone>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7241886" y="1359756"/>
            <a:ext cx="1215240" cy="1816608"/>
          </a:xfrm>
          <a:prstGeom prst="rect">
            <a:avLst/>
          </a:prstGeom>
          <a:noFill/>
          <a:ln w="9525">
            <a:noFill/>
            <a:miter lim="800000"/>
            <a:headEnd/>
            <a:tailEnd/>
          </a:ln>
        </p:spPr>
      </p:pic>
      <p:sp>
        <p:nvSpPr>
          <p:cNvPr id="9" name="TextBox 12"/>
          <p:cNvSpPr txBox="1">
            <a:spLocks noChangeArrowheads="1"/>
          </p:cNvSpPr>
          <p:nvPr/>
        </p:nvSpPr>
        <p:spPr bwMode="auto">
          <a:xfrm>
            <a:off x="7134991" y="3170079"/>
            <a:ext cx="1412735" cy="307777"/>
          </a:xfrm>
          <a:prstGeom prst="rect">
            <a:avLst/>
          </a:prstGeom>
          <a:noFill/>
          <a:ln w="9525">
            <a:noFill/>
            <a:miter lim="800000"/>
            <a:headEnd/>
            <a:tailEnd/>
          </a:ln>
        </p:spPr>
        <p:txBody>
          <a:bodyPr wrap="square">
            <a:spAutoFit/>
          </a:bodyPr>
          <a:lstStyle/>
          <a:p>
            <a:pPr algn="ctr"/>
            <a:r>
              <a:rPr lang="en-US" sz="1400" dirty="0"/>
              <a:t>François </a:t>
            </a:r>
            <a:r>
              <a:rPr lang="en-US" sz="1400" dirty="0" err="1"/>
              <a:t>Lallier</a:t>
            </a:r>
            <a:endParaRPr lang="en-US" sz="1400" dirty="0"/>
          </a:p>
        </p:txBody>
      </p:sp>
      <p:pic>
        <p:nvPicPr>
          <p:cNvPr id="10" name="Picture 9" descr="Taillandier sq"/>
          <p:cNvPicPr>
            <a:picLocks noChangeAspect="1" noChangeArrowheads="1"/>
          </p:cNvPicPr>
          <p:nvPr/>
        </p:nvPicPr>
        <p:blipFill rotWithShape="1">
          <a:blip r:embed="rId9" cstate="email">
            <a:duotone>
              <a:prstClr val="black"/>
              <a:srgbClr val="D9C3A5">
                <a:tint val="50000"/>
                <a:satMod val="180000"/>
              </a:srgbClr>
            </a:duotone>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t="-558"/>
          <a:stretch/>
        </p:blipFill>
        <p:spPr bwMode="auto">
          <a:xfrm>
            <a:off x="8905808" y="2008967"/>
            <a:ext cx="1211061" cy="1816608"/>
          </a:xfrm>
          <a:prstGeom prst="rect">
            <a:avLst/>
          </a:prstGeom>
          <a:noFill/>
          <a:ln w="9525">
            <a:noFill/>
            <a:miter lim="800000"/>
            <a:headEnd/>
            <a:tailEnd/>
          </a:ln>
        </p:spPr>
      </p:pic>
      <p:sp>
        <p:nvSpPr>
          <p:cNvPr id="11" name="TextBox 14"/>
          <p:cNvSpPr txBox="1">
            <a:spLocks noChangeArrowheads="1"/>
          </p:cNvSpPr>
          <p:nvPr/>
        </p:nvSpPr>
        <p:spPr bwMode="auto">
          <a:xfrm>
            <a:off x="8614996" y="3815677"/>
            <a:ext cx="1801208" cy="307777"/>
          </a:xfrm>
          <a:prstGeom prst="rect">
            <a:avLst/>
          </a:prstGeom>
          <a:noFill/>
          <a:ln w="9525">
            <a:noFill/>
            <a:miter lim="800000"/>
            <a:headEnd/>
            <a:tailEnd/>
          </a:ln>
        </p:spPr>
        <p:txBody>
          <a:bodyPr wrap="square">
            <a:spAutoFit/>
          </a:bodyPr>
          <a:lstStyle/>
          <a:p>
            <a:pPr algn="ctr"/>
            <a:r>
              <a:rPr lang="en-US" sz="1400" dirty="0"/>
              <a:t>Auguste Le </a:t>
            </a:r>
            <a:r>
              <a:rPr lang="en-US" sz="1400" dirty="0" err="1"/>
              <a:t>Taillander</a:t>
            </a:r>
            <a:endParaRPr lang="en-US" sz="1400" dirty="0"/>
          </a:p>
        </p:txBody>
      </p:sp>
      <p:pic>
        <p:nvPicPr>
          <p:cNvPr id="12" name="Picture 5" descr="Lamache sq"/>
          <p:cNvPicPr>
            <a:picLocks noChangeAspect="1" noChangeArrowheads="1"/>
          </p:cNvPicPr>
          <p:nvPr/>
        </p:nvPicPr>
        <p:blipFill rotWithShape="1">
          <a:blip r:embed="rId11" cstate="email">
            <a:duotone>
              <a:prstClr val="black"/>
              <a:srgbClr val="D9C3A5">
                <a:tint val="50000"/>
                <a:satMod val="180000"/>
              </a:srgbClr>
            </a:duotone>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b="-109"/>
          <a:stretch/>
        </p:blipFill>
        <p:spPr bwMode="auto">
          <a:xfrm>
            <a:off x="2075576" y="2008967"/>
            <a:ext cx="1209159" cy="1816608"/>
          </a:xfrm>
          <a:prstGeom prst="rect">
            <a:avLst/>
          </a:prstGeom>
          <a:noFill/>
          <a:ln w="9525">
            <a:noFill/>
            <a:miter lim="800000"/>
            <a:headEnd/>
            <a:tailEnd/>
          </a:ln>
        </p:spPr>
      </p:pic>
      <p:sp>
        <p:nvSpPr>
          <p:cNvPr id="13" name="TextBox 17"/>
          <p:cNvSpPr txBox="1">
            <a:spLocks noChangeArrowheads="1"/>
          </p:cNvSpPr>
          <p:nvPr/>
        </p:nvSpPr>
        <p:spPr bwMode="auto">
          <a:xfrm>
            <a:off x="2021295" y="3802373"/>
            <a:ext cx="1317721" cy="307777"/>
          </a:xfrm>
          <a:prstGeom prst="rect">
            <a:avLst/>
          </a:prstGeom>
          <a:noFill/>
          <a:ln w="9525">
            <a:noFill/>
            <a:miter lim="800000"/>
            <a:headEnd/>
            <a:tailEnd/>
          </a:ln>
        </p:spPr>
        <p:txBody>
          <a:bodyPr wrap="square">
            <a:spAutoFit/>
          </a:bodyPr>
          <a:lstStyle/>
          <a:p>
            <a:pPr algn="ctr"/>
            <a:r>
              <a:rPr lang="en-US" sz="1400"/>
              <a:t>Paul Lamache</a:t>
            </a:r>
            <a:endParaRPr lang="en-US" sz="1400" dirty="0"/>
          </a:p>
        </p:txBody>
      </p:sp>
      <p:pic>
        <p:nvPicPr>
          <p:cNvPr id="14" name="Picture 14" descr="ozaportrait">
            <a:hlinkClick r:id="" action="ppaction://noaction" highlightClick="1"/>
            <a:hlinkHover r:id="" action="ppaction://noaction" highlightClick="1"/>
          </p:cNvPr>
          <p:cNvPicPr>
            <a:picLocks noChangeAspect="1" noChangeArrowheads="1"/>
          </p:cNvPicPr>
          <p:nvPr/>
        </p:nvPicPr>
        <p:blipFill rotWithShape="1">
          <a:blip r:embed="rId13" cstate="print">
            <a:duotone>
              <a:prstClr val="black"/>
              <a:srgbClr val="D9C3A5">
                <a:tint val="50000"/>
                <a:satMod val="180000"/>
              </a:srgbClr>
            </a:duotone>
            <a:extLst>
              <a:ext uri="{BEBA8EAE-BF5A-486C-A8C5-ECC9F3942E4B}">
                <a14:imgProps xmlns:a14="http://schemas.microsoft.com/office/drawing/2010/main">
                  <a14:imgLayer r:embed="rId1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5515764" y="1059563"/>
            <a:ext cx="1219200" cy="1806711"/>
          </a:xfrm>
          <a:prstGeom prst="rect">
            <a:avLst/>
          </a:prstGeom>
          <a:noFill/>
          <a:ln w="9525">
            <a:noFill/>
            <a:miter lim="800000"/>
            <a:headEnd/>
            <a:tailEnd/>
          </a:ln>
        </p:spPr>
      </p:pic>
      <p:sp>
        <p:nvSpPr>
          <p:cNvPr id="16" name="TextBox 20"/>
          <p:cNvSpPr txBox="1">
            <a:spLocks noChangeArrowheads="1"/>
          </p:cNvSpPr>
          <p:nvPr/>
        </p:nvSpPr>
        <p:spPr bwMode="auto">
          <a:xfrm>
            <a:off x="5337590" y="2856373"/>
            <a:ext cx="1575549" cy="307777"/>
          </a:xfrm>
          <a:prstGeom prst="rect">
            <a:avLst/>
          </a:prstGeom>
          <a:noFill/>
          <a:ln w="9525">
            <a:noFill/>
            <a:miter lim="800000"/>
            <a:headEnd/>
            <a:tailEnd/>
          </a:ln>
        </p:spPr>
        <p:txBody>
          <a:bodyPr wrap="square">
            <a:spAutoFit/>
          </a:bodyPr>
          <a:lstStyle/>
          <a:p>
            <a:pPr algn="ctr"/>
            <a:r>
              <a:rPr lang="en-US" sz="1400" dirty="0"/>
              <a:t>Frederic Ozanam</a:t>
            </a:r>
          </a:p>
        </p:txBody>
      </p:sp>
      <p:sp>
        <p:nvSpPr>
          <p:cNvPr id="19" name="TextBox 18"/>
          <p:cNvSpPr txBox="1"/>
          <p:nvPr/>
        </p:nvSpPr>
        <p:spPr>
          <a:xfrm>
            <a:off x="10421871" y="5184113"/>
            <a:ext cx="1109133" cy="307777"/>
          </a:xfrm>
          <a:prstGeom prst="rect">
            <a:avLst/>
          </a:prstGeom>
          <a:noFill/>
        </p:spPr>
        <p:txBody>
          <a:bodyPr wrap="square" rtlCol="0">
            <a:spAutoFit/>
          </a:bodyPr>
          <a:lstStyle/>
          <a:p>
            <a:pPr algn="ctr"/>
            <a:r>
              <a:rPr lang="en-US" sz="1400"/>
              <a:t>Félix Clavé</a:t>
            </a:r>
            <a:endParaRPr lang="en-US" sz="1400" dirty="0"/>
          </a:p>
        </p:txBody>
      </p:sp>
      <p:pic>
        <p:nvPicPr>
          <p:cNvPr id="18" name="Picture 17"/>
          <p:cNvPicPr>
            <a:picLocks noChangeAspect="1"/>
          </p:cNvPicPr>
          <p:nvPr/>
        </p:nvPicPr>
        <p:blipFill rotWithShape="1">
          <a:blip r:embed="rId15"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10360765" y="3384049"/>
            <a:ext cx="1225273" cy="1800064"/>
          </a:xfrm>
          <a:prstGeom prst="rect">
            <a:avLst/>
          </a:prstGeom>
        </p:spPr>
      </p:pic>
      <p:pic>
        <p:nvPicPr>
          <p:cNvPr id="17" name="Picture 16">
            <a:extLst>
              <a:ext uri="{FF2B5EF4-FFF2-40B4-BE49-F238E27FC236}">
                <a16:creationId xmlns:a16="http://schemas.microsoft.com/office/drawing/2014/main" id="{8843AB06-16DC-483D-ADC6-7889E70491A9}"/>
              </a:ext>
            </a:extLst>
          </p:cNvPr>
          <p:cNvPicPr>
            <a:picLocks noChangeAspect="1"/>
          </p:cNvPicPr>
          <p:nvPr/>
        </p:nvPicPr>
        <p:blipFill rotWithShape="1">
          <a:blip r:embed="rId16" cstate="email">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r="644"/>
          <a:stretch/>
        </p:blipFill>
        <p:spPr>
          <a:xfrm>
            <a:off x="3548055" y="3176364"/>
            <a:ext cx="5140655" cy="3044188"/>
          </a:xfrm>
          <a:prstGeom prst="rect">
            <a:avLst/>
          </a:prstGeom>
        </p:spPr>
      </p:pic>
    </p:spTree>
    <p:extLst>
      <p:ext uri="{BB962C8B-B14F-4D97-AF65-F5344CB8AC3E}">
        <p14:creationId xmlns:p14="http://schemas.microsoft.com/office/powerpoint/2010/main" val="252258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8255-B1EF-F441-9682-AD85CA922AE8}"/>
              </a:ext>
            </a:extLst>
          </p:cNvPr>
          <p:cNvSpPr>
            <a:spLocks noGrp="1"/>
          </p:cNvSpPr>
          <p:nvPr>
            <p:ph type="title"/>
          </p:nvPr>
        </p:nvSpPr>
        <p:spPr>
          <a:xfrm>
            <a:off x="609600" y="338039"/>
            <a:ext cx="9300210" cy="779464"/>
          </a:xfrm>
        </p:spPr>
        <p:txBody>
          <a:bodyPr anchor="ctr">
            <a:normAutofit/>
          </a:bodyPr>
          <a:lstStyle/>
          <a:p>
            <a:r>
              <a:rPr lang="en-US" sz="4100" dirty="0"/>
              <a:t>Bl. Rosalie </a:t>
            </a:r>
            <a:r>
              <a:rPr lang="en-US" sz="4100" dirty="0" err="1"/>
              <a:t>Rendu</a:t>
            </a:r>
            <a:r>
              <a:rPr lang="en-US" sz="4100" dirty="0"/>
              <a:t>: Mentor</a:t>
            </a:r>
          </a:p>
        </p:txBody>
      </p:sp>
      <p:pic>
        <p:nvPicPr>
          <p:cNvPr id="7170" name="Picture 2" descr="Rosalie Rendu - Alchetron, The Free Social Encyclopedia">
            <a:extLst>
              <a:ext uri="{FF2B5EF4-FFF2-40B4-BE49-F238E27FC236}">
                <a16:creationId xmlns:a16="http://schemas.microsoft.com/office/drawing/2014/main" id="{3D39EB0D-4AC3-4D73-A889-675D0C8F94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89450" y="1438275"/>
            <a:ext cx="6273800" cy="4292600"/>
          </a:xfrm>
          <a:prstGeom prst="rect">
            <a:avLst/>
          </a:prstGeom>
          <a:extLst>
            <a:ext uri="{909E8E84-426E-40DD-AFC4-6F175D3DCCD1}">
              <a14:hiddenFill xmlns:a14="http://schemas.microsoft.com/office/drawing/2010/main">
                <a:solidFill>
                  <a:srgbClr val="FFFFFF"/>
                </a:solidFill>
              </a14:hiddenFill>
            </a:ext>
          </a:extLst>
        </p:spPr>
      </p:pic>
      <p:pic>
        <p:nvPicPr>
          <p:cNvPr id="5122" name="Picture 2" descr="SVP 1833 (18 to 33 year olds) | St Vincent de Paul Society">
            <a:extLst>
              <a:ext uri="{FF2B5EF4-FFF2-40B4-BE49-F238E27FC236}">
                <a16:creationId xmlns:a16="http://schemas.microsoft.com/office/drawing/2014/main" id="{0F7277B4-27E6-462F-BAB5-4C6EE27F34C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750" y="1720850"/>
            <a:ext cx="2712403" cy="401002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9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7DAF6-1CDE-B14C-A3BD-AF5413424711}"/>
              </a:ext>
            </a:extLst>
          </p:cNvPr>
          <p:cNvSpPr>
            <a:spLocks noGrp="1"/>
          </p:cNvSpPr>
          <p:nvPr>
            <p:ph type="title"/>
          </p:nvPr>
        </p:nvSpPr>
        <p:spPr>
          <a:xfrm>
            <a:off x="609600" y="338039"/>
            <a:ext cx="9300210" cy="779464"/>
          </a:xfrm>
        </p:spPr>
        <p:txBody>
          <a:bodyPr anchor="ctr">
            <a:normAutofit/>
          </a:bodyPr>
          <a:lstStyle/>
          <a:p>
            <a:r>
              <a:rPr lang="en-US" dirty="0"/>
              <a:t>Courage and Faith</a:t>
            </a:r>
          </a:p>
        </p:txBody>
      </p:sp>
      <p:pic>
        <p:nvPicPr>
          <p:cNvPr id="4" name="Picture 3" descr="A screenshot of a cell phone&#10;&#10;Description automatically generated">
            <a:extLst>
              <a:ext uri="{FF2B5EF4-FFF2-40B4-BE49-F238E27FC236}">
                <a16:creationId xmlns:a16="http://schemas.microsoft.com/office/drawing/2014/main" id="{16F1D042-E82D-4D27-ADE4-07E99F1ADF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6100" y="3416300"/>
            <a:ext cx="2801938" cy="2314575"/>
          </a:xfrm>
          <a:prstGeom prst="rect">
            <a:avLst/>
          </a:prstGeom>
        </p:spPr>
      </p:pic>
      <p:pic>
        <p:nvPicPr>
          <p:cNvPr id="5" name="Picture 4" descr="A picture containing building, bridge&#10;&#10;Description automatically generated">
            <a:extLst>
              <a:ext uri="{FF2B5EF4-FFF2-40B4-BE49-F238E27FC236}">
                <a16:creationId xmlns:a16="http://schemas.microsoft.com/office/drawing/2014/main" id="{F6BCBF62-CB5D-4F68-BC26-49A7D723EE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1750" y="1438275"/>
            <a:ext cx="4586288" cy="1895475"/>
          </a:xfrm>
          <a:prstGeom prst="rect">
            <a:avLst/>
          </a:prstGeom>
        </p:spPr>
      </p:pic>
      <p:pic>
        <p:nvPicPr>
          <p:cNvPr id="6" name="Picture 5">
            <a:extLst>
              <a:ext uri="{FF2B5EF4-FFF2-40B4-BE49-F238E27FC236}">
                <a16:creationId xmlns:a16="http://schemas.microsoft.com/office/drawing/2014/main" id="{862A6719-EE36-4813-825B-03353D1F2B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5680"/>
          <a:stretch/>
        </p:blipFill>
        <p:spPr>
          <a:xfrm>
            <a:off x="3841750" y="3416300"/>
            <a:ext cx="1703388" cy="2314575"/>
          </a:xfrm>
          <a:prstGeom prst="rect">
            <a:avLst/>
          </a:prstGeom>
        </p:spPr>
      </p:pic>
      <p:sp>
        <p:nvSpPr>
          <p:cNvPr id="3" name="TextBox 2">
            <a:extLst>
              <a:ext uri="{FF2B5EF4-FFF2-40B4-BE49-F238E27FC236}">
                <a16:creationId xmlns:a16="http://schemas.microsoft.com/office/drawing/2014/main" id="{4A128F1D-E0C2-470D-A996-17CDD3F7EBBA}"/>
              </a:ext>
            </a:extLst>
          </p:cNvPr>
          <p:cNvSpPr txBox="1"/>
          <p:nvPr/>
        </p:nvSpPr>
        <p:spPr>
          <a:xfrm>
            <a:off x="6313312" y="2872085"/>
            <a:ext cx="2080591" cy="461665"/>
          </a:xfrm>
          <a:prstGeom prst="rect">
            <a:avLst/>
          </a:prstGeom>
          <a:noFill/>
        </p:spPr>
        <p:txBody>
          <a:bodyPr wrap="square" rtlCol="0">
            <a:spAutoFit/>
          </a:bodyPr>
          <a:lstStyle/>
          <a:p>
            <a:pPr algn="r"/>
            <a:r>
              <a:rPr lang="en-US" sz="2400" b="1" dirty="0">
                <a:solidFill>
                  <a:schemeClr val="bg1"/>
                </a:solidFill>
              </a:rPr>
              <a:t>Born in 1786</a:t>
            </a:r>
          </a:p>
        </p:txBody>
      </p:sp>
    </p:spTree>
    <p:extLst>
      <p:ext uri="{BB962C8B-B14F-4D97-AF65-F5344CB8AC3E}">
        <p14:creationId xmlns:p14="http://schemas.microsoft.com/office/powerpoint/2010/main" val="35150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99BA5-7EB7-4AED-9E6C-2F7CE1B0831E}"/>
              </a:ext>
            </a:extLst>
          </p:cNvPr>
          <p:cNvSpPr>
            <a:spLocks noGrp="1"/>
          </p:cNvSpPr>
          <p:nvPr>
            <p:ph type="title"/>
          </p:nvPr>
        </p:nvSpPr>
        <p:spPr>
          <a:xfrm>
            <a:off x="609600" y="338039"/>
            <a:ext cx="9300210" cy="779464"/>
          </a:xfrm>
        </p:spPr>
        <p:txBody>
          <a:bodyPr anchor="ctr">
            <a:normAutofit fontScale="90000"/>
          </a:bodyPr>
          <a:lstStyle/>
          <a:p>
            <a:r>
              <a:rPr lang="en-US" dirty="0"/>
              <a:t>“Mother Teresa” of the </a:t>
            </a:r>
            <a:r>
              <a:rPr lang="en-US" dirty="0" err="1"/>
              <a:t>Mouffetard</a:t>
            </a:r>
            <a:endParaRPr lang="en-US" dirty="0"/>
          </a:p>
        </p:txBody>
      </p:sp>
      <p:pic>
        <p:nvPicPr>
          <p:cNvPr id="3074" name="Picture 2" descr="A group of people posing for a photo&#10;&#10;Description automatically generated">
            <a:extLst>
              <a:ext uri="{FF2B5EF4-FFF2-40B4-BE49-F238E27FC236}">
                <a16:creationId xmlns:a16="http://schemas.microsoft.com/office/drawing/2014/main" id="{F31FBEF6-9695-41CB-BB73-E5113C7766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7834" y="2498725"/>
            <a:ext cx="3965575" cy="2171700"/>
          </a:xfrm>
          <a:prstGeom prst="rect">
            <a:avLst/>
          </a:prstGeom>
          <a:extLst>
            <a:ext uri="{909E8E84-426E-40DD-AFC4-6F175D3DCCD1}">
              <a14:hiddenFill xmlns:a14="http://schemas.microsoft.com/office/drawing/2010/main">
                <a:solidFill>
                  <a:srgbClr val="FFFFFF"/>
                </a:solidFill>
              </a14:hiddenFill>
            </a:ext>
          </a:extLst>
        </p:spPr>
      </p:pic>
      <p:pic>
        <p:nvPicPr>
          <p:cNvPr id="5" name="Picture 2" descr="1833 - Cholera outbreak | Savages &amp; Scoundrels">
            <a:extLst>
              <a:ext uri="{FF2B5EF4-FFF2-40B4-BE49-F238E27FC236}">
                <a16:creationId xmlns:a16="http://schemas.microsoft.com/office/drawing/2014/main" id="{AF0F9FB4-1DC2-44EB-9A8B-C40BFC981B4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90802" y="2498725"/>
            <a:ext cx="2689225" cy="2171700"/>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3BE670-5896-4779-81B2-D32D30D88C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35920" y="2498725"/>
            <a:ext cx="1997075" cy="2171700"/>
          </a:xfrm>
          <a:prstGeom prst="rect">
            <a:avLst/>
          </a:prstGeom>
        </p:spPr>
      </p:pic>
      <p:pic>
        <p:nvPicPr>
          <p:cNvPr id="7" name="Picture 6">
            <a:extLst>
              <a:ext uri="{FF2B5EF4-FFF2-40B4-BE49-F238E27FC236}">
                <a16:creationId xmlns:a16="http://schemas.microsoft.com/office/drawing/2014/main" id="{9BAE5D66-69C1-422E-B4E1-EF212D0CE8C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600" y="2498725"/>
            <a:ext cx="2068513" cy="2171700"/>
          </a:xfrm>
          <a:prstGeom prst="rect">
            <a:avLst/>
          </a:prstGeom>
        </p:spPr>
      </p:pic>
      <p:sp>
        <p:nvSpPr>
          <p:cNvPr id="2" name="TextBox 1">
            <a:extLst>
              <a:ext uri="{FF2B5EF4-FFF2-40B4-BE49-F238E27FC236}">
                <a16:creationId xmlns:a16="http://schemas.microsoft.com/office/drawing/2014/main" id="{E81CB108-5500-434D-BA3A-9C31EBBA952F}"/>
              </a:ext>
            </a:extLst>
          </p:cNvPr>
          <p:cNvSpPr txBox="1"/>
          <p:nvPr/>
        </p:nvSpPr>
        <p:spPr>
          <a:xfrm>
            <a:off x="609600" y="1913950"/>
            <a:ext cx="5039360" cy="584775"/>
          </a:xfrm>
          <a:prstGeom prst="rect">
            <a:avLst/>
          </a:prstGeom>
          <a:noFill/>
        </p:spPr>
        <p:txBody>
          <a:bodyPr wrap="square" rtlCol="0">
            <a:spAutoFit/>
          </a:bodyPr>
          <a:lstStyle/>
          <a:p>
            <a:r>
              <a:rPr lang="en-US" sz="3200" dirty="0">
                <a:latin typeface="Century Gothic" panose="020B0502020202020204" pitchFamily="34" charset="0"/>
              </a:rPr>
              <a:t>Serving Rich and Poor…</a:t>
            </a:r>
          </a:p>
        </p:txBody>
      </p:sp>
      <p:sp>
        <p:nvSpPr>
          <p:cNvPr id="8" name="TextBox 7">
            <a:extLst>
              <a:ext uri="{FF2B5EF4-FFF2-40B4-BE49-F238E27FC236}">
                <a16:creationId xmlns:a16="http://schemas.microsoft.com/office/drawing/2014/main" id="{96B66ECC-8EC1-464B-9B87-C43B76C54840}"/>
              </a:ext>
            </a:extLst>
          </p:cNvPr>
          <p:cNvSpPr txBox="1"/>
          <p:nvPr/>
        </p:nvSpPr>
        <p:spPr>
          <a:xfrm>
            <a:off x="5648960" y="4670425"/>
            <a:ext cx="5931689" cy="584775"/>
          </a:xfrm>
          <a:prstGeom prst="rect">
            <a:avLst/>
          </a:prstGeom>
          <a:noFill/>
        </p:spPr>
        <p:txBody>
          <a:bodyPr wrap="square" rtlCol="0">
            <a:spAutoFit/>
          </a:bodyPr>
          <a:lstStyle/>
          <a:p>
            <a:pPr algn="r"/>
            <a:r>
              <a:rPr lang="en-US" sz="3200" dirty="0">
                <a:latin typeface="Century Gothic" panose="020B0502020202020204" pitchFamily="34" charset="0"/>
              </a:rPr>
              <a:t>…in Times of Plague and War</a:t>
            </a:r>
          </a:p>
        </p:txBody>
      </p:sp>
    </p:spTree>
    <p:extLst>
      <p:ext uri="{BB962C8B-B14F-4D97-AF65-F5344CB8AC3E}">
        <p14:creationId xmlns:p14="http://schemas.microsoft.com/office/powerpoint/2010/main" val="217616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A8EF-895A-1646-890A-ED18B3F5E444}"/>
              </a:ext>
            </a:extLst>
          </p:cNvPr>
          <p:cNvSpPr>
            <a:spLocks noGrp="1"/>
          </p:cNvSpPr>
          <p:nvPr>
            <p:ph type="title"/>
          </p:nvPr>
        </p:nvSpPr>
        <p:spPr/>
        <p:txBody>
          <a:bodyPr/>
          <a:lstStyle/>
          <a:p>
            <a:r>
              <a:rPr lang="en-US" dirty="0"/>
              <a:t>Rosalie and the Society</a:t>
            </a:r>
          </a:p>
        </p:txBody>
      </p:sp>
      <p:pic>
        <p:nvPicPr>
          <p:cNvPr id="7" name="Picture 6">
            <a:extLst>
              <a:ext uri="{FF2B5EF4-FFF2-40B4-BE49-F238E27FC236}">
                <a16:creationId xmlns:a16="http://schemas.microsoft.com/office/drawing/2014/main" id="{62F99DD3-3C34-6F47-82C2-C6DF28EEB0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31308" y="1102490"/>
            <a:ext cx="7871674" cy="4999362"/>
          </a:xfrm>
          <a:prstGeom prst="rect">
            <a:avLst/>
          </a:prstGeom>
        </p:spPr>
      </p:pic>
      <p:sp>
        <p:nvSpPr>
          <p:cNvPr id="8" name="TextBox 7">
            <a:extLst>
              <a:ext uri="{FF2B5EF4-FFF2-40B4-BE49-F238E27FC236}">
                <a16:creationId xmlns:a16="http://schemas.microsoft.com/office/drawing/2014/main" id="{83647E39-6DBC-2D44-987B-EFED810EC643}"/>
              </a:ext>
            </a:extLst>
          </p:cNvPr>
          <p:cNvSpPr txBox="1"/>
          <p:nvPr/>
        </p:nvSpPr>
        <p:spPr>
          <a:xfrm>
            <a:off x="2131308" y="1102489"/>
            <a:ext cx="7871674" cy="5016758"/>
          </a:xfrm>
          <a:prstGeom prst="rect">
            <a:avLst/>
          </a:prstGeom>
          <a:solidFill>
            <a:schemeClr val="bg1">
              <a:alpha val="54000"/>
            </a:schemeClr>
          </a:solidFill>
        </p:spPr>
        <p:txBody>
          <a:bodyPr wrap="square" rtlCol="0">
            <a:spAutoFit/>
          </a:bodyPr>
          <a:lstStyle/>
          <a:p>
            <a:pPr algn="ctr">
              <a:spcBef>
                <a:spcPts val="4800"/>
              </a:spcBef>
            </a:pPr>
            <a:r>
              <a:rPr lang="en-US" sz="8000" b="1" dirty="0">
                <a:latin typeface="Century Gothic" panose="020B0502020202020204" pitchFamily="34" charset="0"/>
              </a:rPr>
              <a:t>Patience</a:t>
            </a:r>
          </a:p>
          <a:p>
            <a:pPr algn="ctr">
              <a:spcBef>
                <a:spcPts val="4800"/>
              </a:spcBef>
            </a:pPr>
            <a:r>
              <a:rPr lang="en-US" sz="8000" b="1" dirty="0">
                <a:latin typeface="Century Gothic" panose="020B0502020202020204" pitchFamily="34" charset="0"/>
              </a:rPr>
              <a:t>Understanding</a:t>
            </a:r>
          </a:p>
          <a:p>
            <a:pPr algn="ctr">
              <a:spcBef>
                <a:spcPts val="4800"/>
              </a:spcBef>
            </a:pPr>
            <a:r>
              <a:rPr lang="en-US" sz="8000" b="1" dirty="0">
                <a:latin typeface="Century Gothic" panose="020B0502020202020204" pitchFamily="34" charset="0"/>
              </a:rPr>
              <a:t>Politeness</a:t>
            </a:r>
          </a:p>
        </p:txBody>
      </p:sp>
    </p:spTree>
    <p:custDataLst>
      <p:tags r:id="rId1"/>
    </p:custDataLst>
    <p:extLst>
      <p:ext uri="{BB962C8B-B14F-4D97-AF65-F5344CB8AC3E}">
        <p14:creationId xmlns:p14="http://schemas.microsoft.com/office/powerpoint/2010/main" val="31179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8996C2-68EE-46CB-B7CB-450B62D15146}"/>
              </a:ext>
            </a:extLst>
          </p:cNvPr>
          <p:cNvSpPr>
            <a:spLocks noGrp="1"/>
          </p:cNvSpPr>
          <p:nvPr>
            <p:ph type="title"/>
          </p:nvPr>
        </p:nvSpPr>
        <p:spPr>
          <a:xfrm>
            <a:off x="609600" y="338039"/>
            <a:ext cx="9300210" cy="779464"/>
          </a:xfrm>
        </p:spPr>
        <p:txBody>
          <a:bodyPr/>
          <a:lstStyle/>
          <a:p>
            <a:r>
              <a:rPr lang="en-US" dirty="0"/>
              <a:t>The Rule </a:t>
            </a:r>
          </a:p>
        </p:txBody>
      </p:sp>
      <p:pic>
        <p:nvPicPr>
          <p:cNvPr id="4" name="Picture 3" descr="A picture containing box, table&#10;&#10;Description automatically generated">
            <a:extLst>
              <a:ext uri="{FF2B5EF4-FFF2-40B4-BE49-F238E27FC236}">
                <a16:creationId xmlns:a16="http://schemas.microsoft.com/office/drawing/2014/main" id="{2A59D5E5-39BF-4F56-8333-B90118B235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282845">
            <a:off x="1211680" y="3514673"/>
            <a:ext cx="3783393" cy="2165993"/>
          </a:xfrm>
          <a:prstGeom prst="rect">
            <a:avLst/>
          </a:prstGeom>
          <a:noFill/>
        </p:spPr>
      </p:pic>
      <p:pic>
        <p:nvPicPr>
          <p:cNvPr id="6" name="Picture 2">
            <a:extLst>
              <a:ext uri="{FF2B5EF4-FFF2-40B4-BE49-F238E27FC236}">
                <a16:creationId xmlns:a16="http://schemas.microsoft.com/office/drawing/2014/main" id="{E76366C0-6603-4540-AC2E-2B661147E208}"/>
              </a:ext>
            </a:extLst>
          </p:cNvPr>
          <p:cNvPicPr>
            <a:picLocks noChangeAspect="1" noChangeArrowheads="1"/>
          </p:cNvPicPr>
          <p:nvPr/>
        </p:nvPicPr>
        <p:blipFill>
          <a:blip r:embed="rId4" cstate="email">
            <a:lum bright="20000"/>
            <a:extLst>
              <a:ext uri="{28A0092B-C50C-407E-A947-70E740481C1C}">
                <a14:useLocalDpi xmlns:a14="http://schemas.microsoft.com/office/drawing/2010/main"/>
              </a:ext>
            </a:extLst>
          </a:blip>
          <a:srcRect/>
          <a:stretch>
            <a:fillRect/>
          </a:stretch>
        </p:blipFill>
        <p:spPr bwMode="auto">
          <a:xfrm>
            <a:off x="7243770" y="1265557"/>
            <a:ext cx="3324860" cy="4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9F98797-0064-4B31-80DE-749F8DA8EC2C}"/>
              </a:ext>
            </a:extLst>
          </p:cNvPr>
          <p:cNvSpPr txBox="1"/>
          <p:nvPr/>
        </p:nvSpPr>
        <p:spPr>
          <a:xfrm>
            <a:off x="1102659" y="1249680"/>
            <a:ext cx="5613101" cy="1855851"/>
          </a:xfrm>
          <a:prstGeom prst="rect">
            <a:avLst/>
          </a:prstGeom>
          <a:noFill/>
        </p:spPr>
        <p:txBody>
          <a:bodyPr wrap="square" rtlCol="0">
            <a:spAutoFit/>
          </a:bodyPr>
          <a:lstStyle/>
          <a:p>
            <a:pPr>
              <a:spcAft>
                <a:spcPts val="1800"/>
              </a:spcAft>
            </a:pPr>
            <a:r>
              <a:rPr lang="en-US" sz="2800" dirty="0">
                <a:latin typeface="Century Gothic" panose="020B0502020202020204" pitchFamily="34" charset="0"/>
              </a:rPr>
              <a:t>Originally written in 1835</a:t>
            </a:r>
          </a:p>
          <a:p>
            <a:pPr>
              <a:spcAft>
                <a:spcPts val="1800"/>
              </a:spcAft>
            </a:pPr>
            <a:r>
              <a:rPr lang="en-US" sz="2800" dirty="0">
                <a:latin typeface="Century Gothic" panose="020B0502020202020204" pitchFamily="34" charset="0"/>
              </a:rPr>
              <a:t>A spiritual document</a:t>
            </a:r>
          </a:p>
          <a:p>
            <a:pPr>
              <a:spcAft>
                <a:spcPts val="1800"/>
              </a:spcAft>
            </a:pPr>
            <a:r>
              <a:rPr lang="en-US" sz="2800" dirty="0">
                <a:latin typeface="Century Gothic" panose="020B0502020202020204" pitchFamily="34" charset="0"/>
              </a:rPr>
              <a:t>Only revised a few times</a:t>
            </a:r>
          </a:p>
        </p:txBody>
      </p:sp>
      <p:sp>
        <p:nvSpPr>
          <p:cNvPr id="8" name="TextBox 7">
            <a:extLst>
              <a:ext uri="{FF2B5EF4-FFF2-40B4-BE49-F238E27FC236}">
                <a16:creationId xmlns:a16="http://schemas.microsoft.com/office/drawing/2014/main" id="{7BF78BD4-DA5F-4ACA-AFA7-945124183CEF}"/>
              </a:ext>
            </a:extLst>
          </p:cNvPr>
          <p:cNvSpPr txBox="1"/>
          <p:nvPr/>
        </p:nvSpPr>
        <p:spPr>
          <a:xfrm>
            <a:off x="7185041" y="5498356"/>
            <a:ext cx="3442319" cy="523220"/>
          </a:xfrm>
          <a:prstGeom prst="rect">
            <a:avLst/>
          </a:prstGeom>
          <a:noFill/>
        </p:spPr>
        <p:txBody>
          <a:bodyPr wrap="square" rtlCol="0">
            <a:spAutoFit/>
          </a:bodyPr>
          <a:lstStyle/>
          <a:p>
            <a:pPr algn="ctr">
              <a:spcAft>
                <a:spcPts val="1800"/>
              </a:spcAft>
            </a:pPr>
            <a:r>
              <a:rPr lang="en-US" sz="2800" dirty="0">
                <a:latin typeface="Century Gothic" panose="020B0502020202020204" pitchFamily="34" charset="0"/>
              </a:rPr>
              <a:t>Last revised 2018</a:t>
            </a:r>
          </a:p>
        </p:txBody>
      </p:sp>
    </p:spTree>
    <p:extLst>
      <p:ext uri="{BB962C8B-B14F-4D97-AF65-F5344CB8AC3E}">
        <p14:creationId xmlns:p14="http://schemas.microsoft.com/office/powerpoint/2010/main" val="385151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Society in the United States</a:t>
            </a:r>
          </a:p>
        </p:txBody>
      </p:sp>
      <p:sp>
        <p:nvSpPr>
          <p:cNvPr id="2" name="Content Placeholder 1"/>
          <p:cNvSpPr>
            <a:spLocks noGrp="1"/>
          </p:cNvSpPr>
          <p:nvPr>
            <p:ph idx="1"/>
          </p:nvPr>
        </p:nvSpPr>
        <p:spPr>
          <a:xfrm>
            <a:off x="6115241" y="1372089"/>
            <a:ext cx="5467159" cy="4525963"/>
          </a:xfrm>
        </p:spPr>
        <p:txBody>
          <a:bodyPr>
            <a:normAutofit/>
          </a:bodyPr>
          <a:lstStyle/>
          <a:p>
            <a:pPr marL="0" indent="0" algn="ctr">
              <a:spcBef>
                <a:spcPts val="0"/>
              </a:spcBef>
              <a:buNone/>
            </a:pPr>
            <a:r>
              <a:rPr lang="en-US" sz="3200" b="1" dirty="0">
                <a:solidFill>
                  <a:srgbClr val="006BA8"/>
                </a:solidFill>
              </a:rPr>
              <a:t>Founded</a:t>
            </a:r>
          </a:p>
          <a:p>
            <a:pPr marL="0" indent="0" algn="ctr">
              <a:spcBef>
                <a:spcPts val="0"/>
              </a:spcBef>
              <a:buNone/>
            </a:pPr>
            <a:r>
              <a:rPr lang="en-US" sz="3200" dirty="0"/>
              <a:t>20 November 1845</a:t>
            </a:r>
          </a:p>
          <a:p>
            <a:pPr marL="0" indent="0" algn="ctr">
              <a:spcBef>
                <a:spcPts val="2400"/>
              </a:spcBef>
              <a:buNone/>
            </a:pPr>
            <a:r>
              <a:rPr lang="en-US" sz="3200" b="1" dirty="0">
                <a:solidFill>
                  <a:srgbClr val="006BA8"/>
                </a:solidFill>
              </a:rPr>
              <a:t>First President</a:t>
            </a:r>
          </a:p>
          <a:p>
            <a:pPr marL="0" indent="0" algn="ctr">
              <a:spcBef>
                <a:spcPts val="0"/>
              </a:spcBef>
              <a:buNone/>
            </a:pPr>
            <a:r>
              <a:rPr lang="en-US" sz="3200" dirty="0"/>
              <a:t>Dr. Moses Linton</a:t>
            </a:r>
          </a:p>
          <a:p>
            <a:pPr marL="0" indent="0" algn="ctr">
              <a:spcBef>
                <a:spcPts val="2400"/>
              </a:spcBef>
              <a:buNone/>
            </a:pPr>
            <a:r>
              <a:rPr lang="en-US" sz="3200" b="1" dirty="0">
                <a:solidFill>
                  <a:srgbClr val="006BA8"/>
                </a:solidFill>
              </a:rPr>
              <a:t>Aggregated</a:t>
            </a:r>
          </a:p>
          <a:p>
            <a:pPr marL="0" indent="0" algn="ctr">
              <a:spcBef>
                <a:spcPts val="0"/>
              </a:spcBef>
              <a:buNone/>
            </a:pPr>
            <a:r>
              <a:rPr lang="en-US" sz="3200" dirty="0"/>
              <a:t>2 February 1846</a:t>
            </a:r>
          </a:p>
          <a:p>
            <a:pPr marL="0" indent="0" algn="ctr">
              <a:spcBef>
                <a:spcPts val="2400"/>
              </a:spcBef>
              <a:buNone/>
            </a:pPr>
            <a:r>
              <a:rPr lang="en-US" sz="3200" b="1" dirty="0">
                <a:solidFill>
                  <a:srgbClr val="006BA8"/>
                </a:solidFill>
              </a:rPr>
              <a:t>St. Louis, Missouri</a:t>
            </a:r>
          </a:p>
        </p:txBody>
      </p:sp>
      <p:pic>
        <p:nvPicPr>
          <p:cNvPr id="3" name="Picture 2" descr="svdpstl.png"/>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44835" y="1254395"/>
            <a:ext cx="5431926" cy="4677384"/>
          </a:xfrm>
          <a:prstGeom prst="rect">
            <a:avLst/>
          </a:prstGeom>
        </p:spPr>
      </p:pic>
    </p:spTree>
    <p:extLst>
      <p:ext uri="{BB962C8B-B14F-4D97-AF65-F5344CB8AC3E}">
        <p14:creationId xmlns:p14="http://schemas.microsoft.com/office/powerpoint/2010/main" val="8900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EC04-82DF-4159-910C-7DCEE43E9018}"/>
              </a:ext>
            </a:extLst>
          </p:cNvPr>
          <p:cNvSpPr>
            <a:spLocks noGrp="1"/>
          </p:cNvSpPr>
          <p:nvPr>
            <p:ph type="title"/>
          </p:nvPr>
        </p:nvSpPr>
        <p:spPr/>
        <p:txBody>
          <a:bodyPr/>
          <a:lstStyle/>
          <a:p>
            <a:r>
              <a:rPr lang="en-US" dirty="0"/>
              <a:t>Spirituality</a:t>
            </a:r>
          </a:p>
        </p:txBody>
      </p:sp>
      <p:sp>
        <p:nvSpPr>
          <p:cNvPr id="3" name="Text Placeholder 2">
            <a:extLst>
              <a:ext uri="{FF2B5EF4-FFF2-40B4-BE49-F238E27FC236}">
                <a16:creationId xmlns:a16="http://schemas.microsoft.com/office/drawing/2014/main" id="{874447A0-2114-45EE-9280-DB61293F5610}"/>
              </a:ext>
            </a:extLst>
          </p:cNvPr>
          <p:cNvSpPr>
            <a:spLocks noGrp="1"/>
          </p:cNvSpPr>
          <p:nvPr>
            <p:ph type="body" idx="1"/>
          </p:nvPr>
        </p:nvSpPr>
        <p:spPr/>
        <p:txBody>
          <a:bodyPr/>
          <a:lstStyle/>
          <a:p>
            <a:r>
              <a:rPr lang="en-US" dirty="0"/>
              <a:t>Come, Holy Spirit, Live Within Our Lives</a:t>
            </a:r>
          </a:p>
        </p:txBody>
      </p:sp>
    </p:spTree>
    <p:extLst>
      <p:ext uri="{BB962C8B-B14F-4D97-AF65-F5344CB8AC3E}">
        <p14:creationId xmlns:p14="http://schemas.microsoft.com/office/powerpoint/2010/main" val="265175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0D04-E44F-40DA-8F27-54BAD55A57E7}"/>
              </a:ext>
            </a:extLst>
          </p:cNvPr>
          <p:cNvSpPr>
            <a:spLocks noGrp="1"/>
          </p:cNvSpPr>
          <p:nvPr>
            <p:ph type="title"/>
          </p:nvPr>
        </p:nvSpPr>
        <p:spPr/>
        <p:txBody>
          <a:bodyPr/>
          <a:lstStyle/>
          <a:p>
            <a:r>
              <a:rPr lang="en-US" dirty="0"/>
              <a:t>Who We Are</a:t>
            </a:r>
          </a:p>
        </p:txBody>
      </p:sp>
      <p:sp>
        <p:nvSpPr>
          <p:cNvPr id="3" name="Text Placeholder 2">
            <a:extLst>
              <a:ext uri="{FF2B5EF4-FFF2-40B4-BE49-F238E27FC236}">
                <a16:creationId xmlns:a16="http://schemas.microsoft.com/office/drawing/2014/main" id="{46D0713C-EE2D-4124-8951-A6FE2858A3DE}"/>
              </a:ext>
            </a:extLst>
          </p:cNvPr>
          <p:cNvSpPr>
            <a:spLocks noGrp="1"/>
          </p:cNvSpPr>
          <p:nvPr>
            <p:ph type="body" idx="1"/>
          </p:nvPr>
        </p:nvSpPr>
        <p:spPr/>
        <p:txBody>
          <a:bodyPr/>
          <a:lstStyle/>
          <a:p>
            <a:r>
              <a:rPr lang="en-US" dirty="0"/>
              <a:t>A Worldwide Network of Charity</a:t>
            </a:r>
          </a:p>
        </p:txBody>
      </p:sp>
    </p:spTree>
    <p:extLst>
      <p:ext uri="{BB962C8B-B14F-4D97-AF65-F5344CB8AC3E}">
        <p14:creationId xmlns:p14="http://schemas.microsoft.com/office/powerpoint/2010/main" val="94085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Apostolate of the Laity</a:t>
            </a:r>
          </a:p>
        </p:txBody>
      </p:sp>
      <p:sp>
        <p:nvSpPr>
          <p:cNvPr id="8" name="Right Arrow 7"/>
          <p:cNvSpPr/>
          <p:nvPr/>
        </p:nvSpPr>
        <p:spPr>
          <a:xfrm>
            <a:off x="1605651" y="1060441"/>
            <a:ext cx="9119884" cy="963551"/>
          </a:xfrm>
          <a:prstGeom prst="rightArrow">
            <a:avLst/>
          </a:prstGeom>
          <a:solidFill>
            <a:schemeClr val="bg1">
              <a:lumMod val="85000"/>
            </a:schemeClr>
          </a:solidFill>
          <a:ln>
            <a:solidFill>
              <a:srgbClr val="006B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a:solidFill>
                  <a:srgbClr val="006BA8"/>
                </a:solidFill>
              </a:rPr>
              <a:t>Spiritual Life</a:t>
            </a:r>
          </a:p>
        </p:txBody>
      </p:sp>
      <p:sp>
        <p:nvSpPr>
          <p:cNvPr id="9" name="Right Arrow 8"/>
          <p:cNvSpPr/>
          <p:nvPr/>
        </p:nvSpPr>
        <p:spPr>
          <a:xfrm>
            <a:off x="1605651" y="2460579"/>
            <a:ext cx="9119884" cy="963551"/>
          </a:xfrm>
          <a:prstGeom prst="rightArrow">
            <a:avLst/>
          </a:prstGeom>
          <a:solidFill>
            <a:schemeClr val="bg1">
              <a:lumMod val="85000"/>
            </a:schemeClr>
          </a:solidFill>
          <a:ln>
            <a:solidFill>
              <a:srgbClr val="006B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a:solidFill>
                  <a:srgbClr val="006BA8"/>
                </a:solidFill>
              </a:rPr>
              <a:t>Secular Life</a:t>
            </a:r>
          </a:p>
        </p:txBody>
      </p:sp>
      <p:sp>
        <p:nvSpPr>
          <p:cNvPr id="10" name="TextBox 9"/>
          <p:cNvSpPr txBox="1"/>
          <p:nvPr/>
        </p:nvSpPr>
        <p:spPr>
          <a:xfrm>
            <a:off x="1605651" y="3166477"/>
            <a:ext cx="8619352" cy="2636619"/>
          </a:xfrm>
          <a:prstGeom prst="rect">
            <a:avLst/>
          </a:prstGeom>
          <a:noFill/>
        </p:spPr>
        <p:txBody>
          <a:bodyPr wrap="square" rtlCol="0">
            <a:spAutoFit/>
          </a:bodyPr>
          <a:lstStyle/>
          <a:p>
            <a:pPr algn="ctr">
              <a:spcBef>
                <a:spcPts val="1600"/>
              </a:spcBef>
            </a:pPr>
            <a:r>
              <a:rPr lang="en-US" sz="3200" dirty="0">
                <a:solidFill>
                  <a:srgbClr val="006BA8"/>
                </a:solidFill>
              </a:rPr>
              <a:t>“Spirituality is </a:t>
            </a:r>
            <a:r>
              <a:rPr lang="en-US" sz="3200" i="1" dirty="0">
                <a:solidFill>
                  <a:srgbClr val="006BA8"/>
                </a:solidFill>
              </a:rPr>
              <a:t>life in Christ</a:t>
            </a:r>
            <a:r>
              <a:rPr lang="en-US" sz="3200" dirty="0">
                <a:solidFill>
                  <a:srgbClr val="006BA8"/>
                </a:solidFill>
              </a:rPr>
              <a:t> and </a:t>
            </a:r>
            <a:r>
              <a:rPr lang="en-US" sz="3200" i="1" dirty="0">
                <a:solidFill>
                  <a:srgbClr val="006BA8"/>
                </a:solidFill>
              </a:rPr>
              <a:t>in the Spirit</a:t>
            </a:r>
            <a:r>
              <a:rPr lang="en-US" sz="3200" dirty="0">
                <a:solidFill>
                  <a:srgbClr val="006BA8"/>
                </a:solidFill>
              </a:rPr>
              <a:t>, which is accepted in faith, expressed in love, and inspired by hope…not a part of life, but the whole of life guided by the Holy Spirit.” </a:t>
            </a:r>
          </a:p>
          <a:p>
            <a:pPr algn="r">
              <a:spcBef>
                <a:spcPts val="1600"/>
              </a:spcBef>
            </a:pPr>
            <a:r>
              <a:rPr lang="en-US" sz="2400" dirty="0">
                <a:solidFill>
                  <a:srgbClr val="006BA8"/>
                </a:solidFill>
              </a:rPr>
              <a:t>Pope Saint John Paul II</a:t>
            </a:r>
            <a:endParaRPr lang="en-US" sz="2400" i="1" dirty="0">
              <a:solidFill>
                <a:srgbClr val="006BA8"/>
              </a:solidFill>
            </a:endParaRPr>
          </a:p>
        </p:txBody>
      </p:sp>
      <p:sp>
        <p:nvSpPr>
          <p:cNvPr id="6" name="Right Arrow 5"/>
          <p:cNvSpPr/>
          <p:nvPr/>
        </p:nvSpPr>
        <p:spPr>
          <a:xfrm>
            <a:off x="1063220" y="1325935"/>
            <a:ext cx="10358465" cy="1832899"/>
          </a:xfrm>
          <a:prstGeom prst="rightArrow">
            <a:avLst/>
          </a:prstGeom>
          <a:solidFill>
            <a:schemeClr val="bg1">
              <a:lumMod val="85000"/>
            </a:schemeClr>
          </a:solidFill>
          <a:ln>
            <a:solidFill>
              <a:srgbClr val="006B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i="1">
                <a:solidFill>
                  <a:srgbClr val="006BA8"/>
                </a:solidFill>
              </a:rPr>
              <a:t>The Whole of Life</a:t>
            </a:r>
          </a:p>
        </p:txBody>
      </p:sp>
    </p:spTree>
    <p:extLst>
      <p:ext uri="{BB962C8B-B14F-4D97-AF65-F5344CB8AC3E}">
        <p14:creationId xmlns:p14="http://schemas.microsoft.com/office/powerpoint/2010/main" val="6487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04167E-6 1.48148E-6 L 0.02031 0.08426 " pathEditMode="relative" rAng="0" ptsTypes="AA">
                                      <p:cBhvr>
                                        <p:cTn id="6" dur="2000" fill="hold"/>
                                        <p:tgtEl>
                                          <p:spTgt spid="8"/>
                                        </p:tgtEl>
                                        <p:attrNameLst>
                                          <p:attrName>ppt_x</p:attrName>
                                          <p:attrName>ppt_y</p:attrName>
                                        </p:attrNameLst>
                                      </p:cBhvr>
                                      <p:rCtr x="1016" y="4213"/>
                                    </p:animMotion>
                                  </p:childTnLst>
                                </p:cTn>
                              </p:par>
                              <p:par>
                                <p:cTn id="7" presetID="0" presetClass="path" presetSubtype="0" accel="50000" decel="50000" fill="hold" grpId="0" nodeType="withEffect">
                                  <p:stCondLst>
                                    <p:cond delay="0"/>
                                  </p:stCondLst>
                                  <p:childTnLst>
                                    <p:animMotion origin="layout" path="M 1.04167E-6 4.81481E-6 L 0.02174 -0.08565 " pathEditMode="relative" rAng="0" ptsTypes="AA">
                                      <p:cBhvr>
                                        <p:cTn id="8" dur="2000" fill="hold"/>
                                        <p:tgtEl>
                                          <p:spTgt spid="9"/>
                                        </p:tgtEl>
                                        <p:attrNameLst>
                                          <p:attrName>ppt_x</p:attrName>
                                          <p:attrName>ppt_y</p:attrName>
                                        </p:attrNameLst>
                                      </p:cBhvr>
                                      <p:rCtr x="1081" y="-4282"/>
                                    </p:animMotion>
                                  </p:childTnLst>
                                </p:cTn>
                              </p:par>
                              <p:par>
                                <p:cTn id="9" presetID="10" presetClass="exit" presetSubtype="0" fill="hold" grpId="1" nodeType="withEffect">
                                  <p:stCondLst>
                                    <p:cond delay="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Five Vincentian Virtues</a:t>
            </a:r>
          </a:p>
        </p:txBody>
      </p:sp>
      <p:sp>
        <p:nvSpPr>
          <p:cNvPr id="6" name="Hexagon 5">
            <a:extLst>
              <a:ext uri="{FF2B5EF4-FFF2-40B4-BE49-F238E27FC236}">
                <a16:creationId xmlns:a16="http://schemas.microsoft.com/office/drawing/2014/main" id="{FCA829B4-1B0E-FD49-AB71-E2C8257B2317}"/>
              </a:ext>
            </a:extLst>
          </p:cNvPr>
          <p:cNvSpPr>
            <a:spLocks noChangeAspect="1"/>
          </p:cNvSpPr>
          <p:nvPr/>
        </p:nvSpPr>
        <p:spPr>
          <a:xfrm>
            <a:off x="1260523" y="1071115"/>
            <a:ext cx="2819108" cy="2438400"/>
          </a:xfrm>
          <a:prstGeom prst="hexagon">
            <a:avLst/>
          </a:prstGeom>
          <a:solidFill>
            <a:schemeClr val="bg1">
              <a:lumMod val="85000"/>
            </a:schemeClr>
          </a:solidFill>
          <a:ln w="57150">
            <a:solidFill>
              <a:srgbClr val="006BA8"/>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667" b="1" dirty="0">
                <a:latin typeface="Century Gothic" panose="020B0502020202020204" pitchFamily="34" charset="0"/>
                <a:cs typeface="Arial Narrow" panose="020B0604020202020204" pitchFamily="34" charset="0"/>
              </a:rPr>
              <a:t>Simplicity</a:t>
            </a:r>
          </a:p>
        </p:txBody>
      </p:sp>
      <p:sp>
        <p:nvSpPr>
          <p:cNvPr id="11" name="Hexagon 10">
            <a:extLst>
              <a:ext uri="{FF2B5EF4-FFF2-40B4-BE49-F238E27FC236}">
                <a16:creationId xmlns:a16="http://schemas.microsoft.com/office/drawing/2014/main" id="{91356E77-03EE-0144-A6F6-461DE120ACDF}"/>
              </a:ext>
            </a:extLst>
          </p:cNvPr>
          <p:cNvSpPr>
            <a:spLocks noChangeAspect="1"/>
          </p:cNvSpPr>
          <p:nvPr/>
        </p:nvSpPr>
        <p:spPr>
          <a:xfrm>
            <a:off x="3587714" y="2362545"/>
            <a:ext cx="2819108" cy="2438400"/>
          </a:xfrm>
          <a:prstGeom prst="hexagon">
            <a:avLst/>
          </a:prstGeom>
          <a:solidFill>
            <a:schemeClr val="bg1">
              <a:lumMod val="85000"/>
            </a:schemeClr>
          </a:solidFill>
          <a:ln w="57150">
            <a:solidFill>
              <a:srgbClr val="006BA8"/>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667" b="1" dirty="0">
                <a:latin typeface="Century Gothic" panose="020B0502020202020204" pitchFamily="34" charset="0"/>
                <a:cs typeface="Arial Narrow" panose="020B0604020202020204" pitchFamily="34" charset="0"/>
              </a:rPr>
              <a:t>Humility</a:t>
            </a:r>
          </a:p>
        </p:txBody>
      </p:sp>
      <p:sp>
        <p:nvSpPr>
          <p:cNvPr id="16" name="Hexagon 15">
            <a:extLst>
              <a:ext uri="{FF2B5EF4-FFF2-40B4-BE49-F238E27FC236}">
                <a16:creationId xmlns:a16="http://schemas.microsoft.com/office/drawing/2014/main" id="{41C42EE2-2E0F-C547-ACDB-06FCCA9FCBB1}"/>
              </a:ext>
            </a:extLst>
          </p:cNvPr>
          <p:cNvSpPr>
            <a:spLocks noChangeAspect="1"/>
          </p:cNvSpPr>
          <p:nvPr/>
        </p:nvSpPr>
        <p:spPr>
          <a:xfrm>
            <a:off x="5920298" y="1071115"/>
            <a:ext cx="2819108" cy="2438400"/>
          </a:xfrm>
          <a:prstGeom prst="hexagon">
            <a:avLst/>
          </a:prstGeom>
          <a:solidFill>
            <a:schemeClr val="bg1">
              <a:lumMod val="85000"/>
            </a:schemeClr>
          </a:solidFill>
          <a:ln w="57150">
            <a:solidFill>
              <a:srgbClr val="006BA8"/>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667" b="1" dirty="0">
                <a:latin typeface="Century Gothic" panose="020B0502020202020204" pitchFamily="34" charset="0"/>
                <a:cs typeface="Arial Narrow" panose="020B0604020202020204" pitchFamily="34" charset="0"/>
              </a:rPr>
              <a:t>Gentleness</a:t>
            </a:r>
          </a:p>
        </p:txBody>
      </p:sp>
      <p:sp>
        <p:nvSpPr>
          <p:cNvPr id="20" name="Hexagon 19">
            <a:extLst>
              <a:ext uri="{FF2B5EF4-FFF2-40B4-BE49-F238E27FC236}">
                <a16:creationId xmlns:a16="http://schemas.microsoft.com/office/drawing/2014/main" id="{953C5BD5-C840-4047-AC65-4AC6D3C88EB8}"/>
              </a:ext>
            </a:extLst>
          </p:cNvPr>
          <p:cNvSpPr>
            <a:spLocks noChangeAspect="1"/>
          </p:cNvSpPr>
          <p:nvPr/>
        </p:nvSpPr>
        <p:spPr>
          <a:xfrm>
            <a:off x="8247489" y="2362545"/>
            <a:ext cx="2819108" cy="2438400"/>
          </a:xfrm>
          <a:prstGeom prst="hexagon">
            <a:avLst/>
          </a:prstGeom>
          <a:solidFill>
            <a:schemeClr val="bg1">
              <a:lumMod val="85000"/>
            </a:schemeClr>
          </a:solidFill>
          <a:ln w="57150">
            <a:solidFill>
              <a:srgbClr val="006BA8"/>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667" b="1" dirty="0">
                <a:latin typeface="Century Gothic" panose="020B0502020202020204" pitchFamily="34" charset="0"/>
                <a:cs typeface="Arial Narrow" panose="020B0604020202020204" pitchFamily="34" charset="0"/>
              </a:rPr>
              <a:t>Selflessness</a:t>
            </a:r>
          </a:p>
        </p:txBody>
      </p:sp>
      <p:sp>
        <p:nvSpPr>
          <p:cNvPr id="21" name="Hexagon 20">
            <a:extLst>
              <a:ext uri="{FF2B5EF4-FFF2-40B4-BE49-F238E27FC236}">
                <a16:creationId xmlns:a16="http://schemas.microsoft.com/office/drawing/2014/main" id="{63566316-5701-574A-8E9B-7329711884C6}"/>
              </a:ext>
            </a:extLst>
          </p:cNvPr>
          <p:cNvSpPr>
            <a:spLocks noChangeAspect="1"/>
          </p:cNvSpPr>
          <p:nvPr/>
        </p:nvSpPr>
        <p:spPr>
          <a:xfrm>
            <a:off x="5920297" y="3674343"/>
            <a:ext cx="2819108" cy="2438400"/>
          </a:xfrm>
          <a:prstGeom prst="hexagon">
            <a:avLst/>
          </a:prstGeom>
          <a:solidFill>
            <a:schemeClr val="bg1">
              <a:lumMod val="85000"/>
            </a:schemeClr>
          </a:solidFill>
          <a:ln w="57150">
            <a:solidFill>
              <a:srgbClr val="006BA8"/>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667" b="1" dirty="0">
                <a:latin typeface="Century Gothic" panose="020B0502020202020204" pitchFamily="34" charset="0"/>
                <a:cs typeface="Arial Narrow" panose="020B0604020202020204" pitchFamily="34" charset="0"/>
              </a:rPr>
              <a:t>Zeal</a:t>
            </a:r>
          </a:p>
        </p:txBody>
      </p:sp>
    </p:spTree>
    <p:extLst>
      <p:ext uri="{BB962C8B-B14F-4D97-AF65-F5344CB8AC3E}">
        <p14:creationId xmlns:p14="http://schemas.microsoft.com/office/powerpoint/2010/main" val="344594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See the Face of Christ</a:t>
            </a:r>
          </a:p>
        </p:txBody>
      </p:sp>
      <p:sp>
        <p:nvSpPr>
          <p:cNvPr id="3" name="Content Placeholder 2"/>
          <p:cNvSpPr>
            <a:spLocks noGrp="1"/>
          </p:cNvSpPr>
          <p:nvPr>
            <p:ph idx="1"/>
          </p:nvPr>
        </p:nvSpPr>
        <p:spPr/>
        <p:txBody>
          <a:bodyPr>
            <a:normAutofit/>
          </a:bodyPr>
          <a:lstStyle/>
          <a:p>
            <a:pPr marL="0" indent="0" algn="ctr">
              <a:spcBef>
                <a:spcPts val="3200"/>
              </a:spcBef>
              <a:buNone/>
            </a:pPr>
            <a:r>
              <a:rPr lang="en-US" sz="6000" i="1" dirty="0"/>
              <a:t>“We do what we do for the person of Jesus, who is, in truth, the flesh-and-blood poor person before us.”</a:t>
            </a:r>
          </a:p>
          <a:p>
            <a:pPr marL="0" indent="0" algn="ctr">
              <a:spcBef>
                <a:spcPts val="0"/>
              </a:spcBef>
              <a:buNone/>
            </a:pPr>
            <a:r>
              <a:rPr lang="en-US" sz="3600" i="1" dirty="0">
                <a:solidFill>
                  <a:schemeClr val="bg1">
                    <a:lumMod val="50000"/>
                  </a:schemeClr>
                </a:solidFill>
              </a:rPr>
              <a:t>The Manual</a:t>
            </a:r>
          </a:p>
        </p:txBody>
      </p:sp>
    </p:spTree>
    <p:extLst>
      <p:ext uri="{BB962C8B-B14F-4D97-AF65-F5344CB8AC3E}">
        <p14:creationId xmlns:p14="http://schemas.microsoft.com/office/powerpoint/2010/main" val="186222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DD3D-EABD-4374-8FE4-F5F31FCF01BE}"/>
              </a:ext>
            </a:extLst>
          </p:cNvPr>
          <p:cNvSpPr>
            <a:spLocks noGrp="1"/>
          </p:cNvSpPr>
          <p:nvPr>
            <p:ph type="title"/>
          </p:nvPr>
        </p:nvSpPr>
        <p:spPr>
          <a:xfrm>
            <a:off x="607026" y="323025"/>
            <a:ext cx="9760656" cy="779464"/>
          </a:xfrm>
        </p:spPr>
        <p:txBody>
          <a:bodyPr anchor="ctr">
            <a:normAutofit/>
          </a:bodyPr>
          <a:lstStyle/>
          <a:p>
            <a:r>
              <a:rPr lang="en-US" dirty="0"/>
              <a:t>Trust in Providence</a:t>
            </a:r>
          </a:p>
        </p:txBody>
      </p:sp>
      <p:pic>
        <p:nvPicPr>
          <p:cNvPr id="2050" name="Picture 2" descr="Our Lady Comforter of the Afflicted: St Vincent de Paul Society">
            <a:extLst>
              <a:ext uri="{FF2B5EF4-FFF2-40B4-BE49-F238E27FC236}">
                <a16:creationId xmlns:a16="http://schemas.microsoft.com/office/drawing/2014/main" id="{67A3C265-3198-4D7D-8239-D403E1A0FD8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7026" y="1405357"/>
            <a:ext cx="4193574" cy="4336187"/>
          </a:xfrm>
          <a:prstGeom prst="rect">
            <a:avLst/>
          </a:prstGeom>
          <a:solidFill>
            <a:srgbClr val="FFFFFF"/>
          </a:solidFill>
        </p:spPr>
      </p:pic>
      <p:sp>
        <p:nvSpPr>
          <p:cNvPr id="3" name="Content Placeholder 2">
            <a:extLst>
              <a:ext uri="{FF2B5EF4-FFF2-40B4-BE49-F238E27FC236}">
                <a16:creationId xmlns:a16="http://schemas.microsoft.com/office/drawing/2014/main" id="{68E062EA-3D13-4F38-AD52-962F9E40099E}"/>
              </a:ext>
            </a:extLst>
          </p:cNvPr>
          <p:cNvSpPr>
            <a:spLocks noGrp="1"/>
          </p:cNvSpPr>
          <p:nvPr>
            <p:ph sz="half" idx="2"/>
          </p:nvPr>
        </p:nvSpPr>
        <p:spPr>
          <a:xfrm>
            <a:off x="5118100" y="1803399"/>
            <a:ext cx="6144260" cy="4202113"/>
          </a:xfrm>
        </p:spPr>
        <p:txBody>
          <a:bodyPr>
            <a:noAutofit/>
          </a:bodyPr>
          <a:lstStyle/>
          <a:p>
            <a:pPr marL="0" indent="0">
              <a:buNone/>
            </a:pPr>
            <a:r>
              <a:rPr lang="en-US" sz="3600" i="1" dirty="0"/>
              <a:t>“Behold, now, how little is needed to become a Saint? Nothing more than to acquire the habit of willing, on every occasion, what God wills.”</a:t>
            </a:r>
          </a:p>
          <a:p>
            <a:pPr marL="0" indent="0" algn="r">
              <a:buNone/>
            </a:pPr>
            <a:r>
              <a:rPr lang="en-US" sz="2000" b="1" dirty="0"/>
              <a:t>St Vincent de Paul</a:t>
            </a:r>
          </a:p>
        </p:txBody>
      </p:sp>
    </p:spTree>
    <p:extLst>
      <p:ext uri="{BB962C8B-B14F-4D97-AF65-F5344CB8AC3E}">
        <p14:creationId xmlns:p14="http://schemas.microsoft.com/office/powerpoint/2010/main" val="8139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p:txBody>
          <a:bodyPr>
            <a:normAutofit/>
          </a:bodyPr>
          <a:lstStyle/>
          <a:p>
            <a:r>
              <a:rPr lang="en-US" dirty="0"/>
              <a:t>Devotion to Mary</a:t>
            </a:r>
          </a:p>
        </p:txBody>
      </p:sp>
      <p:pic>
        <p:nvPicPr>
          <p:cNvPr id="12" name="Picture 7" descr="ourlady">
            <a:hlinkHover r:id="" action="ppaction://noaction" highlightClick="1"/>
          </p:cNvPr>
          <p:cNvPicPr>
            <a:picLocks noGrp="1" noChangeAspect="1" noChangeArrowheads="1"/>
          </p:cNvPicPr>
          <p:nvPr>
            <p:ph sz="half" idx="4294967295"/>
          </p:nvPr>
        </p:nvPicPr>
        <p:blipFill rotWithShape="1">
          <a:blip r:embed="rId3" cstate="email">
            <a:extLst>
              <a:ext uri="{28A0092B-C50C-407E-A947-70E740481C1C}">
                <a14:useLocalDpi xmlns:a14="http://schemas.microsoft.com/office/drawing/2010/main"/>
              </a:ext>
            </a:extLst>
          </a:blip>
          <a:srcRect l="4618" t="-135" r="9230" b="1468"/>
          <a:stretch/>
        </p:blipFill>
        <p:spPr>
          <a:xfrm>
            <a:off x="1657278" y="1422605"/>
            <a:ext cx="2430463" cy="3446462"/>
          </a:xfrm>
          <a:prstGeom prst="rect">
            <a:avLst/>
          </a:prstGeom>
        </p:spPr>
      </p:pic>
      <p:sp>
        <p:nvSpPr>
          <p:cNvPr id="104453" name="Text Box 5"/>
          <p:cNvSpPr txBox="1">
            <a:spLocks noChangeArrowheads="1"/>
          </p:cNvSpPr>
          <p:nvPr/>
        </p:nvSpPr>
        <p:spPr bwMode="auto">
          <a:xfrm>
            <a:off x="964611" y="4863061"/>
            <a:ext cx="3815799" cy="848577"/>
          </a:xfrm>
          <a:prstGeom prst="rect">
            <a:avLst/>
          </a:prstGeom>
          <a:noFill/>
          <a:ln w="9525">
            <a:noFill/>
            <a:miter lim="800000"/>
            <a:headEnd/>
            <a:tailEnd/>
          </a:ln>
          <a:effectLst/>
        </p:spPr>
        <p:txBody>
          <a:bodyPr wrap="square" lIns="108852" tIns="54425" rIns="108852" bIns="54425">
            <a:spAutoFit/>
          </a:bodyPr>
          <a:lstStyle/>
          <a:p>
            <a:pPr algn="ctr">
              <a:spcBef>
                <a:spcPct val="50000"/>
              </a:spcBef>
            </a:pPr>
            <a:r>
              <a:rPr lang="en-US" sz="2400" b="1" dirty="0">
                <a:solidFill>
                  <a:srgbClr val="006BA8"/>
                </a:solidFill>
              </a:rPr>
              <a:t>Our Lady of the </a:t>
            </a:r>
          </a:p>
          <a:p>
            <a:pPr algn="ctr"/>
            <a:r>
              <a:rPr lang="en-US" sz="2400" b="1" dirty="0">
                <a:solidFill>
                  <a:srgbClr val="006BA8"/>
                </a:solidFill>
              </a:rPr>
              <a:t>Immaculate Conception</a:t>
            </a:r>
          </a:p>
        </p:txBody>
      </p:sp>
      <p:sp>
        <p:nvSpPr>
          <p:cNvPr id="104457" name="Text Box 9"/>
          <p:cNvSpPr txBox="1">
            <a:spLocks noChangeArrowheads="1"/>
          </p:cNvSpPr>
          <p:nvPr/>
        </p:nvSpPr>
        <p:spPr bwMode="auto">
          <a:xfrm>
            <a:off x="7564104" y="4868025"/>
            <a:ext cx="3533741" cy="479245"/>
          </a:xfrm>
          <a:prstGeom prst="rect">
            <a:avLst/>
          </a:prstGeom>
          <a:noFill/>
          <a:ln w="9525">
            <a:noFill/>
            <a:miter lim="800000"/>
            <a:headEnd/>
            <a:tailEnd/>
          </a:ln>
          <a:effectLst/>
        </p:spPr>
        <p:txBody>
          <a:bodyPr wrap="square" lIns="108852" tIns="54425" rIns="108852" bIns="54425">
            <a:spAutoFit/>
          </a:bodyPr>
          <a:lstStyle/>
          <a:p>
            <a:pPr algn="ctr">
              <a:spcBef>
                <a:spcPct val="50000"/>
              </a:spcBef>
            </a:pPr>
            <a:r>
              <a:rPr lang="en-US" sz="2400" b="1" dirty="0">
                <a:solidFill>
                  <a:srgbClr val="006BA8"/>
                </a:solidFill>
              </a:rPr>
              <a:t>St. Catherine Labouré</a:t>
            </a:r>
          </a:p>
        </p:txBody>
      </p:sp>
      <p:sp>
        <p:nvSpPr>
          <p:cNvPr id="104466" name="Rectangle 18"/>
          <p:cNvSpPr>
            <a:spLocks noChangeArrowheads="1"/>
          </p:cNvSpPr>
          <p:nvPr/>
        </p:nvSpPr>
        <p:spPr bwMode="auto">
          <a:xfrm>
            <a:off x="4259247" y="1971682"/>
            <a:ext cx="3686395" cy="1711220"/>
          </a:xfrm>
          <a:prstGeom prst="rect">
            <a:avLst/>
          </a:prstGeom>
          <a:noFill/>
          <a:ln w="9525">
            <a:noFill/>
            <a:miter lim="800000"/>
            <a:headEnd/>
            <a:tailEnd/>
          </a:ln>
          <a:effectLst/>
        </p:spPr>
        <p:txBody>
          <a:bodyPr lIns="108852" tIns="54425" rIns="108852" bIns="54425"/>
          <a:lstStyle/>
          <a:p>
            <a:pPr algn="ctr">
              <a:buClr>
                <a:schemeClr val="hlink"/>
              </a:buClr>
              <a:buSzPct val="70000"/>
            </a:pPr>
            <a:r>
              <a:rPr lang="en-US" sz="2667" b="1" dirty="0">
                <a:solidFill>
                  <a:srgbClr val="006BA8"/>
                </a:solidFill>
              </a:rPr>
              <a:t>“O Mary, conceived without sin, </a:t>
            </a:r>
          </a:p>
          <a:p>
            <a:pPr algn="ctr">
              <a:buClr>
                <a:schemeClr val="hlink"/>
              </a:buClr>
              <a:buSzPct val="70000"/>
            </a:pPr>
            <a:r>
              <a:rPr lang="en-US" sz="2667" b="1" dirty="0">
                <a:solidFill>
                  <a:srgbClr val="006BA8"/>
                </a:solidFill>
              </a:rPr>
              <a:t>pray for us who have recourse to you.”</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27204" y="1422605"/>
            <a:ext cx="2418141" cy="3445420"/>
          </a:xfrm>
          <a:prstGeom prst="rect">
            <a:avLst/>
          </a:prstGeom>
        </p:spPr>
      </p:pic>
    </p:spTree>
    <p:extLst>
      <p:ext uri="{BB962C8B-B14F-4D97-AF65-F5344CB8AC3E}">
        <p14:creationId xmlns:p14="http://schemas.microsoft.com/office/powerpoint/2010/main" val="242851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noAutofit/>
          </a:bodyPr>
          <a:lstStyle/>
          <a:p>
            <a:pPr>
              <a:defRPr/>
            </a:pPr>
            <a:r>
              <a:rPr lang="en-US" dirty="0"/>
              <a:t>The Central Role of Prayer</a:t>
            </a:r>
            <a:endParaRPr lang="en-US" sz="2400" dirty="0"/>
          </a:p>
        </p:txBody>
      </p:sp>
      <p:sp>
        <p:nvSpPr>
          <p:cNvPr id="306179" name="Rectangle 3"/>
          <p:cNvSpPr>
            <a:spLocks noGrp="1" noChangeArrowheads="1"/>
          </p:cNvSpPr>
          <p:nvPr>
            <p:ph idx="1"/>
          </p:nvPr>
        </p:nvSpPr>
        <p:spPr>
          <a:xfrm>
            <a:off x="4204510" y="1396648"/>
            <a:ext cx="7454090" cy="4375609"/>
          </a:xfrm>
        </p:spPr>
        <p:txBody>
          <a:bodyPr>
            <a:noAutofit/>
          </a:bodyPr>
          <a:lstStyle/>
          <a:p>
            <a:pPr marL="304787" indent="0">
              <a:spcBef>
                <a:spcPts val="1600"/>
              </a:spcBef>
              <a:buNone/>
              <a:defRPr/>
            </a:pPr>
            <a:r>
              <a:rPr lang="en-US" sz="3200" dirty="0"/>
              <a:t>…to open and close every meeting</a:t>
            </a:r>
          </a:p>
          <a:p>
            <a:pPr marL="304787" indent="0">
              <a:spcBef>
                <a:spcPts val="1600"/>
              </a:spcBef>
              <a:buNone/>
              <a:defRPr/>
            </a:pPr>
            <a:r>
              <a:rPr lang="en-US" sz="3200" dirty="0"/>
              <a:t>…before and after every home visit</a:t>
            </a:r>
          </a:p>
          <a:p>
            <a:pPr marL="304787" indent="0">
              <a:spcBef>
                <a:spcPts val="1600"/>
              </a:spcBef>
              <a:buNone/>
              <a:defRPr/>
            </a:pPr>
            <a:r>
              <a:rPr lang="en-US" sz="3200" dirty="0"/>
              <a:t>…with those we serve</a:t>
            </a:r>
          </a:p>
          <a:p>
            <a:pPr marL="304787" indent="0">
              <a:spcBef>
                <a:spcPts val="1600"/>
              </a:spcBef>
              <a:buNone/>
              <a:defRPr/>
            </a:pPr>
            <a:r>
              <a:rPr lang="en-US" sz="3200" dirty="0"/>
              <a:t>We partake in the Eucharist frequently to sustain us in our Vincentian activities</a:t>
            </a:r>
          </a:p>
        </p:txBody>
      </p:sp>
      <p:grpSp>
        <p:nvGrpSpPr>
          <p:cNvPr id="4" name="Group 3"/>
          <p:cNvGrpSpPr/>
          <p:nvPr/>
        </p:nvGrpSpPr>
        <p:grpSpPr>
          <a:xfrm>
            <a:off x="1196943" y="1396648"/>
            <a:ext cx="2817601" cy="4359451"/>
            <a:chOff x="832019" y="1171598"/>
            <a:chExt cx="2113201" cy="3269588"/>
          </a:xfrm>
        </p:grpSpPr>
        <p:pic>
          <p:nvPicPr>
            <p:cNvPr id="2" name="Picture 1" descr="praying-29965_1280.png"/>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832019" y="1697164"/>
              <a:ext cx="2113201" cy="2744022"/>
            </a:xfrm>
            <a:prstGeom prst="rect">
              <a:avLst/>
            </a:prstGeom>
          </p:spPr>
        </p:pic>
        <p:sp>
          <p:nvSpPr>
            <p:cNvPr id="3" name="TextBox 2"/>
            <p:cNvSpPr txBox="1"/>
            <p:nvPr/>
          </p:nvSpPr>
          <p:spPr>
            <a:xfrm>
              <a:off x="974493" y="1171598"/>
              <a:ext cx="1828253" cy="500089"/>
            </a:xfrm>
            <a:prstGeom prst="rect">
              <a:avLst/>
            </a:prstGeom>
            <a:noFill/>
          </p:spPr>
          <p:txBody>
            <a:bodyPr wrap="square" rtlCol="0">
              <a:spAutoFit/>
            </a:bodyPr>
            <a:lstStyle/>
            <a:p>
              <a:pPr algn="ctr"/>
              <a:r>
                <a:rPr lang="en-US" sz="3733" b="1" i="1" dirty="0">
                  <a:solidFill>
                    <a:srgbClr val="006BA8"/>
                  </a:solidFill>
                </a:rPr>
                <a:t>We pray…</a:t>
              </a:r>
            </a:p>
          </p:txBody>
        </p:sp>
      </p:grpSp>
    </p:spTree>
    <p:extLst>
      <p:ext uri="{BB962C8B-B14F-4D97-AF65-F5344CB8AC3E}">
        <p14:creationId xmlns:p14="http://schemas.microsoft.com/office/powerpoint/2010/main" val="84440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407-C95B-4004-8242-22027885645B}"/>
              </a:ext>
            </a:extLst>
          </p:cNvPr>
          <p:cNvSpPr>
            <a:spLocks noGrp="1"/>
          </p:cNvSpPr>
          <p:nvPr>
            <p:ph type="title"/>
          </p:nvPr>
        </p:nvSpPr>
        <p:spPr/>
        <p:txBody>
          <a:bodyPr/>
          <a:lstStyle/>
          <a:p>
            <a:r>
              <a:rPr lang="en-US" dirty="0"/>
              <a:t>Friendship</a:t>
            </a:r>
          </a:p>
        </p:txBody>
      </p:sp>
      <p:sp>
        <p:nvSpPr>
          <p:cNvPr id="3" name="Text Placeholder 2">
            <a:extLst>
              <a:ext uri="{FF2B5EF4-FFF2-40B4-BE49-F238E27FC236}">
                <a16:creationId xmlns:a16="http://schemas.microsoft.com/office/drawing/2014/main" id="{F749313E-DB1E-491D-A837-C0AF6905308B}"/>
              </a:ext>
            </a:extLst>
          </p:cNvPr>
          <p:cNvSpPr>
            <a:spLocks noGrp="1"/>
          </p:cNvSpPr>
          <p:nvPr>
            <p:ph type="body" idx="1"/>
          </p:nvPr>
        </p:nvSpPr>
        <p:spPr/>
        <p:txBody>
          <a:bodyPr/>
          <a:lstStyle/>
          <a:p>
            <a:r>
              <a:rPr lang="en-US" dirty="0"/>
              <a:t>We Serve the Poor and Each Other</a:t>
            </a:r>
          </a:p>
        </p:txBody>
      </p:sp>
    </p:spTree>
    <p:extLst>
      <p:ext uri="{BB962C8B-B14F-4D97-AF65-F5344CB8AC3E}">
        <p14:creationId xmlns:p14="http://schemas.microsoft.com/office/powerpoint/2010/main" val="180731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EADA-8503-E741-B8E4-8B7C26413959}"/>
              </a:ext>
            </a:extLst>
          </p:cNvPr>
          <p:cNvSpPr>
            <a:spLocks noGrp="1"/>
          </p:cNvSpPr>
          <p:nvPr>
            <p:ph type="title"/>
          </p:nvPr>
        </p:nvSpPr>
        <p:spPr/>
        <p:txBody>
          <a:bodyPr/>
          <a:lstStyle/>
          <a:p>
            <a:r>
              <a:rPr lang="en-US" dirty="0"/>
              <a:t>A Community of Faith</a:t>
            </a:r>
          </a:p>
        </p:txBody>
      </p:sp>
      <p:sp>
        <p:nvSpPr>
          <p:cNvPr id="10" name="Rounded Rectangle 9">
            <a:extLst>
              <a:ext uri="{FF2B5EF4-FFF2-40B4-BE49-F238E27FC236}">
                <a16:creationId xmlns:a16="http://schemas.microsoft.com/office/drawing/2014/main" id="{A279CF77-AD5C-DB42-819E-4CAD41E8043B}"/>
              </a:ext>
            </a:extLst>
          </p:cNvPr>
          <p:cNvSpPr/>
          <p:nvPr/>
        </p:nvSpPr>
        <p:spPr>
          <a:xfrm>
            <a:off x="838200" y="1143165"/>
            <a:ext cx="6424447" cy="48133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ysClr val="windowText" lastClr="000000"/>
                </a:solidFill>
                <a:latin typeface="Century Gothic" panose="020B0502020202020204" pitchFamily="34" charset="0"/>
              </a:rPr>
              <a:t>“</a:t>
            </a:r>
            <a:r>
              <a:rPr lang="en-GB" sz="4000" i="1" dirty="0">
                <a:solidFill>
                  <a:schemeClr val="tx1"/>
                </a:solidFill>
              </a:rPr>
              <a:t>The members meet as brothers and sisters with Christ in the midst of them, in Conferences that are genuine communities of faith and love, of prayer and action</a:t>
            </a:r>
            <a:r>
              <a:rPr lang="en-US" sz="4000" i="1" dirty="0">
                <a:solidFill>
                  <a:schemeClr val="tx1"/>
                </a:solidFill>
                <a:latin typeface="Century Gothic" panose="020B0502020202020204" pitchFamily="34" charset="0"/>
              </a:rPr>
              <a:t>.</a:t>
            </a:r>
            <a:r>
              <a:rPr lang="en-GB" sz="4000" dirty="0">
                <a:solidFill>
                  <a:sysClr val="windowText" lastClr="000000"/>
                </a:solidFill>
                <a:latin typeface="Century Gothic" panose="020B0502020202020204" pitchFamily="34" charset="0"/>
              </a:rPr>
              <a:t>” </a:t>
            </a:r>
            <a:endParaRPr lang="en-US" sz="4000" dirty="0">
              <a:solidFill>
                <a:sysClr val="windowText" lastClr="000000"/>
              </a:solidFill>
              <a:latin typeface="Century Gothic" panose="020B0502020202020204" pitchFamily="34" charset="0"/>
            </a:endParaRPr>
          </a:p>
        </p:txBody>
      </p:sp>
      <p:pic>
        <p:nvPicPr>
          <p:cNvPr id="19" name="Picture 18">
            <a:extLst>
              <a:ext uri="{FF2B5EF4-FFF2-40B4-BE49-F238E27FC236}">
                <a16:creationId xmlns:a16="http://schemas.microsoft.com/office/drawing/2014/main" id="{4D913FDD-C0A5-1241-8E81-A00606929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5343" y="1660634"/>
            <a:ext cx="3607418" cy="4033072"/>
          </a:xfrm>
          <a:prstGeom prst="rect">
            <a:avLst/>
          </a:prstGeom>
        </p:spPr>
      </p:pic>
    </p:spTree>
    <p:extLst>
      <p:ext uri="{BB962C8B-B14F-4D97-AF65-F5344CB8AC3E}">
        <p14:creationId xmlns:p14="http://schemas.microsoft.com/office/powerpoint/2010/main" val="76518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DA9E5-C8F2-4B69-97CE-5CC04045B5BE}"/>
              </a:ext>
            </a:extLst>
          </p:cNvPr>
          <p:cNvSpPr>
            <a:spLocks noGrp="1"/>
          </p:cNvSpPr>
          <p:nvPr>
            <p:ph type="title"/>
          </p:nvPr>
        </p:nvSpPr>
        <p:spPr/>
        <p:txBody>
          <a:bodyPr/>
          <a:lstStyle/>
          <a:p>
            <a:r>
              <a:rPr lang="en-US" dirty="0"/>
              <a:t>We meet regularly</a:t>
            </a:r>
          </a:p>
        </p:txBody>
      </p:sp>
      <p:sp>
        <p:nvSpPr>
          <p:cNvPr id="5" name="Content Placeholder 4">
            <a:extLst>
              <a:ext uri="{FF2B5EF4-FFF2-40B4-BE49-F238E27FC236}">
                <a16:creationId xmlns:a16="http://schemas.microsoft.com/office/drawing/2014/main" id="{880DA1D5-3D9B-4A60-8A6C-EC86DAEB0D1A}"/>
              </a:ext>
            </a:extLst>
          </p:cNvPr>
          <p:cNvSpPr>
            <a:spLocks noGrp="1"/>
          </p:cNvSpPr>
          <p:nvPr>
            <p:ph idx="1"/>
          </p:nvPr>
        </p:nvSpPr>
        <p:spPr>
          <a:xfrm>
            <a:off x="605118" y="1425388"/>
            <a:ext cx="11053482" cy="4346869"/>
          </a:xfrm>
        </p:spPr>
        <p:txBody>
          <a:bodyPr>
            <a:normAutofit lnSpcReduction="10000"/>
          </a:bodyPr>
          <a:lstStyle/>
          <a:p>
            <a:r>
              <a:rPr lang="en-US" sz="3200" dirty="0"/>
              <a:t>Conferences meet frequently, but at least twice a month</a:t>
            </a:r>
          </a:p>
          <a:p>
            <a:r>
              <a:rPr lang="en-US" sz="3200" dirty="0"/>
              <a:t>The meeting agenda includes:</a:t>
            </a:r>
          </a:p>
          <a:p>
            <a:pPr lvl="2"/>
            <a:r>
              <a:rPr lang="en-US" sz="2800" dirty="0"/>
              <a:t>Opening Prayer</a:t>
            </a:r>
          </a:p>
          <a:p>
            <a:pPr lvl="2"/>
            <a:r>
              <a:rPr lang="en-US" sz="2800" dirty="0"/>
              <a:t>Spiritual Reflection</a:t>
            </a:r>
          </a:p>
          <a:p>
            <a:pPr lvl="2"/>
            <a:r>
              <a:rPr lang="en-US" sz="2800" dirty="0"/>
              <a:t>Secret Collection</a:t>
            </a:r>
          </a:p>
          <a:p>
            <a:pPr lvl="2"/>
            <a:r>
              <a:rPr lang="en-US" sz="2800" dirty="0"/>
              <a:t>Home Visit Reports</a:t>
            </a:r>
          </a:p>
          <a:p>
            <a:pPr lvl="2"/>
            <a:r>
              <a:rPr lang="en-US" sz="2800" dirty="0"/>
              <a:t>Other Conference Business</a:t>
            </a:r>
          </a:p>
          <a:p>
            <a:pPr lvl="2"/>
            <a:r>
              <a:rPr lang="en-US" sz="2800" dirty="0"/>
              <a:t>Closing Prayer</a:t>
            </a:r>
          </a:p>
        </p:txBody>
      </p:sp>
    </p:spTree>
    <p:extLst>
      <p:ext uri="{BB962C8B-B14F-4D97-AF65-F5344CB8AC3E}">
        <p14:creationId xmlns:p14="http://schemas.microsoft.com/office/powerpoint/2010/main" val="89219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2B0A3-0B52-A141-849F-73FD13F3A71B}"/>
              </a:ext>
            </a:extLst>
          </p:cNvPr>
          <p:cNvSpPr>
            <a:spLocks noGrp="1"/>
          </p:cNvSpPr>
          <p:nvPr>
            <p:ph type="title"/>
          </p:nvPr>
        </p:nvSpPr>
        <p:spPr/>
        <p:txBody>
          <a:bodyPr/>
          <a:lstStyle/>
          <a:p>
            <a:r>
              <a:rPr lang="en-US"/>
              <a:t>Spiritual Reflection</a:t>
            </a:r>
          </a:p>
        </p:txBody>
      </p:sp>
      <p:sp>
        <p:nvSpPr>
          <p:cNvPr id="5" name="Content Placeholder 2">
            <a:extLst>
              <a:ext uri="{FF2B5EF4-FFF2-40B4-BE49-F238E27FC236}">
                <a16:creationId xmlns:a16="http://schemas.microsoft.com/office/drawing/2014/main" id="{1FE8695E-38EE-4A4A-A3CF-CA88F652B2D4}"/>
              </a:ext>
            </a:extLst>
          </p:cNvPr>
          <p:cNvSpPr txBox="1">
            <a:spLocks/>
          </p:cNvSpPr>
          <p:nvPr/>
        </p:nvSpPr>
        <p:spPr>
          <a:xfrm>
            <a:off x="4283649" y="2044592"/>
            <a:ext cx="7347045" cy="2768814"/>
          </a:xfrm>
          <a:prstGeom prst="rect">
            <a:avLst/>
          </a:prstGeom>
        </p:spPr>
        <p:txBody>
          <a:bodyPr>
            <a:noAutofit/>
          </a:bodyPr>
          <a:lstStyle>
            <a:lvl1pPr marL="228600" indent="-228600" algn="l" defTabSz="914400" rtl="0" eaLnBrk="1" latinLnBrk="0" hangingPunct="1">
              <a:lnSpc>
                <a:spcPct val="10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4400" dirty="0"/>
              <a:t>“</a:t>
            </a:r>
            <a:r>
              <a:rPr lang="mr-IN" sz="4400" dirty="0"/>
              <a:t>…</a:t>
            </a:r>
            <a:r>
              <a:rPr lang="en-US" sz="4400" dirty="0"/>
              <a:t>members are always invited to comment as a means of sharing their faith</a:t>
            </a:r>
            <a:r>
              <a:rPr lang="mr-IN" sz="4400" dirty="0"/>
              <a:t>…</a:t>
            </a:r>
            <a:r>
              <a:rPr lang="en-US" sz="4400" dirty="0"/>
              <a:t>”</a:t>
            </a:r>
          </a:p>
        </p:txBody>
      </p:sp>
      <p:pic>
        <p:nvPicPr>
          <p:cNvPr id="7" name="Picture 6" descr="../../Desktop/Screen%20Shot%202017-09-22%20at%2010.26.13%20A">
            <a:extLst>
              <a:ext uri="{FF2B5EF4-FFF2-40B4-BE49-F238E27FC236}">
                <a16:creationId xmlns:a16="http://schemas.microsoft.com/office/drawing/2014/main" id="{BAEE8279-84F6-1C40-BAA1-F605C85709C5}"/>
              </a:ext>
            </a:extLst>
          </p:cNvPr>
          <p:cNvPicPr>
            <a:picLocks noChangeAspect="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7066" y="1824178"/>
            <a:ext cx="3234915" cy="3209643"/>
          </a:xfrm>
          <a:prstGeom prst="rect">
            <a:avLst/>
          </a:prstGeom>
          <a:noFill/>
          <a:ln>
            <a:noFill/>
          </a:ln>
        </p:spPr>
      </p:pic>
    </p:spTree>
    <p:extLst>
      <p:ext uri="{BB962C8B-B14F-4D97-AF65-F5344CB8AC3E}">
        <p14:creationId xmlns:p14="http://schemas.microsoft.com/office/powerpoint/2010/main" val="5360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Our Mission Statement</a:t>
            </a:r>
          </a:p>
        </p:txBody>
      </p:sp>
      <p:sp>
        <p:nvSpPr>
          <p:cNvPr id="6" name="Content Placeholder 2">
            <a:extLst>
              <a:ext uri="{FF2B5EF4-FFF2-40B4-BE49-F238E27FC236}">
                <a16:creationId xmlns:a16="http://schemas.microsoft.com/office/drawing/2014/main" id="{DB9F1818-F36A-F24B-9B78-369F0874A650}"/>
              </a:ext>
            </a:extLst>
          </p:cNvPr>
          <p:cNvSpPr>
            <a:spLocks noGrp="1"/>
          </p:cNvSpPr>
          <p:nvPr>
            <p:ph idx="1"/>
          </p:nvPr>
        </p:nvSpPr>
        <p:spPr>
          <a:xfrm>
            <a:off x="1240586" y="1417640"/>
            <a:ext cx="9959084" cy="4699449"/>
          </a:xfrm>
          <a:solidFill>
            <a:schemeClr val="bg1"/>
          </a:solidFill>
        </p:spPr>
        <p:txBody>
          <a:bodyPr>
            <a:normAutofit fontScale="85000" lnSpcReduction="10000"/>
          </a:bodyPr>
          <a:lstStyle/>
          <a:p>
            <a:pPr marL="0" indent="0" algn="ctr">
              <a:buNone/>
            </a:pPr>
            <a:r>
              <a:rPr lang="en-US" sz="6400" dirty="0"/>
              <a:t>A network of friends, inspired by gospel values, growing in holiness and building a more just world through personal relationships with and service to people in need.</a:t>
            </a:r>
          </a:p>
        </p:txBody>
      </p:sp>
    </p:spTree>
    <p:extLst>
      <p:ext uri="{BB962C8B-B14F-4D97-AF65-F5344CB8AC3E}">
        <p14:creationId xmlns:p14="http://schemas.microsoft.com/office/powerpoint/2010/main" val="204005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Secret Collection</a:t>
            </a:r>
          </a:p>
        </p:txBody>
      </p:sp>
      <p:sp>
        <p:nvSpPr>
          <p:cNvPr id="3" name="Content Placeholder 2"/>
          <p:cNvSpPr>
            <a:spLocks noGrp="1"/>
          </p:cNvSpPr>
          <p:nvPr>
            <p:ph idx="1"/>
          </p:nvPr>
        </p:nvSpPr>
        <p:spPr>
          <a:xfrm>
            <a:off x="609601" y="1600201"/>
            <a:ext cx="7394713" cy="4525963"/>
          </a:xfrm>
        </p:spPr>
        <p:txBody>
          <a:bodyPr>
            <a:normAutofit/>
          </a:bodyPr>
          <a:lstStyle/>
          <a:p>
            <a:pPr marL="0" indent="0">
              <a:buNone/>
            </a:pPr>
            <a:r>
              <a:rPr lang="en-US" sz="3600" dirty="0"/>
              <a:t>Begun at very first meeting!</a:t>
            </a:r>
          </a:p>
          <a:p>
            <a:pPr marL="0" indent="0">
              <a:buNone/>
            </a:pPr>
            <a:endParaRPr lang="en-US" sz="3600" dirty="0"/>
          </a:p>
          <a:p>
            <a:pPr marL="0" indent="0">
              <a:buNone/>
            </a:pPr>
            <a:r>
              <a:rPr lang="en-US" sz="3600" dirty="0"/>
              <a:t>“</a:t>
            </a:r>
            <a:r>
              <a:rPr lang="en-US" sz="3600" i="1" dirty="0"/>
              <a:t>Help us to be generous with our time, our possessions, and ourselves in this mission of charity</a:t>
            </a:r>
            <a:r>
              <a:rPr lang="en-US" sz="3600" dirty="0"/>
              <a:t>.”</a:t>
            </a:r>
          </a:p>
          <a:p>
            <a:pPr marL="0" indent="0">
              <a:buNone/>
            </a:pPr>
            <a:endParaRPr lang="en-US" sz="3600" dirty="0"/>
          </a:p>
          <a:p>
            <a:pPr marL="0" indent="0">
              <a:buNone/>
            </a:pPr>
            <a:endParaRPr lang="en-US" sz="3600" dirty="0"/>
          </a:p>
        </p:txBody>
      </p:sp>
      <p:pic>
        <p:nvPicPr>
          <p:cNvPr id="5" name="Picture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29601" y="2160278"/>
            <a:ext cx="3582735" cy="3405809"/>
          </a:xfrm>
          <a:prstGeom prst="rect">
            <a:avLst/>
          </a:prstGeom>
        </p:spPr>
      </p:pic>
      <p:sp>
        <p:nvSpPr>
          <p:cNvPr id="4" name="TextBox 3"/>
          <p:cNvSpPr txBox="1"/>
          <p:nvPr/>
        </p:nvSpPr>
        <p:spPr>
          <a:xfrm>
            <a:off x="2678578" y="3496571"/>
            <a:ext cx="1033669" cy="646331"/>
          </a:xfrm>
          <a:prstGeom prst="rect">
            <a:avLst/>
          </a:prstGeom>
          <a:noFill/>
        </p:spPr>
        <p:txBody>
          <a:bodyPr wrap="square" rtlCol="0">
            <a:spAutoFit/>
          </a:bodyPr>
          <a:lstStyle/>
          <a:p>
            <a:r>
              <a:rPr lang="en-US" sz="3600" i="1" dirty="0">
                <a:latin typeface="Century Gothic" panose="020B0502020202020204" pitchFamily="34" charset="0"/>
              </a:rPr>
              <a:t>our</a:t>
            </a:r>
          </a:p>
        </p:txBody>
      </p:sp>
      <p:sp>
        <p:nvSpPr>
          <p:cNvPr id="6" name="TextBox 5"/>
          <p:cNvSpPr txBox="1"/>
          <p:nvPr/>
        </p:nvSpPr>
        <p:spPr>
          <a:xfrm>
            <a:off x="609600" y="3499909"/>
            <a:ext cx="1033669" cy="646331"/>
          </a:xfrm>
          <a:prstGeom prst="rect">
            <a:avLst/>
          </a:prstGeom>
          <a:noFill/>
        </p:spPr>
        <p:txBody>
          <a:bodyPr wrap="square" rtlCol="0">
            <a:spAutoFit/>
          </a:bodyPr>
          <a:lstStyle/>
          <a:p>
            <a:r>
              <a:rPr lang="en-US" sz="3600" i="1" dirty="0">
                <a:latin typeface="Century Gothic" panose="020B0502020202020204" pitchFamily="34" charset="0"/>
              </a:rPr>
              <a:t>our</a:t>
            </a:r>
          </a:p>
        </p:txBody>
      </p:sp>
      <p:sp>
        <p:nvSpPr>
          <p:cNvPr id="7" name="TextBox 6"/>
          <p:cNvSpPr txBox="1"/>
          <p:nvPr/>
        </p:nvSpPr>
        <p:spPr>
          <a:xfrm>
            <a:off x="610275" y="4046002"/>
            <a:ext cx="1033669" cy="646331"/>
          </a:xfrm>
          <a:prstGeom prst="rect">
            <a:avLst/>
          </a:prstGeom>
          <a:noFill/>
        </p:spPr>
        <p:txBody>
          <a:bodyPr wrap="square" rtlCol="0">
            <a:spAutoFit/>
          </a:bodyPr>
          <a:lstStyle/>
          <a:p>
            <a:r>
              <a:rPr lang="en-US" sz="3600" i="1" dirty="0">
                <a:latin typeface="Century Gothic" panose="020B0502020202020204" pitchFamily="34" charset="0"/>
              </a:rPr>
              <a:t>our</a:t>
            </a:r>
          </a:p>
        </p:txBody>
      </p:sp>
    </p:spTree>
    <p:extLst>
      <p:ext uri="{BB962C8B-B14F-4D97-AF65-F5344CB8AC3E}">
        <p14:creationId xmlns:p14="http://schemas.microsoft.com/office/powerpoint/2010/main" val="347309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2" nodeType="withEffect">
                                  <p:stCondLst>
                                    <p:cond delay="2000"/>
                                  </p:stCondLst>
                                  <p:childTnLst>
                                    <p:animClr clrSpc="rgb" dir="cw">
                                      <p:cBhvr override="childStyle">
                                        <p:cTn id="6" dur="2000" fill="hold"/>
                                        <p:tgtEl>
                                          <p:spTgt spid="7"/>
                                        </p:tgtEl>
                                        <p:attrNameLst>
                                          <p:attrName>style.color</p:attrName>
                                        </p:attrNameLst>
                                      </p:cBhvr>
                                      <p:to>
                                        <a:srgbClr val="FF0000"/>
                                      </p:to>
                                    </p:animClr>
                                  </p:childTnLst>
                                </p:cTn>
                              </p:par>
                              <p:par>
                                <p:cTn id="7" presetID="3" presetClass="emph" presetSubtype="2" fill="hold" grpId="2" nodeType="withEffect">
                                  <p:stCondLst>
                                    <p:cond delay="2000"/>
                                  </p:stCondLst>
                                  <p:childTnLst>
                                    <p:animClr clrSpc="rgb" dir="cw">
                                      <p:cBhvr override="childStyle">
                                        <p:cTn id="8" dur="2000" fill="hold"/>
                                        <p:tgtEl>
                                          <p:spTgt spid="6"/>
                                        </p:tgtEl>
                                        <p:attrNameLst>
                                          <p:attrName>style.color</p:attrName>
                                        </p:attrNameLst>
                                      </p:cBhvr>
                                      <p:to>
                                        <a:srgbClr val="FF0000"/>
                                      </p:to>
                                    </p:animClr>
                                  </p:childTnLst>
                                </p:cTn>
                              </p:par>
                              <p:par>
                                <p:cTn id="9" presetID="3" presetClass="emph" presetSubtype="2" fill="hold" grpId="2" nodeType="withEffect">
                                  <p:stCondLst>
                                    <p:cond delay="2000"/>
                                  </p:stCondLst>
                                  <p:childTnLst>
                                    <p:animClr clrSpc="rgb" dir="cw">
                                      <p:cBhvr override="childStyle">
                                        <p:cTn id="10" dur="2000" fill="hold"/>
                                        <p:tgtEl>
                                          <p:spTgt spid="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2"/>
      <p:bldP spid="6" grpId="2"/>
      <p:bldP spid="7"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Decision-making</a:t>
            </a:r>
          </a:p>
        </p:txBody>
      </p:sp>
      <p:sp>
        <p:nvSpPr>
          <p:cNvPr id="5" name="Content Placeholder 4">
            <a:extLst>
              <a:ext uri="{FF2B5EF4-FFF2-40B4-BE49-F238E27FC236}">
                <a16:creationId xmlns:a16="http://schemas.microsoft.com/office/drawing/2014/main" id="{116F4589-72B6-4165-AAAA-776E604945C3}"/>
              </a:ext>
            </a:extLst>
          </p:cNvPr>
          <p:cNvSpPr>
            <a:spLocks noGrp="1"/>
          </p:cNvSpPr>
          <p:nvPr>
            <p:ph idx="1"/>
          </p:nvPr>
        </p:nvSpPr>
        <p:spPr/>
        <p:txBody>
          <a:bodyPr/>
          <a:lstStyle/>
          <a:p>
            <a:pPr marL="0" indent="0">
              <a:buNone/>
            </a:pPr>
            <a:r>
              <a:rPr lang="en-GB" sz="4000" dirty="0"/>
              <a:t>All decisions are made by </a:t>
            </a:r>
            <a:r>
              <a:rPr lang="en-GB" sz="4000" b="1" dirty="0"/>
              <a:t>consensus</a:t>
            </a:r>
            <a:r>
              <a:rPr lang="en-GB" sz="4000" dirty="0"/>
              <a:t> after the necessary prayer, reflection and consultation. The democratic spirit is fundamental at all levels of the Society and, when appropriate, matters are put to a vote.</a:t>
            </a:r>
            <a:endParaRPr lang="en-US" sz="4000" dirty="0"/>
          </a:p>
          <a:p>
            <a:pPr marL="0" indent="0" algn="r">
              <a:buNone/>
            </a:pPr>
            <a:r>
              <a:rPr lang="en-US" sz="2000" b="1" dirty="0"/>
              <a:t>Rule, Part I, 3.10 Democracy</a:t>
            </a:r>
          </a:p>
        </p:txBody>
      </p:sp>
    </p:spTree>
    <p:extLst>
      <p:ext uri="{BB962C8B-B14F-4D97-AF65-F5344CB8AC3E}">
        <p14:creationId xmlns:p14="http://schemas.microsoft.com/office/powerpoint/2010/main" val="227488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CAAC-818A-E448-95C7-FE88D352B7DA}"/>
              </a:ext>
            </a:extLst>
          </p:cNvPr>
          <p:cNvSpPr>
            <a:spLocks noGrp="1"/>
          </p:cNvSpPr>
          <p:nvPr>
            <p:ph type="title"/>
          </p:nvPr>
        </p:nvSpPr>
        <p:spPr/>
        <p:txBody>
          <a:bodyPr/>
          <a:lstStyle/>
          <a:p>
            <a:r>
              <a:rPr lang="en-US" dirty="0"/>
              <a:t>Consensus is Unity, not Unanimity</a:t>
            </a:r>
          </a:p>
        </p:txBody>
      </p:sp>
      <p:pic>
        <p:nvPicPr>
          <p:cNvPr id="4" name="Picture 3">
            <a:extLst>
              <a:ext uri="{FF2B5EF4-FFF2-40B4-BE49-F238E27FC236}">
                <a16:creationId xmlns:a16="http://schemas.microsoft.com/office/drawing/2014/main" id="{64B34D5D-5C47-AD46-8BCE-B984B9A627DA}"/>
              </a:ext>
            </a:extLst>
          </p:cNvPr>
          <p:cNvPicPr>
            <a:picLocks noChangeAspect="1"/>
          </p:cNvPicPr>
          <p:nvPr/>
        </p:nvPicPr>
        <p:blipFill>
          <a:blip r:embed="rId3" cstate="email">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tretch>
            <a:fillRect/>
          </a:stretch>
        </p:blipFill>
        <p:spPr>
          <a:xfrm>
            <a:off x="1989766" y="1173798"/>
            <a:ext cx="7708026" cy="5041049"/>
          </a:xfrm>
          <a:prstGeom prst="rect">
            <a:avLst/>
          </a:prstGeom>
        </p:spPr>
      </p:pic>
    </p:spTree>
    <p:extLst>
      <p:ext uri="{BB962C8B-B14F-4D97-AF65-F5344CB8AC3E}">
        <p14:creationId xmlns:p14="http://schemas.microsoft.com/office/powerpoint/2010/main" val="62498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B342-14A1-FC47-99DB-F2291F887E66}"/>
              </a:ext>
            </a:extLst>
          </p:cNvPr>
          <p:cNvSpPr>
            <a:spLocks noGrp="1"/>
          </p:cNvSpPr>
          <p:nvPr>
            <p:ph type="title"/>
          </p:nvPr>
        </p:nvSpPr>
        <p:spPr/>
        <p:txBody>
          <a:bodyPr/>
          <a:lstStyle/>
          <a:p>
            <a:r>
              <a:rPr lang="en-US" dirty="0"/>
              <a:t>A Community of Friendship</a:t>
            </a:r>
          </a:p>
        </p:txBody>
      </p:sp>
      <p:sp>
        <p:nvSpPr>
          <p:cNvPr id="3" name="Content Placeholder 2">
            <a:extLst>
              <a:ext uri="{FF2B5EF4-FFF2-40B4-BE49-F238E27FC236}">
                <a16:creationId xmlns:a16="http://schemas.microsoft.com/office/drawing/2014/main" id="{EFD8E732-3DDA-7D4E-A31C-0D9970EE0D40}"/>
              </a:ext>
            </a:extLst>
          </p:cNvPr>
          <p:cNvSpPr>
            <a:spLocks noGrp="1"/>
          </p:cNvSpPr>
          <p:nvPr>
            <p:ph idx="1"/>
          </p:nvPr>
        </p:nvSpPr>
        <p:spPr>
          <a:xfrm>
            <a:off x="579120" y="1417320"/>
            <a:ext cx="11079480" cy="4354937"/>
          </a:xfrm>
        </p:spPr>
        <p:txBody>
          <a:bodyPr>
            <a:normAutofit/>
          </a:bodyPr>
          <a:lstStyle/>
          <a:p>
            <a:pPr marL="0" indent="0" algn="ctr">
              <a:buNone/>
            </a:pPr>
            <a:r>
              <a:rPr lang="en-US" sz="5400" dirty="0"/>
              <a:t>The friendship that unites us with each other unites us also with our neighbors in need.</a:t>
            </a:r>
          </a:p>
          <a:p>
            <a:endParaRPr lang="en-US" sz="5400" dirty="0"/>
          </a:p>
        </p:txBody>
      </p:sp>
    </p:spTree>
    <p:extLst>
      <p:ext uri="{BB962C8B-B14F-4D97-AF65-F5344CB8AC3E}">
        <p14:creationId xmlns:p14="http://schemas.microsoft.com/office/powerpoint/2010/main" val="199900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608E8B-2FDF-4988-8A4A-6397EDCE3564}"/>
              </a:ext>
            </a:extLst>
          </p:cNvPr>
          <p:cNvSpPr>
            <a:spLocks noGrp="1"/>
          </p:cNvSpPr>
          <p:nvPr>
            <p:ph type="title"/>
          </p:nvPr>
        </p:nvSpPr>
        <p:spPr/>
        <p:txBody>
          <a:bodyPr/>
          <a:lstStyle/>
          <a:p>
            <a:r>
              <a:rPr lang="en-US" dirty="0"/>
              <a:t>The Strongest Tie</a:t>
            </a:r>
          </a:p>
        </p:txBody>
      </p:sp>
      <p:sp>
        <p:nvSpPr>
          <p:cNvPr id="5" name="Content Placeholder 4">
            <a:extLst>
              <a:ext uri="{FF2B5EF4-FFF2-40B4-BE49-F238E27FC236}">
                <a16:creationId xmlns:a16="http://schemas.microsoft.com/office/drawing/2014/main" id="{7F84213D-E960-404B-B682-10B4D2702C26}"/>
              </a:ext>
            </a:extLst>
          </p:cNvPr>
          <p:cNvSpPr>
            <a:spLocks noGrp="1"/>
          </p:cNvSpPr>
          <p:nvPr>
            <p:ph idx="1"/>
          </p:nvPr>
        </p:nvSpPr>
        <p:spPr>
          <a:xfrm>
            <a:off x="609600" y="1396648"/>
            <a:ext cx="9499600" cy="4375609"/>
          </a:xfrm>
        </p:spPr>
        <p:txBody>
          <a:bodyPr>
            <a:noAutofit/>
          </a:bodyPr>
          <a:lstStyle/>
          <a:p>
            <a:pPr marL="0" indent="0">
              <a:buNone/>
            </a:pPr>
            <a:r>
              <a:rPr lang="en-US" i="1" dirty="0"/>
              <a:t>But the strongest tie, the principle of a true friendship, is charity, and charity could not exist in the hearts</a:t>
            </a:r>
          </a:p>
          <a:p>
            <a:pPr marL="0" indent="0">
              <a:spcBef>
                <a:spcPts val="0"/>
              </a:spcBef>
              <a:buNone/>
            </a:pPr>
            <a:r>
              <a:rPr lang="en-US" i="1" dirty="0"/>
              <a:t>of many without sweetening itself from outside.</a:t>
            </a:r>
          </a:p>
          <a:p>
            <a:pPr marL="0" indent="0">
              <a:spcBef>
                <a:spcPts val="0"/>
              </a:spcBef>
              <a:buNone/>
            </a:pPr>
            <a:r>
              <a:rPr lang="en-US" i="1" dirty="0"/>
              <a:t>It is a fire that dies without being fed, and</a:t>
            </a:r>
          </a:p>
          <a:p>
            <a:pPr marL="0" indent="0">
              <a:spcBef>
                <a:spcPts val="0"/>
              </a:spcBef>
              <a:buNone/>
            </a:pPr>
            <a:r>
              <a:rPr lang="en-US" i="1" dirty="0"/>
              <a:t>good works are the food of charity. So it is in</a:t>
            </a:r>
          </a:p>
          <a:p>
            <a:pPr marL="0" indent="0">
              <a:spcBef>
                <a:spcPts val="0"/>
              </a:spcBef>
              <a:buNone/>
            </a:pPr>
            <a:r>
              <a:rPr lang="en-US" i="1" dirty="0"/>
              <a:t>our own interest first of all that our association</a:t>
            </a:r>
          </a:p>
          <a:p>
            <a:pPr marL="0" indent="0">
              <a:spcBef>
                <a:spcPts val="0"/>
              </a:spcBef>
              <a:buNone/>
            </a:pPr>
            <a:r>
              <a:rPr lang="en-US" i="1" dirty="0"/>
              <a:t>has been established, and if we assemble</a:t>
            </a:r>
          </a:p>
          <a:p>
            <a:pPr marL="0" indent="0">
              <a:spcBef>
                <a:spcPts val="0"/>
              </a:spcBef>
              <a:buNone/>
            </a:pPr>
            <a:r>
              <a:rPr lang="en-US" i="1" dirty="0"/>
              <a:t>under the roof of the poor, it is at least equally</a:t>
            </a:r>
          </a:p>
          <a:p>
            <a:pPr marL="0" indent="0">
              <a:spcBef>
                <a:spcPts val="0"/>
              </a:spcBef>
              <a:buNone/>
            </a:pPr>
            <a:r>
              <a:rPr lang="en-US" i="1" dirty="0"/>
              <a:t>for them as for ourselves, so as to become progressively better friends.</a:t>
            </a:r>
          </a:p>
          <a:p>
            <a:pPr marL="0" indent="0" algn="r">
              <a:spcBef>
                <a:spcPts val="0"/>
              </a:spcBef>
              <a:buNone/>
            </a:pPr>
            <a:r>
              <a:rPr lang="en-US" sz="1600" b="1" dirty="0"/>
              <a:t>Frederic Ozanam, 1834		</a:t>
            </a:r>
            <a:endParaRPr lang="en-US" b="1" dirty="0"/>
          </a:p>
        </p:txBody>
      </p:sp>
      <p:pic>
        <p:nvPicPr>
          <p:cNvPr id="1026" name="Picture 2" descr="Ozanam-canonisation_large">
            <a:extLst>
              <a:ext uri="{FF2B5EF4-FFF2-40B4-BE49-F238E27FC236}">
                <a16:creationId xmlns:a16="http://schemas.microsoft.com/office/drawing/2014/main" id="{42EA86EE-9068-4043-9DB9-0D0A4F956583}"/>
              </a:ext>
            </a:extLst>
          </p:cNvPr>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8646458" y="1746495"/>
            <a:ext cx="3173410" cy="405116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11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D44C-6622-4DAE-8E27-6A9D40E70EEF}"/>
              </a:ext>
            </a:extLst>
          </p:cNvPr>
          <p:cNvSpPr>
            <a:spLocks noGrp="1"/>
          </p:cNvSpPr>
          <p:nvPr>
            <p:ph type="title"/>
          </p:nvPr>
        </p:nvSpPr>
        <p:spPr/>
        <p:txBody>
          <a:bodyPr/>
          <a:lstStyle/>
          <a:p>
            <a:r>
              <a:rPr lang="en-US" dirty="0"/>
              <a:t>Service</a:t>
            </a:r>
          </a:p>
        </p:txBody>
      </p:sp>
      <p:sp>
        <p:nvSpPr>
          <p:cNvPr id="3" name="Text Placeholder 2">
            <a:extLst>
              <a:ext uri="{FF2B5EF4-FFF2-40B4-BE49-F238E27FC236}">
                <a16:creationId xmlns:a16="http://schemas.microsoft.com/office/drawing/2014/main" id="{9A0AA4F9-8DD5-47CB-9FB5-9D52F6107260}"/>
              </a:ext>
            </a:extLst>
          </p:cNvPr>
          <p:cNvSpPr>
            <a:spLocks noGrp="1"/>
          </p:cNvSpPr>
          <p:nvPr>
            <p:ph type="body" idx="1"/>
          </p:nvPr>
        </p:nvSpPr>
        <p:spPr/>
        <p:txBody>
          <a:bodyPr/>
          <a:lstStyle/>
          <a:p>
            <a:r>
              <a:rPr lang="en-US" dirty="0"/>
              <a:t>Person-to-person. A Means, Not an End.</a:t>
            </a:r>
          </a:p>
        </p:txBody>
      </p:sp>
    </p:spTree>
    <p:extLst>
      <p:ext uri="{BB962C8B-B14F-4D97-AF65-F5344CB8AC3E}">
        <p14:creationId xmlns:p14="http://schemas.microsoft.com/office/powerpoint/2010/main" val="13207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039"/>
            <a:ext cx="9300210" cy="779464"/>
          </a:xfrm>
        </p:spPr>
        <p:txBody>
          <a:bodyPr anchor="ctr">
            <a:normAutofit/>
          </a:bodyPr>
          <a:lstStyle/>
          <a:p>
            <a:r>
              <a:rPr lang="en-US" sz="4100"/>
              <a:t>Home Visits: the Heart of the Society</a:t>
            </a:r>
          </a:p>
        </p:txBody>
      </p:sp>
      <p:pic>
        <p:nvPicPr>
          <p:cNvPr id="4" name="Picture 3" descr="HomeVisitWrittenOnOurHear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4519" y="2078260"/>
            <a:ext cx="3382962" cy="2986090"/>
          </a:xfrm>
          <a:prstGeom prst="rect">
            <a:avLst/>
          </a:prstGeom>
        </p:spPr>
      </p:pic>
      <p:pic>
        <p:nvPicPr>
          <p:cNvPr id="5" name="Picture 4">
            <a:extLst>
              <a:ext uri="{FF2B5EF4-FFF2-40B4-BE49-F238E27FC236}">
                <a16:creationId xmlns:a16="http://schemas.microsoft.com/office/drawing/2014/main" id="{7EF08E9E-9456-4477-A4F3-E0FD8BB6D5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0875" y="1476375"/>
            <a:ext cx="3009900" cy="4216400"/>
          </a:xfrm>
          <a:prstGeom prst="rect">
            <a:avLst/>
          </a:prstGeom>
        </p:spPr>
      </p:pic>
      <p:pic>
        <p:nvPicPr>
          <p:cNvPr id="6" name="Picture 6" descr="ozanam the visit">
            <a:extLst>
              <a:ext uri="{FF2B5EF4-FFF2-40B4-BE49-F238E27FC236}">
                <a16:creationId xmlns:a16="http://schemas.microsoft.com/office/drawing/2014/main" id="{C7DB0CCD-28F6-4380-9B0F-89F687E77034}"/>
              </a:ext>
            </a:extLst>
          </p:cNvPr>
          <p:cNvPicPr>
            <a:picLocks noChangeAspect="1" noChangeArrowheads="1"/>
          </p:cNvPicPr>
          <p:nvPr/>
        </p:nvPicPr>
        <p:blipFill>
          <a:blip r:embed="rId5" cstate="email">
            <a:lum bright="-6000" contrast="30000"/>
            <a:extLst>
              <a:ext uri="{28A0092B-C50C-407E-A947-70E740481C1C}">
                <a14:useLocalDpi xmlns:a14="http://schemas.microsoft.com/office/drawing/2010/main"/>
              </a:ext>
            </a:extLst>
          </a:blip>
          <a:srcRect/>
          <a:stretch>
            <a:fillRect/>
          </a:stretch>
        </p:blipFill>
        <p:spPr bwMode="auto">
          <a:xfrm>
            <a:off x="8602663" y="1476375"/>
            <a:ext cx="3014663" cy="4216400"/>
          </a:xfrm>
          <a:prstGeom prst="rect">
            <a:avLst/>
          </a:prstGeom>
        </p:spPr>
      </p:pic>
    </p:spTree>
    <p:extLst>
      <p:ext uri="{BB962C8B-B14F-4D97-AF65-F5344CB8AC3E}">
        <p14:creationId xmlns:p14="http://schemas.microsoft.com/office/powerpoint/2010/main" val="382617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do we go to those in need?</a:t>
            </a:r>
          </a:p>
        </p:txBody>
      </p:sp>
      <p:sp>
        <p:nvSpPr>
          <p:cNvPr id="5" name="Content Placeholder 4"/>
          <p:cNvSpPr>
            <a:spLocks noGrp="1"/>
          </p:cNvSpPr>
          <p:nvPr>
            <p:ph idx="1"/>
          </p:nvPr>
        </p:nvSpPr>
        <p:spPr>
          <a:xfrm>
            <a:off x="5480552" y="1600201"/>
            <a:ext cx="6101848" cy="4525963"/>
          </a:xfrm>
        </p:spPr>
        <p:txBody>
          <a:bodyPr>
            <a:normAutofit/>
          </a:bodyPr>
          <a:lstStyle/>
          <a:p>
            <a:pPr>
              <a:buClr>
                <a:srgbClr val="006BA8"/>
              </a:buClr>
            </a:pPr>
            <a:r>
              <a:rPr lang="en-US" dirty="0"/>
              <a:t>To see the Face of Christ</a:t>
            </a:r>
          </a:p>
          <a:p>
            <a:pPr>
              <a:buClr>
                <a:srgbClr val="006BA8"/>
              </a:buClr>
            </a:pPr>
            <a:r>
              <a:rPr lang="en-US" dirty="0"/>
              <a:t>To be the Face of Christ</a:t>
            </a:r>
          </a:p>
          <a:p>
            <a:pPr>
              <a:buClr>
                <a:srgbClr val="006BA8"/>
              </a:buClr>
            </a:pPr>
            <a:r>
              <a:rPr lang="en-US" dirty="0"/>
              <a:t>To be friends </a:t>
            </a:r>
          </a:p>
          <a:p>
            <a:pPr>
              <a:buClr>
                <a:srgbClr val="006BA8"/>
              </a:buClr>
            </a:pPr>
            <a:r>
              <a:rPr lang="en-US" dirty="0"/>
              <a:t>To maintain dignity</a:t>
            </a:r>
          </a:p>
          <a:p>
            <a:pPr>
              <a:buClr>
                <a:srgbClr val="006BA8"/>
              </a:buClr>
            </a:pPr>
            <a:r>
              <a:rPr lang="en-US" dirty="0"/>
              <a:t>To expedite assistance</a:t>
            </a:r>
          </a:p>
          <a:p>
            <a:pPr>
              <a:buClr>
                <a:srgbClr val="006BA8"/>
              </a:buClr>
            </a:pPr>
            <a:r>
              <a:rPr lang="en-US" dirty="0"/>
              <a:t>To see the whole picture</a:t>
            </a:r>
          </a:p>
          <a:p>
            <a:pPr>
              <a:buClr>
                <a:srgbClr val="006BA8"/>
              </a:buClr>
            </a:pPr>
            <a:r>
              <a:rPr lang="en-US" dirty="0"/>
              <a:t>To better protect confidentiality</a:t>
            </a:r>
          </a:p>
        </p:txBody>
      </p:sp>
      <p:pic>
        <p:nvPicPr>
          <p:cNvPr id="3" name="Picture 2" descr="JesusHomeless.png"/>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40912" y="1644769"/>
            <a:ext cx="4328160" cy="4151200"/>
          </a:xfrm>
          <a:prstGeom prst="rect">
            <a:avLst/>
          </a:prstGeom>
        </p:spPr>
      </p:pic>
      <p:sp>
        <p:nvSpPr>
          <p:cNvPr id="6" name="TextBox 5"/>
          <p:cNvSpPr txBox="1"/>
          <p:nvPr/>
        </p:nvSpPr>
        <p:spPr>
          <a:xfrm>
            <a:off x="797082" y="4638702"/>
            <a:ext cx="1492671" cy="748795"/>
          </a:xfrm>
          <a:prstGeom prst="rect">
            <a:avLst/>
          </a:prstGeom>
          <a:noFill/>
          <a:scene3d>
            <a:camera prst="perspectiveFront">
              <a:rot lat="900000" lon="2100000" rev="21299999"/>
            </a:camera>
            <a:lightRig rig="threePt" dir="t"/>
          </a:scene3d>
        </p:spPr>
        <p:txBody>
          <a:bodyPr wrap="square" rtlCol="0">
            <a:spAutoFit/>
          </a:bodyPr>
          <a:lstStyle/>
          <a:p>
            <a:pPr algn="ctr"/>
            <a:r>
              <a:rPr lang="en-US" sz="2133" dirty="0">
                <a:solidFill>
                  <a:srgbClr val="006BA8"/>
                </a:solidFill>
                <a:latin typeface="Chalkduster"/>
                <a:cs typeface="Chalkduster"/>
              </a:rPr>
              <a:t>Please Help</a:t>
            </a:r>
          </a:p>
        </p:txBody>
      </p:sp>
    </p:spTree>
    <p:extLst>
      <p:ext uri="{BB962C8B-B14F-4D97-AF65-F5344CB8AC3E}">
        <p14:creationId xmlns:p14="http://schemas.microsoft.com/office/powerpoint/2010/main" val="3371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78D-E17E-42DF-9D0F-0E6BAE93BE54}"/>
              </a:ext>
            </a:extLst>
          </p:cNvPr>
          <p:cNvSpPr>
            <a:spLocks noGrp="1"/>
          </p:cNvSpPr>
          <p:nvPr>
            <p:ph type="title"/>
          </p:nvPr>
        </p:nvSpPr>
        <p:spPr>
          <a:xfrm>
            <a:off x="607026" y="323025"/>
            <a:ext cx="9760656" cy="779464"/>
          </a:xfrm>
        </p:spPr>
        <p:txBody>
          <a:bodyPr anchor="ctr">
            <a:normAutofit/>
          </a:bodyPr>
          <a:lstStyle/>
          <a:p>
            <a:r>
              <a:rPr lang="en-US" dirty="0"/>
              <a:t>How do we go to those in need?</a:t>
            </a:r>
          </a:p>
        </p:txBody>
      </p:sp>
      <p:sp>
        <p:nvSpPr>
          <p:cNvPr id="9" name="Content Placeholder 3">
            <a:extLst>
              <a:ext uri="{FF2B5EF4-FFF2-40B4-BE49-F238E27FC236}">
                <a16:creationId xmlns:a16="http://schemas.microsoft.com/office/drawing/2014/main" id="{1EE0208C-E0FB-4427-BCA1-F24DEE159256}"/>
              </a:ext>
            </a:extLst>
          </p:cNvPr>
          <p:cNvSpPr>
            <a:spLocks noGrp="1"/>
          </p:cNvSpPr>
          <p:nvPr>
            <p:ph sz="half" idx="2"/>
          </p:nvPr>
        </p:nvSpPr>
        <p:spPr>
          <a:xfrm>
            <a:off x="5788626" y="1288953"/>
            <a:ext cx="6123974" cy="4716560"/>
          </a:xfrm>
        </p:spPr>
        <p:txBody>
          <a:bodyPr/>
          <a:lstStyle/>
          <a:p>
            <a:pPr>
              <a:spcAft>
                <a:spcPts val="3000"/>
              </a:spcAft>
              <a:buClr>
                <a:srgbClr val="006BA8"/>
              </a:buClr>
            </a:pPr>
            <a:r>
              <a:rPr lang="en-US" dirty="0"/>
              <a:t>In pairs</a:t>
            </a:r>
          </a:p>
          <a:p>
            <a:pPr>
              <a:spcAft>
                <a:spcPts val="3000"/>
              </a:spcAft>
              <a:buClr>
                <a:srgbClr val="006BA8"/>
              </a:buClr>
            </a:pPr>
            <a:r>
              <a:rPr lang="en-US" dirty="0"/>
              <a:t>With eyes, ears, and hearts open</a:t>
            </a:r>
          </a:p>
          <a:p>
            <a:pPr>
              <a:spcAft>
                <a:spcPts val="3000"/>
              </a:spcAft>
              <a:buClr>
                <a:srgbClr val="006BA8"/>
              </a:buClr>
            </a:pPr>
            <a:r>
              <a:rPr lang="en-US" dirty="0"/>
              <a:t>Without judgment</a:t>
            </a:r>
          </a:p>
          <a:p>
            <a:pPr>
              <a:spcAft>
                <a:spcPts val="3000"/>
              </a:spcAft>
              <a:buClr>
                <a:srgbClr val="006BA8"/>
              </a:buClr>
            </a:pPr>
            <a:r>
              <a:rPr lang="en-US" dirty="0"/>
              <a:t>As servants</a:t>
            </a:r>
          </a:p>
          <a:p>
            <a:pPr>
              <a:spcAft>
                <a:spcPts val="3000"/>
              </a:spcAft>
              <a:buClr>
                <a:srgbClr val="006BA8"/>
              </a:buClr>
            </a:pPr>
            <a:r>
              <a:rPr lang="en-US" dirty="0"/>
              <a:t>With prayer</a:t>
            </a:r>
          </a:p>
        </p:txBody>
      </p:sp>
      <p:pic>
        <p:nvPicPr>
          <p:cNvPr id="6" name="Picture 5" descr="A silhouette of a person&#10;&#10;Description automatically generated">
            <a:extLst>
              <a:ext uri="{FF2B5EF4-FFF2-40B4-BE49-F238E27FC236}">
                <a16:creationId xmlns:a16="http://schemas.microsoft.com/office/drawing/2014/main" id="{E8B532CD-B8D9-0842-BFD0-1B675E11F437}"/>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07026" y="2118661"/>
            <a:ext cx="5181600" cy="3057143"/>
          </a:xfrm>
          <a:prstGeom prst="rect">
            <a:avLst/>
          </a:prstGeom>
          <a:noFill/>
        </p:spPr>
      </p:pic>
    </p:spTree>
    <p:extLst>
      <p:ext uri="{BB962C8B-B14F-4D97-AF65-F5344CB8AC3E}">
        <p14:creationId xmlns:p14="http://schemas.microsoft.com/office/powerpoint/2010/main" val="357837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Other Works of the Society</a:t>
            </a:r>
          </a:p>
        </p:txBody>
      </p:sp>
      <p:grpSp>
        <p:nvGrpSpPr>
          <p:cNvPr id="5" name="Group 6"/>
          <p:cNvGrpSpPr>
            <a:grpSpLocks/>
          </p:cNvGrpSpPr>
          <p:nvPr/>
        </p:nvGrpSpPr>
        <p:grpSpPr bwMode="auto">
          <a:xfrm>
            <a:off x="1361755" y="1247955"/>
            <a:ext cx="9544663" cy="4673600"/>
            <a:chOff x="120" y="768"/>
            <a:chExt cx="5648" cy="2912"/>
          </a:xfrm>
          <a:solidFill>
            <a:srgbClr val="006BA8"/>
          </a:solidFill>
        </p:grpSpPr>
        <p:sp>
          <p:nvSpPr>
            <p:cNvPr id="6" name="AutoShape 7"/>
            <p:cNvSpPr>
              <a:spLocks noChangeArrowheads="1"/>
            </p:cNvSpPr>
            <p:nvPr/>
          </p:nvSpPr>
          <p:spPr bwMode="auto">
            <a:xfrm>
              <a:off x="120" y="880"/>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Disaster Relief</a:t>
              </a:r>
            </a:p>
          </p:txBody>
        </p:sp>
        <p:sp>
          <p:nvSpPr>
            <p:cNvPr id="7" name="AutoShape 8"/>
            <p:cNvSpPr>
              <a:spLocks noChangeArrowheads="1"/>
            </p:cNvSpPr>
            <p:nvPr/>
          </p:nvSpPr>
          <p:spPr bwMode="auto">
            <a:xfrm>
              <a:off x="120" y="1472"/>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Thrift Stores</a:t>
              </a:r>
            </a:p>
          </p:txBody>
        </p:sp>
        <p:sp>
          <p:nvSpPr>
            <p:cNvPr id="8" name="AutoShape 9"/>
            <p:cNvSpPr>
              <a:spLocks noChangeArrowheads="1"/>
            </p:cNvSpPr>
            <p:nvPr/>
          </p:nvSpPr>
          <p:spPr bwMode="auto">
            <a:xfrm>
              <a:off x="2312" y="768"/>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Twinning</a:t>
              </a:r>
            </a:p>
          </p:txBody>
        </p:sp>
        <p:sp>
          <p:nvSpPr>
            <p:cNvPr id="9" name="AutoShape 10"/>
            <p:cNvSpPr>
              <a:spLocks noChangeArrowheads="1"/>
            </p:cNvSpPr>
            <p:nvPr/>
          </p:nvSpPr>
          <p:spPr bwMode="auto">
            <a:xfrm>
              <a:off x="120" y="2064"/>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Immediate Needs</a:t>
              </a:r>
            </a:p>
          </p:txBody>
        </p:sp>
        <p:sp>
          <p:nvSpPr>
            <p:cNvPr id="10" name="AutoShape 11"/>
            <p:cNvSpPr>
              <a:spLocks noChangeArrowheads="1"/>
            </p:cNvSpPr>
            <p:nvPr/>
          </p:nvSpPr>
          <p:spPr bwMode="auto">
            <a:xfrm>
              <a:off x="120" y="2656"/>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Evangelization</a:t>
              </a:r>
            </a:p>
          </p:txBody>
        </p:sp>
        <p:sp>
          <p:nvSpPr>
            <p:cNvPr id="11" name="AutoShape 12"/>
            <p:cNvSpPr>
              <a:spLocks noChangeArrowheads="1"/>
            </p:cNvSpPr>
            <p:nvPr/>
          </p:nvSpPr>
          <p:spPr bwMode="auto">
            <a:xfrm>
              <a:off x="2312" y="3264"/>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Eldercare</a:t>
              </a:r>
            </a:p>
          </p:txBody>
        </p:sp>
        <p:sp>
          <p:nvSpPr>
            <p:cNvPr id="12" name="AutoShape 13"/>
            <p:cNvSpPr>
              <a:spLocks noChangeArrowheads="1"/>
            </p:cNvSpPr>
            <p:nvPr/>
          </p:nvSpPr>
          <p:spPr bwMode="auto">
            <a:xfrm>
              <a:off x="4440" y="888"/>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Food Pantries</a:t>
              </a:r>
            </a:p>
          </p:txBody>
        </p:sp>
        <p:sp>
          <p:nvSpPr>
            <p:cNvPr id="13" name="AutoShape 14"/>
            <p:cNvSpPr>
              <a:spLocks noChangeArrowheads="1"/>
            </p:cNvSpPr>
            <p:nvPr/>
          </p:nvSpPr>
          <p:spPr bwMode="auto">
            <a:xfrm>
              <a:off x="120" y="3248"/>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Advocacy</a:t>
              </a:r>
            </a:p>
          </p:txBody>
        </p:sp>
        <p:sp>
          <p:nvSpPr>
            <p:cNvPr id="14" name="AutoShape 15"/>
            <p:cNvSpPr>
              <a:spLocks noChangeArrowheads="1"/>
            </p:cNvSpPr>
            <p:nvPr/>
          </p:nvSpPr>
          <p:spPr bwMode="auto">
            <a:xfrm>
              <a:off x="4440" y="1464"/>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Collaboration</a:t>
              </a:r>
            </a:p>
          </p:txBody>
        </p:sp>
        <p:sp>
          <p:nvSpPr>
            <p:cNvPr id="15" name="AutoShape 16"/>
            <p:cNvSpPr>
              <a:spLocks noChangeArrowheads="1"/>
            </p:cNvSpPr>
            <p:nvPr/>
          </p:nvSpPr>
          <p:spPr bwMode="auto">
            <a:xfrm>
              <a:off x="4440" y="2056"/>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Prison Ministry</a:t>
              </a:r>
            </a:p>
          </p:txBody>
        </p:sp>
        <p:sp>
          <p:nvSpPr>
            <p:cNvPr id="16" name="AutoShape 17"/>
            <p:cNvSpPr>
              <a:spLocks noChangeArrowheads="1"/>
            </p:cNvSpPr>
            <p:nvPr/>
          </p:nvSpPr>
          <p:spPr bwMode="auto">
            <a:xfrm>
              <a:off x="4440" y="2661"/>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Housing</a:t>
              </a:r>
            </a:p>
          </p:txBody>
        </p:sp>
        <p:sp>
          <p:nvSpPr>
            <p:cNvPr id="17" name="AutoShape 18"/>
            <p:cNvSpPr>
              <a:spLocks noChangeArrowheads="1"/>
            </p:cNvSpPr>
            <p:nvPr/>
          </p:nvSpPr>
          <p:spPr bwMode="auto">
            <a:xfrm>
              <a:off x="4440" y="3256"/>
              <a:ext cx="1328" cy="416"/>
            </a:xfrm>
            <a:prstGeom prst="bevel">
              <a:avLst>
                <a:gd name="adj" fmla="val 0"/>
              </a:avLst>
            </a:prstGeom>
            <a:solidFill>
              <a:schemeClr val="bg1">
                <a:lumMod val="85000"/>
              </a:schemeClr>
            </a:solidFill>
            <a:ln w="3175">
              <a:solidFill>
                <a:schemeClr val="tx1"/>
              </a:solidFill>
              <a:miter lim="800000"/>
              <a:headEnd/>
              <a:tailEnd/>
            </a:ln>
            <a:effectLst/>
          </p:spPr>
          <p:txBody>
            <a:bodyPr wrap="none" anchor="ctr"/>
            <a:lstStyle/>
            <a:p>
              <a:pPr algn="ctr">
                <a:defRPr/>
              </a:pPr>
              <a:r>
                <a:rPr lang="en-US" sz="2133" b="1" dirty="0">
                  <a:ln w="3175">
                    <a:noFill/>
                  </a:ln>
                  <a:solidFill>
                    <a:srgbClr val="006BA8"/>
                  </a:solidFill>
                </a:rPr>
                <a:t>Immigration</a:t>
              </a:r>
            </a:p>
            <a:p>
              <a:pPr algn="ctr">
                <a:defRPr/>
              </a:pPr>
              <a:r>
                <a:rPr lang="en-US" sz="2133" b="1" dirty="0">
                  <a:ln w="3175">
                    <a:noFill/>
                  </a:ln>
                  <a:solidFill>
                    <a:srgbClr val="006BA8"/>
                  </a:solidFill>
                </a:rPr>
                <a:t>Services</a:t>
              </a:r>
            </a:p>
          </p:txBody>
        </p:sp>
        <p:sp>
          <p:nvSpPr>
            <p:cNvPr id="18" name="AutoShape 19"/>
            <p:cNvSpPr>
              <a:spLocks noChangeArrowheads="1"/>
            </p:cNvSpPr>
            <p:nvPr/>
          </p:nvSpPr>
          <p:spPr bwMode="auto">
            <a:xfrm>
              <a:off x="3536" y="2160"/>
              <a:ext cx="872"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19" name="AutoShape 20"/>
            <p:cNvSpPr>
              <a:spLocks noChangeArrowheads="1"/>
            </p:cNvSpPr>
            <p:nvPr/>
          </p:nvSpPr>
          <p:spPr bwMode="auto">
            <a:xfrm rot="-5400000">
              <a:off x="2785" y="1320"/>
              <a:ext cx="374" cy="173"/>
            </a:xfrm>
            <a:custGeom>
              <a:avLst/>
              <a:gdLst>
                <a:gd name="G0" fmla="+- 13617 0 0"/>
                <a:gd name="G1" fmla="+- 4994 0 0"/>
                <a:gd name="G2" fmla="+- 21600 0 4994"/>
                <a:gd name="G3" fmla="+- 10800 0 4994"/>
                <a:gd name="G4" fmla="+- 21600 0 13617"/>
                <a:gd name="G5" fmla="*/ G4 G3 10800"/>
                <a:gd name="G6" fmla="+- 21600 0 G5"/>
                <a:gd name="T0" fmla="*/ 13617 w 21600"/>
                <a:gd name="T1" fmla="*/ 0 h 21600"/>
                <a:gd name="T2" fmla="*/ 0 w 21600"/>
                <a:gd name="T3" fmla="*/ 10800 h 21600"/>
                <a:gd name="T4" fmla="*/ 136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617" y="0"/>
                  </a:moveTo>
                  <a:lnTo>
                    <a:pt x="13617" y="4994"/>
                  </a:lnTo>
                  <a:lnTo>
                    <a:pt x="3375" y="4994"/>
                  </a:lnTo>
                  <a:lnTo>
                    <a:pt x="3375" y="16606"/>
                  </a:lnTo>
                  <a:lnTo>
                    <a:pt x="13617" y="16606"/>
                  </a:lnTo>
                  <a:lnTo>
                    <a:pt x="13617" y="21600"/>
                  </a:lnTo>
                  <a:lnTo>
                    <a:pt x="21600" y="10800"/>
                  </a:lnTo>
                  <a:close/>
                </a:path>
                <a:path w="21600" h="21600">
                  <a:moveTo>
                    <a:pt x="1350" y="4994"/>
                  </a:moveTo>
                  <a:lnTo>
                    <a:pt x="1350" y="16606"/>
                  </a:lnTo>
                  <a:lnTo>
                    <a:pt x="2700" y="16606"/>
                  </a:lnTo>
                  <a:lnTo>
                    <a:pt x="2700" y="4994"/>
                  </a:lnTo>
                  <a:close/>
                </a:path>
                <a:path w="21600" h="21600">
                  <a:moveTo>
                    <a:pt x="0" y="4994"/>
                  </a:moveTo>
                  <a:lnTo>
                    <a:pt x="0" y="16606"/>
                  </a:lnTo>
                  <a:lnTo>
                    <a:pt x="675" y="16606"/>
                  </a:lnTo>
                  <a:lnTo>
                    <a:pt x="675" y="4994"/>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0" name="AutoShape 21"/>
            <p:cNvSpPr>
              <a:spLocks noChangeArrowheads="1"/>
            </p:cNvSpPr>
            <p:nvPr/>
          </p:nvSpPr>
          <p:spPr bwMode="auto">
            <a:xfrm rot="5400000" flipV="1">
              <a:off x="2787" y="2962"/>
              <a:ext cx="374" cy="173"/>
            </a:xfrm>
            <a:custGeom>
              <a:avLst/>
              <a:gdLst>
                <a:gd name="G0" fmla="+- 13617 0 0"/>
                <a:gd name="G1" fmla="+- 4994 0 0"/>
                <a:gd name="G2" fmla="+- 21600 0 4994"/>
                <a:gd name="G3" fmla="+- 10800 0 4994"/>
                <a:gd name="G4" fmla="+- 21600 0 13617"/>
                <a:gd name="G5" fmla="*/ G4 G3 10800"/>
                <a:gd name="G6" fmla="+- 21600 0 G5"/>
                <a:gd name="T0" fmla="*/ 13617 w 21600"/>
                <a:gd name="T1" fmla="*/ 0 h 21600"/>
                <a:gd name="T2" fmla="*/ 0 w 21600"/>
                <a:gd name="T3" fmla="*/ 10800 h 21600"/>
                <a:gd name="T4" fmla="*/ 136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617" y="0"/>
                  </a:moveTo>
                  <a:lnTo>
                    <a:pt x="13617" y="4994"/>
                  </a:lnTo>
                  <a:lnTo>
                    <a:pt x="3375" y="4994"/>
                  </a:lnTo>
                  <a:lnTo>
                    <a:pt x="3375" y="16606"/>
                  </a:lnTo>
                  <a:lnTo>
                    <a:pt x="13617" y="16606"/>
                  </a:lnTo>
                  <a:lnTo>
                    <a:pt x="13617" y="21600"/>
                  </a:lnTo>
                  <a:lnTo>
                    <a:pt x="21600" y="10800"/>
                  </a:lnTo>
                  <a:close/>
                </a:path>
                <a:path w="21600" h="21600">
                  <a:moveTo>
                    <a:pt x="1350" y="4994"/>
                  </a:moveTo>
                  <a:lnTo>
                    <a:pt x="1350" y="16606"/>
                  </a:lnTo>
                  <a:lnTo>
                    <a:pt x="2700" y="16606"/>
                  </a:lnTo>
                  <a:lnTo>
                    <a:pt x="2700" y="4994"/>
                  </a:lnTo>
                  <a:close/>
                </a:path>
                <a:path w="21600" h="21600">
                  <a:moveTo>
                    <a:pt x="0" y="4994"/>
                  </a:moveTo>
                  <a:lnTo>
                    <a:pt x="0" y="16606"/>
                  </a:lnTo>
                  <a:lnTo>
                    <a:pt x="675" y="16606"/>
                  </a:lnTo>
                  <a:lnTo>
                    <a:pt x="675" y="4994"/>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1" name="AutoShape 22"/>
            <p:cNvSpPr>
              <a:spLocks noChangeArrowheads="1"/>
            </p:cNvSpPr>
            <p:nvPr/>
          </p:nvSpPr>
          <p:spPr bwMode="auto">
            <a:xfrm flipH="1">
              <a:off x="1496" y="2160"/>
              <a:ext cx="872"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2" name="AutoShape 23"/>
            <p:cNvSpPr>
              <a:spLocks noChangeArrowheads="1"/>
            </p:cNvSpPr>
            <p:nvPr/>
          </p:nvSpPr>
          <p:spPr bwMode="auto">
            <a:xfrm rot="1296018">
              <a:off x="3440" y="2617"/>
              <a:ext cx="872"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3" name="AutoShape 24"/>
            <p:cNvSpPr>
              <a:spLocks noChangeArrowheads="1"/>
            </p:cNvSpPr>
            <p:nvPr/>
          </p:nvSpPr>
          <p:spPr bwMode="auto">
            <a:xfrm rot="20303982" flipH="1">
              <a:off x="1600" y="2617"/>
              <a:ext cx="872"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4" name="AutoShape 25"/>
            <p:cNvSpPr>
              <a:spLocks noChangeArrowheads="1"/>
            </p:cNvSpPr>
            <p:nvPr/>
          </p:nvSpPr>
          <p:spPr bwMode="auto">
            <a:xfrm rot="20303982" flipV="1">
              <a:off x="3617" y="1738"/>
              <a:ext cx="754"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5" name="AutoShape 26"/>
            <p:cNvSpPr>
              <a:spLocks noChangeArrowheads="1"/>
            </p:cNvSpPr>
            <p:nvPr/>
          </p:nvSpPr>
          <p:spPr bwMode="auto">
            <a:xfrm rot="1296018" flipH="1" flipV="1">
              <a:off x="1499" y="1716"/>
              <a:ext cx="754"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6" name="AutoShape 27"/>
            <p:cNvSpPr>
              <a:spLocks noChangeArrowheads="1"/>
            </p:cNvSpPr>
            <p:nvPr/>
          </p:nvSpPr>
          <p:spPr bwMode="auto">
            <a:xfrm rot="19497233" flipH="1">
              <a:off x="1712" y="2947"/>
              <a:ext cx="872"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7" name="AutoShape 28"/>
            <p:cNvSpPr>
              <a:spLocks noChangeArrowheads="1"/>
            </p:cNvSpPr>
            <p:nvPr/>
          </p:nvSpPr>
          <p:spPr bwMode="auto">
            <a:xfrm rot="2102767">
              <a:off x="3360" y="2929"/>
              <a:ext cx="872"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sp>
          <p:nvSpPr>
            <p:cNvPr id="28" name="AutoShape 29"/>
            <p:cNvSpPr>
              <a:spLocks noChangeArrowheads="1"/>
            </p:cNvSpPr>
            <p:nvPr/>
          </p:nvSpPr>
          <p:spPr bwMode="auto">
            <a:xfrm rot="2102767" flipH="1" flipV="1">
              <a:off x="1600" y="1385"/>
              <a:ext cx="872"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chemeClr val="bg1">
                <a:lumMod val="65000"/>
              </a:schemeClr>
            </a:solidFill>
            <a:ln w="9525">
              <a:noFill/>
              <a:miter lim="800000"/>
              <a:headEnd/>
              <a:tailEnd/>
            </a:ln>
            <a:effectLst/>
          </p:spPr>
          <p:txBody>
            <a:bodyPr wrap="none" anchor="ctr"/>
            <a:lstStyle/>
            <a:p>
              <a:pPr>
                <a:defRPr/>
              </a:pPr>
              <a:endParaRPr lang="en-US" sz="2400" b="1">
                <a:solidFill>
                  <a:srgbClr val="FFFFFF"/>
                </a:solidFill>
              </a:endParaRPr>
            </a:p>
          </p:txBody>
        </p:sp>
        <p:sp>
          <p:nvSpPr>
            <p:cNvPr id="29" name="AutoShape 30"/>
            <p:cNvSpPr>
              <a:spLocks noChangeArrowheads="1"/>
            </p:cNvSpPr>
            <p:nvPr/>
          </p:nvSpPr>
          <p:spPr bwMode="auto">
            <a:xfrm rot="19497233" flipV="1">
              <a:off x="3499" y="1385"/>
              <a:ext cx="872" cy="173"/>
            </a:xfrm>
            <a:custGeom>
              <a:avLst/>
              <a:gdLst>
                <a:gd name="G0" fmla="+- 17389 0 0"/>
                <a:gd name="G1" fmla="+- 5839 0 0"/>
                <a:gd name="G2" fmla="+- 21600 0 5839"/>
                <a:gd name="G3" fmla="+- 10800 0 5839"/>
                <a:gd name="G4" fmla="+- 21600 0 17389"/>
                <a:gd name="G5" fmla="*/ G4 G3 10800"/>
                <a:gd name="G6" fmla="+- 21600 0 G5"/>
                <a:gd name="T0" fmla="*/ 17389 w 21600"/>
                <a:gd name="T1" fmla="*/ 0 h 21600"/>
                <a:gd name="T2" fmla="*/ 0 w 21600"/>
                <a:gd name="T3" fmla="*/ 10800 h 21600"/>
                <a:gd name="T4" fmla="*/ 173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389" y="0"/>
                  </a:moveTo>
                  <a:lnTo>
                    <a:pt x="17389" y="5839"/>
                  </a:lnTo>
                  <a:lnTo>
                    <a:pt x="3375" y="5839"/>
                  </a:lnTo>
                  <a:lnTo>
                    <a:pt x="3375" y="15761"/>
                  </a:lnTo>
                  <a:lnTo>
                    <a:pt x="17389" y="15761"/>
                  </a:lnTo>
                  <a:lnTo>
                    <a:pt x="17389" y="21600"/>
                  </a:lnTo>
                  <a:lnTo>
                    <a:pt x="21600" y="10800"/>
                  </a:lnTo>
                  <a:close/>
                </a:path>
                <a:path w="21600" h="21600">
                  <a:moveTo>
                    <a:pt x="1350" y="5839"/>
                  </a:moveTo>
                  <a:lnTo>
                    <a:pt x="1350" y="15761"/>
                  </a:lnTo>
                  <a:lnTo>
                    <a:pt x="2700" y="15761"/>
                  </a:lnTo>
                  <a:lnTo>
                    <a:pt x="2700" y="5839"/>
                  </a:lnTo>
                  <a:close/>
                </a:path>
                <a:path w="21600" h="21600">
                  <a:moveTo>
                    <a:pt x="0" y="5839"/>
                  </a:moveTo>
                  <a:lnTo>
                    <a:pt x="0" y="15761"/>
                  </a:lnTo>
                  <a:lnTo>
                    <a:pt x="675" y="15761"/>
                  </a:lnTo>
                  <a:lnTo>
                    <a:pt x="675" y="5839"/>
                  </a:lnTo>
                  <a:close/>
                </a:path>
              </a:pathLst>
            </a:custGeom>
            <a:solidFill>
              <a:srgbClr val="A6A6A6"/>
            </a:solidFill>
            <a:ln w="9525">
              <a:noFill/>
              <a:miter lim="800000"/>
              <a:headEnd/>
              <a:tailEnd/>
            </a:ln>
            <a:effectLst/>
          </p:spPr>
          <p:txBody>
            <a:bodyPr wrap="none" anchor="ctr"/>
            <a:lstStyle/>
            <a:p>
              <a:pPr>
                <a:defRPr/>
              </a:pPr>
              <a:endParaRPr lang="en-US" sz="2400" b="1">
                <a:solidFill>
                  <a:srgbClr val="FFFFFF"/>
                </a:solidFill>
              </a:endParaRPr>
            </a:p>
          </p:txBody>
        </p:sp>
      </p:grpSp>
      <p:grpSp>
        <p:nvGrpSpPr>
          <p:cNvPr id="30" name="Group 3"/>
          <p:cNvGrpSpPr>
            <a:grpSpLocks/>
          </p:cNvGrpSpPr>
          <p:nvPr/>
        </p:nvGrpSpPr>
        <p:grpSpPr bwMode="auto">
          <a:xfrm>
            <a:off x="5205294" y="2684401"/>
            <a:ext cx="1952908" cy="1829025"/>
            <a:chOff x="2200" y="1633"/>
            <a:chExt cx="1552" cy="1197"/>
          </a:xfrm>
          <a:solidFill>
            <a:srgbClr val="006BA8"/>
          </a:solidFill>
        </p:grpSpPr>
        <p:sp>
          <p:nvSpPr>
            <p:cNvPr id="31" name="Freeform 4"/>
            <p:cNvSpPr>
              <a:spLocks noChangeAspect="1"/>
            </p:cNvSpPr>
            <p:nvPr/>
          </p:nvSpPr>
          <p:spPr bwMode="auto">
            <a:xfrm>
              <a:off x="2307" y="1633"/>
              <a:ext cx="1307" cy="1197"/>
            </a:xfrm>
            <a:custGeom>
              <a:avLst/>
              <a:gdLst/>
              <a:ahLst/>
              <a:cxnLst>
                <a:cxn ang="0">
                  <a:pos x="69" y="0"/>
                </a:cxn>
                <a:cxn ang="0">
                  <a:pos x="738" y="0"/>
                </a:cxn>
                <a:cxn ang="0">
                  <a:pos x="630" y="156"/>
                </a:cxn>
                <a:cxn ang="0">
                  <a:pos x="786" y="156"/>
                </a:cxn>
                <a:cxn ang="0">
                  <a:pos x="591" y="720"/>
                </a:cxn>
                <a:cxn ang="0">
                  <a:pos x="195" y="717"/>
                </a:cxn>
                <a:cxn ang="0">
                  <a:pos x="0" y="156"/>
                </a:cxn>
                <a:cxn ang="0">
                  <a:pos x="180" y="156"/>
                </a:cxn>
                <a:cxn ang="0">
                  <a:pos x="69" y="0"/>
                </a:cxn>
              </a:cxnLst>
              <a:rect l="0" t="0" r="r" b="b"/>
              <a:pathLst>
                <a:path w="786" h="720">
                  <a:moveTo>
                    <a:pt x="69" y="0"/>
                  </a:moveTo>
                  <a:lnTo>
                    <a:pt x="738" y="0"/>
                  </a:lnTo>
                  <a:lnTo>
                    <a:pt x="630" y="156"/>
                  </a:lnTo>
                  <a:lnTo>
                    <a:pt x="786" y="156"/>
                  </a:lnTo>
                  <a:lnTo>
                    <a:pt x="591" y="720"/>
                  </a:lnTo>
                  <a:lnTo>
                    <a:pt x="195" y="717"/>
                  </a:lnTo>
                  <a:lnTo>
                    <a:pt x="0" y="156"/>
                  </a:lnTo>
                  <a:lnTo>
                    <a:pt x="180" y="156"/>
                  </a:lnTo>
                  <a:lnTo>
                    <a:pt x="69" y="0"/>
                  </a:lnTo>
                  <a:close/>
                </a:path>
              </a:pathLst>
            </a:custGeom>
            <a:grpFill/>
            <a:ln w="9525">
              <a:noFill/>
              <a:round/>
              <a:headEnd/>
              <a:tailEnd/>
            </a:ln>
            <a:effectLst/>
          </p:spPr>
          <p:txBody>
            <a:bodyPr/>
            <a:lstStyle/>
            <a:p>
              <a:pPr>
                <a:defRPr/>
              </a:pPr>
              <a:endParaRPr lang="en-US" sz="2400"/>
            </a:p>
          </p:txBody>
        </p:sp>
        <p:sp>
          <p:nvSpPr>
            <p:cNvPr id="32" name="Text Box 5"/>
            <p:cNvSpPr txBox="1">
              <a:spLocks noChangeArrowheads="1"/>
            </p:cNvSpPr>
            <p:nvPr/>
          </p:nvSpPr>
          <p:spPr bwMode="auto">
            <a:xfrm>
              <a:off x="2200" y="2009"/>
              <a:ext cx="1552" cy="275"/>
            </a:xfrm>
            <a:prstGeom prst="rect">
              <a:avLst/>
            </a:prstGeom>
            <a:noFill/>
            <a:ln w="9525">
              <a:noFill/>
              <a:miter lim="800000"/>
              <a:headEnd/>
              <a:tailEnd/>
            </a:ln>
            <a:effectLst/>
          </p:spPr>
          <p:txBody>
            <a:bodyPr>
              <a:spAutoFit/>
            </a:bodyPr>
            <a:lstStyle/>
            <a:p>
              <a:pPr algn="ctr">
                <a:spcBef>
                  <a:spcPct val="50000"/>
                </a:spcBef>
                <a:defRPr/>
              </a:pPr>
              <a:r>
                <a:rPr lang="en-US" sz="2133" b="1" dirty="0">
                  <a:solidFill>
                    <a:srgbClr val="FFFFFF"/>
                  </a:solidFill>
                </a:rPr>
                <a:t>Home Visit</a:t>
              </a:r>
            </a:p>
          </p:txBody>
        </p:sp>
      </p:grpSp>
    </p:spTree>
    <p:extLst>
      <p:ext uri="{BB962C8B-B14F-4D97-AF65-F5344CB8AC3E}">
        <p14:creationId xmlns:p14="http://schemas.microsoft.com/office/powerpoint/2010/main" val="3991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a:bodyPr>
          <a:lstStyle/>
          <a:p>
            <a:pPr>
              <a:defRPr/>
            </a:pPr>
            <a:r>
              <a:rPr lang="en-US" dirty="0"/>
              <a:t>Our Purpose and Scope </a:t>
            </a:r>
          </a:p>
        </p:txBody>
      </p:sp>
      <p:sp>
        <p:nvSpPr>
          <p:cNvPr id="310275" name="Rectangle 3"/>
          <p:cNvSpPr>
            <a:spLocks noGrp="1" noChangeArrowheads="1"/>
          </p:cNvSpPr>
          <p:nvPr>
            <p:ph type="body" idx="4294967295"/>
          </p:nvPr>
        </p:nvSpPr>
        <p:spPr>
          <a:xfrm>
            <a:off x="446087" y="1787171"/>
            <a:ext cx="11299825" cy="2924175"/>
          </a:xfrm>
        </p:spPr>
        <p:txBody>
          <a:bodyPr>
            <a:normAutofit/>
          </a:bodyPr>
          <a:lstStyle/>
          <a:p>
            <a:pPr marL="0" indent="0" algn="ctr">
              <a:lnSpc>
                <a:spcPct val="120000"/>
              </a:lnSpc>
              <a:spcBef>
                <a:spcPts val="0"/>
              </a:spcBef>
              <a:spcAft>
                <a:spcPts val="2400"/>
              </a:spcAft>
              <a:buNone/>
              <a:defRPr/>
            </a:pPr>
            <a:r>
              <a:rPr lang="en-US" sz="4800" b="1" dirty="0"/>
              <a:t>The Society’s primary purpose is the spiritual growth of its members.</a:t>
            </a:r>
          </a:p>
        </p:txBody>
      </p:sp>
      <p:sp>
        <p:nvSpPr>
          <p:cNvPr id="11" name="Text Box 6"/>
          <p:cNvSpPr txBox="1">
            <a:spLocks noChangeArrowheads="1"/>
          </p:cNvSpPr>
          <p:nvPr/>
        </p:nvSpPr>
        <p:spPr bwMode="auto">
          <a:xfrm>
            <a:off x="319207" y="4454499"/>
            <a:ext cx="11820864" cy="830997"/>
          </a:xfrm>
          <a:prstGeom prst="rect">
            <a:avLst/>
          </a:prstGeom>
          <a:noFill/>
          <a:ln>
            <a:noFill/>
            <a:headEnd/>
            <a:tailEnd/>
          </a:ln>
          <a:effectLst/>
        </p:spPr>
        <p:style>
          <a:lnRef idx="3">
            <a:schemeClr val="lt1"/>
          </a:lnRef>
          <a:fillRef idx="1">
            <a:schemeClr val="accent1"/>
          </a:fillRef>
          <a:effectRef idx="1">
            <a:schemeClr val="accent1"/>
          </a:effectRef>
          <a:fontRef idx="minor">
            <a:schemeClr val="lt1"/>
          </a:fontRef>
        </p:style>
        <p:txBody>
          <a:bodyPr wrap="none">
            <a:spAutoFit/>
          </a:bodyPr>
          <a:lstStyle/>
          <a:p>
            <a:pPr algn="ctr">
              <a:defRPr/>
            </a:pPr>
            <a:r>
              <a:rPr lang="en-US" sz="4800" b="1" i="1" dirty="0">
                <a:solidFill>
                  <a:srgbClr val="006BA8"/>
                </a:solidFill>
              </a:rPr>
              <a:t>“No Work of Charity is Foreign to the Society”</a:t>
            </a:r>
          </a:p>
        </p:txBody>
      </p:sp>
    </p:spTree>
    <p:custDataLst>
      <p:tags r:id="rId1"/>
    </p:custDataLst>
    <p:extLst>
      <p:ext uri="{BB962C8B-B14F-4D97-AF65-F5344CB8AC3E}">
        <p14:creationId xmlns:p14="http://schemas.microsoft.com/office/powerpoint/2010/main" val="36914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Effect transition="in" filter="fade">
                                      <p:cBhvr>
                                        <p:cTn id="7" dur="500"/>
                                        <p:tgtEl>
                                          <p:spTgt spid="310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8D1B72-BAD8-45DB-ADEB-BC69F0FD9A63}"/>
              </a:ext>
            </a:extLst>
          </p:cNvPr>
          <p:cNvSpPr>
            <a:spLocks noGrp="1"/>
          </p:cNvSpPr>
          <p:nvPr>
            <p:ph type="title"/>
          </p:nvPr>
        </p:nvSpPr>
        <p:spPr>
          <a:xfrm>
            <a:off x="607026" y="323025"/>
            <a:ext cx="9760656" cy="779464"/>
          </a:xfrm>
        </p:spPr>
        <p:txBody>
          <a:bodyPr anchor="ctr">
            <a:normAutofit/>
          </a:bodyPr>
          <a:lstStyle/>
          <a:p>
            <a:r>
              <a:rPr lang="en-US" dirty="0"/>
              <a:t>We Grow in Holiness Together</a:t>
            </a:r>
          </a:p>
        </p:txBody>
      </p:sp>
      <p:sp>
        <p:nvSpPr>
          <p:cNvPr id="5" name="Content Placeholder 4">
            <a:extLst>
              <a:ext uri="{FF2B5EF4-FFF2-40B4-BE49-F238E27FC236}">
                <a16:creationId xmlns:a16="http://schemas.microsoft.com/office/drawing/2014/main" id="{D131259E-9553-4798-BA18-2C7A46175355}"/>
              </a:ext>
            </a:extLst>
          </p:cNvPr>
          <p:cNvSpPr>
            <a:spLocks noGrp="1"/>
          </p:cNvSpPr>
          <p:nvPr>
            <p:ph sz="half" idx="2"/>
          </p:nvPr>
        </p:nvSpPr>
        <p:spPr>
          <a:xfrm>
            <a:off x="3969248" y="1548063"/>
            <a:ext cx="7478309" cy="4457450"/>
          </a:xfrm>
        </p:spPr>
        <p:txBody>
          <a:bodyPr>
            <a:noAutofit/>
          </a:bodyPr>
          <a:lstStyle/>
          <a:p>
            <a:pPr marL="0" indent="0">
              <a:buNone/>
            </a:pPr>
            <a:r>
              <a:rPr lang="en-US" sz="3200" i="1" dirty="0"/>
              <a:t>“[The] end of the Society is especially to rekindle and refresh … the spirit of Catholicism, that fidelity to meetings, and union of intention and prayer are indispensable to this end, and that visiting the poor should be the means and not the end of our association.”</a:t>
            </a:r>
          </a:p>
          <a:p>
            <a:pPr marL="0" indent="0" algn="r">
              <a:buNone/>
            </a:pPr>
            <a:r>
              <a:rPr lang="en-US" sz="2000" b="1" i="1" dirty="0"/>
              <a:t>Frederic Ozanam, 1838</a:t>
            </a:r>
          </a:p>
        </p:txBody>
      </p:sp>
      <p:pic>
        <p:nvPicPr>
          <p:cNvPr id="2" name="Picture 1">
            <a:extLst>
              <a:ext uri="{FF2B5EF4-FFF2-40B4-BE49-F238E27FC236}">
                <a16:creationId xmlns:a16="http://schemas.microsoft.com/office/drawing/2014/main" id="{72D6E5E7-26AE-4AC1-B570-4544C4EA6BCB}"/>
              </a:ext>
            </a:extLst>
          </p:cNvPr>
          <p:cNvPicPr>
            <a:picLocks noChangeAspect="1"/>
          </p:cNvPicPr>
          <p:nvPr/>
        </p:nvPicPr>
        <p:blipFill>
          <a:blip r:embed="rId3" cstate="email">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744443" y="1548063"/>
            <a:ext cx="2969009" cy="3920068"/>
          </a:xfrm>
          <a:prstGeom prst="rect">
            <a:avLst/>
          </a:prstGeom>
        </p:spPr>
      </p:pic>
    </p:spTree>
    <p:extLst>
      <p:ext uri="{BB962C8B-B14F-4D97-AF65-F5344CB8AC3E}">
        <p14:creationId xmlns:p14="http://schemas.microsoft.com/office/powerpoint/2010/main" val="97486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08BF-7A52-49AA-8ADC-326205BEB798}"/>
              </a:ext>
            </a:extLst>
          </p:cNvPr>
          <p:cNvSpPr>
            <a:spLocks noGrp="1"/>
          </p:cNvSpPr>
          <p:nvPr>
            <p:ph type="title"/>
          </p:nvPr>
        </p:nvSpPr>
        <p:spPr/>
        <p:txBody>
          <a:bodyPr/>
          <a:lstStyle/>
          <a:p>
            <a:r>
              <a:rPr lang="en-US" dirty="0"/>
              <a:t>The Vincentian Pathway</a:t>
            </a:r>
          </a:p>
        </p:txBody>
      </p:sp>
      <p:sp>
        <p:nvSpPr>
          <p:cNvPr id="3" name="Text Placeholder 2">
            <a:extLst>
              <a:ext uri="{FF2B5EF4-FFF2-40B4-BE49-F238E27FC236}">
                <a16:creationId xmlns:a16="http://schemas.microsoft.com/office/drawing/2014/main" id="{1CFDAE69-8A8C-478F-ACA8-4594E2693E0A}"/>
              </a:ext>
            </a:extLst>
          </p:cNvPr>
          <p:cNvSpPr>
            <a:spLocks noGrp="1"/>
          </p:cNvSpPr>
          <p:nvPr>
            <p:ph type="body" idx="1"/>
          </p:nvPr>
        </p:nvSpPr>
        <p:spPr/>
        <p:txBody>
          <a:bodyPr/>
          <a:lstStyle/>
          <a:p>
            <a:r>
              <a:rPr lang="en-US" dirty="0"/>
              <a:t>Our Continuing Formation</a:t>
            </a:r>
          </a:p>
        </p:txBody>
      </p:sp>
    </p:spTree>
    <p:extLst>
      <p:ext uri="{BB962C8B-B14F-4D97-AF65-F5344CB8AC3E}">
        <p14:creationId xmlns:p14="http://schemas.microsoft.com/office/powerpoint/2010/main" val="179781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nual Cover Page.jpg">
            <a:extLst>
              <a:ext uri="{FF2B5EF4-FFF2-40B4-BE49-F238E27FC236}">
                <a16:creationId xmlns:a16="http://schemas.microsoft.com/office/drawing/2014/main" id="{6D2502EE-A43F-4B3D-AFDB-37E9009228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16260">
            <a:off x="3775164" y="2333660"/>
            <a:ext cx="2862931" cy="3704969"/>
          </a:xfrm>
          <a:prstGeom prst="rect">
            <a:avLst/>
          </a:prstGeom>
          <a:ln>
            <a:solidFill>
              <a:schemeClr val="tx1"/>
            </a:solidFill>
          </a:ln>
        </p:spPr>
      </p:pic>
      <p:sp>
        <p:nvSpPr>
          <p:cNvPr id="2" name="Title 1">
            <a:extLst>
              <a:ext uri="{FF2B5EF4-FFF2-40B4-BE49-F238E27FC236}">
                <a16:creationId xmlns:a16="http://schemas.microsoft.com/office/drawing/2014/main" id="{104CFF10-E8BF-42B8-864A-81CDF5D421E5}"/>
              </a:ext>
            </a:extLst>
          </p:cNvPr>
          <p:cNvSpPr>
            <a:spLocks noGrp="1"/>
          </p:cNvSpPr>
          <p:nvPr>
            <p:ph type="title"/>
          </p:nvPr>
        </p:nvSpPr>
        <p:spPr/>
        <p:txBody>
          <a:bodyPr/>
          <a:lstStyle/>
          <a:p>
            <a:r>
              <a:rPr lang="en-US" dirty="0"/>
              <a:t>Personal Formation</a:t>
            </a:r>
          </a:p>
        </p:txBody>
      </p:sp>
      <p:pic>
        <p:nvPicPr>
          <p:cNvPr id="1026" name="Picture 2">
            <a:extLst>
              <a:ext uri="{FF2B5EF4-FFF2-40B4-BE49-F238E27FC236}">
                <a16:creationId xmlns:a16="http://schemas.microsoft.com/office/drawing/2014/main" id="{0CE37EE4-32D4-4889-AB60-137151CDBE7C}"/>
              </a:ext>
            </a:extLst>
          </p:cNvPr>
          <p:cNvPicPr>
            <a:picLocks noChangeAspect="1" noChangeArrowheads="1"/>
          </p:cNvPicPr>
          <p:nvPr/>
        </p:nvPicPr>
        <p:blipFill>
          <a:blip r:embed="rId4" cstate="email">
            <a:lum bright="20000"/>
            <a:extLst>
              <a:ext uri="{28A0092B-C50C-407E-A947-70E740481C1C}">
                <a14:useLocalDpi xmlns:a14="http://schemas.microsoft.com/office/drawing/2010/main"/>
              </a:ext>
            </a:extLst>
          </a:blip>
          <a:srcRect/>
          <a:stretch>
            <a:fillRect/>
          </a:stretch>
        </p:blipFill>
        <p:spPr bwMode="auto">
          <a:xfrm>
            <a:off x="6079239" y="3592080"/>
            <a:ext cx="1938528" cy="252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47AC29-EE96-42F5-8C10-1CD6AB2281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322152">
            <a:off x="960641" y="2103433"/>
            <a:ext cx="2096546" cy="3251615"/>
          </a:xfrm>
          <a:prstGeom prst="rect">
            <a:avLst/>
          </a:prstGeom>
          <a:ln>
            <a:solidFill>
              <a:schemeClr val="accent1"/>
            </a:solidFill>
          </a:ln>
        </p:spPr>
      </p:pic>
      <p:pic>
        <p:nvPicPr>
          <p:cNvPr id="6" name="Picture 5">
            <a:extLst>
              <a:ext uri="{FF2B5EF4-FFF2-40B4-BE49-F238E27FC236}">
                <a16:creationId xmlns:a16="http://schemas.microsoft.com/office/drawing/2014/main" id="{9610DFDD-A7AA-45FE-B48A-8021680ACD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334566">
            <a:off x="8924950" y="2192422"/>
            <a:ext cx="1978767" cy="3073637"/>
          </a:xfrm>
          <a:prstGeom prst="rect">
            <a:avLst/>
          </a:prstGeom>
          <a:ln>
            <a:solidFill>
              <a:schemeClr val="tx1"/>
            </a:solidFill>
          </a:ln>
          <a:effectLst/>
        </p:spPr>
      </p:pic>
      <p:sp>
        <p:nvSpPr>
          <p:cNvPr id="3" name="TextBox 2">
            <a:extLst>
              <a:ext uri="{FF2B5EF4-FFF2-40B4-BE49-F238E27FC236}">
                <a16:creationId xmlns:a16="http://schemas.microsoft.com/office/drawing/2014/main" id="{DD444742-4067-48D4-8146-1AF1C565405D}"/>
              </a:ext>
            </a:extLst>
          </p:cNvPr>
          <p:cNvSpPr txBox="1"/>
          <p:nvPr/>
        </p:nvSpPr>
        <p:spPr>
          <a:xfrm>
            <a:off x="3576107" y="1131871"/>
            <a:ext cx="5039785" cy="1877437"/>
          </a:xfrm>
          <a:prstGeom prst="rect">
            <a:avLst/>
          </a:prstGeom>
          <a:noFill/>
        </p:spPr>
        <p:txBody>
          <a:bodyPr wrap="square" rtlCol="0">
            <a:spAutoFit/>
          </a:bodyPr>
          <a:lstStyle/>
          <a:p>
            <a:pPr algn="r"/>
            <a:r>
              <a:rPr lang="en-US" sz="3200" b="1" dirty="0"/>
              <a:t>Attend Ozanam Orientation!</a:t>
            </a:r>
          </a:p>
          <a:p>
            <a:pPr algn="r"/>
            <a:r>
              <a:rPr lang="en-US" sz="2800" dirty="0"/>
              <a:t>Weekly E-Gazette</a:t>
            </a:r>
          </a:p>
          <a:p>
            <a:pPr algn="r"/>
            <a:r>
              <a:rPr lang="en-US" sz="2800" dirty="0"/>
              <a:t>SVdPUSA.org</a:t>
            </a:r>
          </a:p>
          <a:p>
            <a:pPr algn="r"/>
            <a:r>
              <a:rPr lang="en-US" sz="2800" dirty="0"/>
              <a:t>FamVin.org</a:t>
            </a:r>
          </a:p>
        </p:txBody>
      </p:sp>
    </p:spTree>
    <p:extLst>
      <p:ext uri="{BB962C8B-B14F-4D97-AF65-F5344CB8AC3E}">
        <p14:creationId xmlns:p14="http://schemas.microsoft.com/office/powerpoint/2010/main" val="252393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Prayer</a:t>
            </a:r>
          </a:p>
        </p:txBody>
      </p:sp>
      <p:sp>
        <p:nvSpPr>
          <p:cNvPr id="3" name="Content Placeholder 2"/>
          <p:cNvSpPr>
            <a:spLocks noGrp="1"/>
          </p:cNvSpPr>
          <p:nvPr>
            <p:ph idx="1"/>
          </p:nvPr>
        </p:nvSpPr>
        <p:spPr>
          <a:xfrm>
            <a:off x="2697020" y="1249216"/>
            <a:ext cx="8885381" cy="4525963"/>
          </a:xfrm>
        </p:spPr>
        <p:txBody>
          <a:bodyPr>
            <a:noAutofit/>
          </a:bodyPr>
          <a:lstStyle/>
          <a:p>
            <a:pPr marL="609585" indent="-609585">
              <a:spcBef>
                <a:spcPts val="1333"/>
              </a:spcBef>
              <a:buNone/>
            </a:pPr>
            <a:r>
              <a:rPr lang="en-US" sz="2933" b="1" dirty="0"/>
              <a:t>Heavenly Father,</a:t>
            </a:r>
          </a:p>
          <a:p>
            <a:pPr marL="609585" indent="-609585">
              <a:spcBef>
                <a:spcPts val="1333"/>
              </a:spcBef>
              <a:buNone/>
            </a:pPr>
            <a:r>
              <a:rPr lang="en-US" sz="2933" b="1" dirty="0"/>
              <a:t>Inspired by Your servants St. Vincent and St. Louise, Bl. Frederic and Bl. Rosalie,</a:t>
            </a:r>
          </a:p>
          <a:p>
            <a:pPr marL="609585" indent="-609585">
              <a:spcBef>
                <a:spcPts val="1333"/>
              </a:spcBef>
              <a:buNone/>
            </a:pPr>
            <a:r>
              <a:rPr lang="en-US" sz="2933" b="1" dirty="0"/>
              <a:t>May we bear witness to Your compassionate and liberating love</a:t>
            </a:r>
          </a:p>
          <a:p>
            <a:pPr marL="609585" indent="-609585">
              <a:spcBef>
                <a:spcPts val="1333"/>
              </a:spcBef>
              <a:buNone/>
            </a:pPr>
            <a:r>
              <a:rPr lang="en-US" sz="2933" b="1" dirty="0"/>
              <a:t>By serving Your poor cheerfully,</a:t>
            </a:r>
          </a:p>
          <a:p>
            <a:pPr marL="609585" indent="-609585">
              <a:spcBef>
                <a:spcPts val="1333"/>
              </a:spcBef>
              <a:buNone/>
            </a:pPr>
            <a:r>
              <a:rPr lang="en-US" sz="2933" b="1" dirty="0"/>
              <a:t>And each other humbly,</a:t>
            </a:r>
          </a:p>
          <a:p>
            <a:pPr marL="609585" indent="-609585">
              <a:spcBef>
                <a:spcPts val="1333"/>
              </a:spcBef>
              <a:buNone/>
            </a:pPr>
            <a:r>
              <a:rPr lang="en-US" sz="2933" b="1" dirty="0"/>
              <a:t>On our path towards Holiness in union with you, Lord Jesus.</a:t>
            </a:r>
          </a:p>
        </p:txBody>
      </p:sp>
      <p:pic>
        <p:nvPicPr>
          <p:cNvPr id="4" name="Picture 3"/>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615911" y="2586182"/>
            <a:ext cx="1764519" cy="2295308"/>
          </a:xfrm>
          <a:prstGeom prst="rect">
            <a:avLst/>
          </a:prstGeom>
        </p:spPr>
      </p:pic>
    </p:spTree>
    <p:extLst>
      <p:ext uri="{BB962C8B-B14F-4D97-AF65-F5344CB8AC3E}">
        <p14:creationId xmlns:p14="http://schemas.microsoft.com/office/powerpoint/2010/main" val="20843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F92D-1E69-47F9-8832-6CD8F4B2532E}"/>
              </a:ext>
            </a:extLst>
          </p:cNvPr>
          <p:cNvSpPr>
            <a:spLocks noGrp="1"/>
          </p:cNvSpPr>
          <p:nvPr>
            <p:ph type="title"/>
          </p:nvPr>
        </p:nvSpPr>
        <p:spPr/>
        <p:txBody>
          <a:bodyPr/>
          <a:lstStyle/>
          <a:p>
            <a:r>
              <a:rPr lang="en-US" dirty="0"/>
              <a:t>Our Essential Elements</a:t>
            </a:r>
          </a:p>
        </p:txBody>
      </p:sp>
      <p:pic>
        <p:nvPicPr>
          <p:cNvPr id="3" name="Picture 2">
            <a:extLst>
              <a:ext uri="{FF2B5EF4-FFF2-40B4-BE49-F238E27FC236}">
                <a16:creationId xmlns:a16="http://schemas.microsoft.com/office/drawing/2014/main" id="{ECC36942-67EB-444E-8FDF-5A3DF8F94C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59462" y="926612"/>
            <a:ext cx="5273076" cy="5249744"/>
          </a:xfrm>
          <a:prstGeom prst="ellipse">
            <a:avLst/>
          </a:prstGeom>
        </p:spPr>
      </p:pic>
    </p:spTree>
    <p:extLst>
      <p:ext uri="{BB962C8B-B14F-4D97-AF65-F5344CB8AC3E}">
        <p14:creationId xmlns:p14="http://schemas.microsoft.com/office/powerpoint/2010/main" val="11303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4CAC-67D9-4A16-B270-80667EE95D11}"/>
              </a:ext>
            </a:extLst>
          </p:cNvPr>
          <p:cNvSpPr>
            <a:spLocks noGrp="1"/>
          </p:cNvSpPr>
          <p:nvPr>
            <p:ph type="title"/>
          </p:nvPr>
        </p:nvSpPr>
        <p:spPr/>
        <p:txBody>
          <a:bodyPr/>
          <a:lstStyle/>
          <a:p>
            <a:r>
              <a:rPr lang="en-US" dirty="0"/>
              <a:t>Our Organization</a:t>
            </a:r>
          </a:p>
        </p:txBody>
      </p:sp>
      <p:sp>
        <p:nvSpPr>
          <p:cNvPr id="3" name="Content Placeholder 2">
            <a:extLst>
              <a:ext uri="{FF2B5EF4-FFF2-40B4-BE49-F238E27FC236}">
                <a16:creationId xmlns:a16="http://schemas.microsoft.com/office/drawing/2014/main" id="{6F6C160E-6CDE-49A5-BBF2-68A5769DCF5E}"/>
              </a:ext>
            </a:extLst>
          </p:cNvPr>
          <p:cNvSpPr txBox="1">
            <a:spLocks/>
          </p:cNvSpPr>
          <p:nvPr/>
        </p:nvSpPr>
        <p:spPr>
          <a:xfrm>
            <a:off x="426720" y="2590800"/>
            <a:ext cx="5994400" cy="35369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3200"/>
              </a:spcBef>
              <a:buFont typeface="Arial"/>
              <a:buNone/>
            </a:pPr>
            <a:r>
              <a:rPr lang="en-US" b="1" dirty="0"/>
              <a:t>Worldwide Organization</a:t>
            </a:r>
          </a:p>
          <a:p>
            <a:pPr marL="0" indent="0" algn="ctr">
              <a:spcBef>
                <a:spcPts val="3200"/>
              </a:spcBef>
              <a:buFont typeface="Arial"/>
              <a:buNone/>
            </a:pPr>
            <a:r>
              <a:rPr lang="en-US" b="1" dirty="0"/>
              <a:t>Based in Paris, France</a:t>
            </a:r>
          </a:p>
          <a:p>
            <a:pPr marL="0" indent="0" algn="ctr">
              <a:spcBef>
                <a:spcPts val="3200"/>
              </a:spcBef>
              <a:buFont typeface="Arial"/>
              <a:buNone/>
            </a:pPr>
            <a:r>
              <a:rPr lang="en-US" b="1" dirty="0"/>
              <a:t>850,000 members in 155 countries</a:t>
            </a:r>
          </a:p>
        </p:txBody>
      </p:sp>
      <p:graphicFrame>
        <p:nvGraphicFramePr>
          <p:cNvPr id="4" name="Diagram 3">
            <a:extLst>
              <a:ext uri="{FF2B5EF4-FFF2-40B4-BE49-F238E27FC236}">
                <a16:creationId xmlns:a16="http://schemas.microsoft.com/office/drawing/2014/main" id="{47F64A2E-C534-49A2-979D-757600B1BF86}"/>
              </a:ext>
            </a:extLst>
          </p:cNvPr>
          <p:cNvGraphicFramePr/>
          <p:nvPr>
            <p:extLst>
              <p:ext uri="{D42A27DB-BD31-4B8C-83A1-F6EECF244321}">
                <p14:modId xmlns:p14="http://schemas.microsoft.com/office/powerpoint/2010/main" val="704771068"/>
              </p:ext>
            </p:extLst>
          </p:nvPr>
        </p:nvGraphicFramePr>
        <p:xfrm>
          <a:off x="7149523" y="2242361"/>
          <a:ext cx="4058410" cy="3714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Callout 4">
            <a:extLst>
              <a:ext uri="{FF2B5EF4-FFF2-40B4-BE49-F238E27FC236}">
                <a16:creationId xmlns:a16="http://schemas.microsoft.com/office/drawing/2014/main" id="{10BAA02D-8FF2-4EB0-8E9C-925CD5BC0F14}"/>
              </a:ext>
            </a:extLst>
          </p:cNvPr>
          <p:cNvSpPr/>
          <p:nvPr/>
        </p:nvSpPr>
        <p:spPr>
          <a:xfrm>
            <a:off x="4156825" y="1347407"/>
            <a:ext cx="2372196" cy="1166519"/>
          </a:xfrm>
          <a:prstGeom prst="wedgeEllipseCallout">
            <a:avLst>
              <a:gd name="adj1" fmla="val 92596"/>
              <a:gd name="adj2" fmla="val 43920"/>
            </a:avLst>
          </a:prstGeom>
          <a:solidFill>
            <a:srgbClr val="FFFFFF"/>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F0000"/>
                </a:solidFill>
                <a:latin typeface="Chalkboard SE Regular"/>
                <a:cs typeface="Chalkboard SE Regular"/>
              </a:rPr>
              <a:t>You are here!</a:t>
            </a:r>
          </a:p>
        </p:txBody>
      </p:sp>
      <p:sp>
        <p:nvSpPr>
          <p:cNvPr id="6" name="Arrow: Down 5">
            <a:extLst>
              <a:ext uri="{FF2B5EF4-FFF2-40B4-BE49-F238E27FC236}">
                <a16:creationId xmlns:a16="http://schemas.microsoft.com/office/drawing/2014/main" id="{AF4CD67C-4452-4026-B060-A0574C55E884}"/>
              </a:ext>
            </a:extLst>
          </p:cNvPr>
          <p:cNvSpPr/>
          <p:nvPr/>
        </p:nvSpPr>
        <p:spPr>
          <a:xfrm>
            <a:off x="8981738" y="1861137"/>
            <a:ext cx="393980" cy="426624"/>
          </a:xfrm>
          <a:prstGeom prst="downArrow">
            <a:avLst/>
          </a:prstGeom>
          <a:solidFill>
            <a:srgbClr val="006BA8"/>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amily Clip Art">
            <a:extLst>
              <a:ext uri="{FF2B5EF4-FFF2-40B4-BE49-F238E27FC236}">
                <a16:creationId xmlns:a16="http://schemas.microsoft.com/office/drawing/2014/main" id="{313BEB8A-4363-4C24-8091-E05B75DF8783}"/>
              </a:ext>
            </a:extLst>
          </p:cNvPr>
          <p:cNvPicPr>
            <a:picLocks noChangeAspect="1" noChangeArrowheads="1"/>
          </p:cNvPicPr>
          <p:nvPr/>
        </p:nvPicPr>
        <p:blipFill>
          <a:blip r:embed="rId8"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766505" y="977562"/>
            <a:ext cx="808216" cy="1029332"/>
          </a:xfrm>
          <a:prstGeom prst="rect">
            <a:avLst/>
          </a:prstGeom>
          <a:solidFill>
            <a:schemeClr val="bg1"/>
          </a:solidFill>
        </p:spPr>
      </p:pic>
      <p:sp>
        <p:nvSpPr>
          <p:cNvPr id="7" name="Rectangle 6">
            <a:extLst>
              <a:ext uri="{FF2B5EF4-FFF2-40B4-BE49-F238E27FC236}">
                <a16:creationId xmlns:a16="http://schemas.microsoft.com/office/drawing/2014/main" id="{7D408BDA-970C-4270-8B05-6484A31BCDD0}"/>
              </a:ext>
            </a:extLst>
          </p:cNvPr>
          <p:cNvSpPr/>
          <p:nvPr/>
        </p:nvSpPr>
        <p:spPr>
          <a:xfrm>
            <a:off x="9899593" y="4330337"/>
            <a:ext cx="1365307" cy="333738"/>
          </a:xfrm>
          <a:prstGeom prst="rect">
            <a:avLst/>
          </a:prstGeom>
          <a:solidFill>
            <a:schemeClr val="bg1"/>
          </a:solidFill>
          <a:ln w="28575">
            <a:solidFill>
              <a:srgbClr val="006BA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6BA8"/>
                </a:solidFill>
              </a:rPr>
              <a:t>Regional Council</a:t>
            </a:r>
          </a:p>
        </p:txBody>
      </p:sp>
    </p:spTree>
    <p:extLst>
      <p:ext uri="{BB962C8B-B14F-4D97-AF65-F5344CB8AC3E}">
        <p14:creationId xmlns:p14="http://schemas.microsoft.com/office/powerpoint/2010/main" val="290163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026" y="323025"/>
            <a:ext cx="9760656" cy="779464"/>
          </a:xfrm>
        </p:spPr>
        <p:txBody>
          <a:bodyPr>
            <a:noAutofit/>
          </a:bodyPr>
          <a:lstStyle/>
          <a:p>
            <a:r>
              <a:rPr lang="en-US" sz="3600" dirty="0"/>
              <a:t>A Network of Charity Encircling the Earth</a:t>
            </a:r>
          </a:p>
        </p:txBody>
      </p:sp>
      <p:pic>
        <p:nvPicPr>
          <p:cNvPr id="2058" name="Picture 10" descr="Early world maps Geography, Bible PNG clipart | free cliparts | UIHere">
            <a:extLst>
              <a:ext uri="{FF2B5EF4-FFF2-40B4-BE49-F238E27FC236}">
                <a16:creationId xmlns:a16="http://schemas.microsoft.com/office/drawing/2014/main" id="{7D2A1D85-19BF-4E62-AED2-45E20952A84A}"/>
              </a:ext>
            </a:extLst>
          </p:cNvPr>
          <p:cNvPicPr>
            <a:picLocks noChangeAspect="1" noChangeArrowheads="1"/>
          </p:cNvPicPr>
          <p:nvPr/>
        </p:nvPicPr>
        <p:blipFill rotWithShape="1">
          <a:blip r:embed="rId4" cstate="email">
            <a:clrChange>
              <a:clrFrom>
                <a:srgbClr val="CCCCCC"/>
              </a:clrFrom>
              <a:clrTo>
                <a:srgbClr val="CCCCCC">
                  <a:alpha val="0"/>
                </a:srgbClr>
              </a:clrTo>
            </a:clrChange>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l="18792" t="3770" r="18457" b="4402"/>
          <a:stretch/>
        </p:blipFill>
        <p:spPr bwMode="auto">
          <a:xfrm>
            <a:off x="2089083" y="1915639"/>
            <a:ext cx="8116387" cy="3963798"/>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Globe Outline Png - Latitude And Longitude Lines Vector PNG Image ...">
            <a:extLst>
              <a:ext uri="{FF2B5EF4-FFF2-40B4-BE49-F238E27FC236}">
                <a16:creationId xmlns:a16="http://schemas.microsoft.com/office/drawing/2014/main" id="{FD976B6E-4F5B-4387-8EC0-980AB0584CFB}"/>
              </a:ext>
            </a:extLst>
          </p:cNvPr>
          <p:cNvPicPr>
            <a:picLocks noChangeAspect="1" noChangeArrowheads="1"/>
          </p:cNvPicPr>
          <p:nvPr/>
        </p:nvPicPr>
        <p:blipFill rotWithShape="1">
          <a:blip r:embed="rId6" cstate="screen">
            <a:clrChange>
              <a:clrFrom>
                <a:srgbClr val="F7F7F7"/>
              </a:clrFrom>
              <a:clrTo>
                <a:srgbClr val="F7F7F7">
                  <a:alpha val="0"/>
                </a:srgbClr>
              </a:clrTo>
            </a:clrChange>
            <a:duotone>
              <a:schemeClr val="accent3">
                <a:shade val="45000"/>
                <a:satMod val="135000"/>
              </a:schemeClr>
              <a:prstClr val="white"/>
            </a:duotone>
            <a:alphaModFix amt="20000"/>
            <a:extLst>
              <a:ext uri="{28A0092B-C50C-407E-A947-70E740481C1C}">
                <a14:useLocalDpi xmlns:a14="http://schemas.microsoft.com/office/drawing/2010/main"/>
              </a:ext>
            </a:extLst>
          </a:blip>
          <a:srcRect/>
          <a:stretch/>
        </p:blipFill>
        <p:spPr bwMode="auto">
          <a:xfrm>
            <a:off x="1992923" y="1838960"/>
            <a:ext cx="8374759" cy="4124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meaning and symbolism of the word - «Jesus»">
            <a:extLst>
              <a:ext uri="{FF2B5EF4-FFF2-40B4-BE49-F238E27FC236}">
                <a16:creationId xmlns:a16="http://schemas.microsoft.com/office/drawing/2014/main" id="{5435891E-4AC2-473E-8EB8-B4F01136B7D1}"/>
              </a:ext>
            </a:extLst>
          </p:cNvPr>
          <p:cNvPicPr>
            <a:picLocks noChangeAspect="1" noChangeArrowheads="1"/>
          </p:cNvPicPr>
          <p:nvPr/>
        </p:nvPicPr>
        <p:blipFill>
          <a:blip r:embed="rId7" cstate="email">
            <a:alphaModFix amt="90000"/>
            <a:extLst>
              <a:ext uri="{28A0092B-C50C-407E-A947-70E740481C1C}">
                <a14:useLocalDpi xmlns:a14="http://schemas.microsoft.com/office/drawing/2010/main"/>
              </a:ext>
            </a:extLst>
          </a:blip>
          <a:srcRect/>
          <a:stretch>
            <a:fillRect/>
          </a:stretch>
        </p:blipFill>
        <p:spPr bwMode="auto">
          <a:xfrm>
            <a:off x="4878611" y="978563"/>
            <a:ext cx="2806980" cy="3762235"/>
          </a:xfrm>
          <a:prstGeom prst="ellipse">
            <a:avLst/>
          </a:prstGeom>
          <a:noFill/>
          <a:effectLst>
            <a:glow rad="12700">
              <a:srgbClr val="FFFF00">
                <a:alpha val="14000"/>
              </a:srgbClr>
            </a:glow>
            <a:softEdge rad="2286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AF2049-1E46-424A-A840-FDEEF15206A9}"/>
              </a:ext>
            </a:extLst>
          </p:cNvPr>
          <p:cNvSpPr txBox="1"/>
          <p:nvPr/>
        </p:nvSpPr>
        <p:spPr>
          <a:xfrm>
            <a:off x="2041003" y="3228535"/>
            <a:ext cx="8158074" cy="2620422"/>
          </a:xfrm>
          <a:prstGeom prst="rect">
            <a:avLst/>
          </a:prstGeom>
          <a:noFill/>
        </p:spPr>
        <p:txBody>
          <a:bodyPr wrap="square" rtlCol="0">
            <a:prstTxWarp prst="textInflate">
              <a:avLst>
                <a:gd name="adj" fmla="val 20000"/>
              </a:avLst>
            </a:prstTxWarp>
            <a:spAutoFit/>
            <a:scene3d>
              <a:camera prst="perspectiveBelow">
                <a:rot lat="3000000" lon="0" rev="0"/>
              </a:camera>
              <a:lightRig rig="threePt" dir="t"/>
            </a:scene3d>
          </a:bodyPr>
          <a:lstStyle/>
          <a:p>
            <a:pPr algn="ctr"/>
            <a:r>
              <a:rPr lang="en-US" b="1" dirty="0">
                <a:solidFill>
                  <a:srgbClr val="2F528F"/>
                </a:solidFill>
                <a:effectLst>
                  <a:glow rad="76200">
                    <a:schemeClr val="bg1">
                      <a:alpha val="40000"/>
                    </a:schemeClr>
                  </a:glow>
                </a:effectLst>
                <a:latin typeface="Century Gothic" panose="020B0502020202020204" pitchFamily="34" charset="0"/>
              </a:rPr>
              <a:t>The Society of St. Vincent de Paul</a:t>
            </a:r>
          </a:p>
        </p:txBody>
      </p:sp>
      <p:sp>
        <p:nvSpPr>
          <p:cNvPr id="14" name="Oval Callout 4">
            <a:extLst>
              <a:ext uri="{FF2B5EF4-FFF2-40B4-BE49-F238E27FC236}">
                <a16:creationId xmlns:a16="http://schemas.microsoft.com/office/drawing/2014/main" id="{C931B978-BE8F-43FD-923C-1A49D0AACA92}"/>
              </a:ext>
            </a:extLst>
          </p:cNvPr>
          <p:cNvSpPr/>
          <p:nvPr/>
        </p:nvSpPr>
        <p:spPr>
          <a:xfrm>
            <a:off x="163945" y="2004068"/>
            <a:ext cx="2372196" cy="1166519"/>
          </a:xfrm>
          <a:prstGeom prst="wedgeEllipseCallout">
            <a:avLst>
              <a:gd name="adj1" fmla="val 92596"/>
              <a:gd name="adj2" fmla="val 43920"/>
            </a:avLst>
          </a:prstGeom>
          <a:solidFill>
            <a:srgbClr val="FFFFFF"/>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F0000"/>
                </a:solidFill>
                <a:latin typeface="Chalkboard SE Regular"/>
                <a:cs typeface="Chalkboard SE Regular"/>
              </a:rPr>
              <a:t>You are here!</a:t>
            </a:r>
          </a:p>
        </p:txBody>
      </p:sp>
    </p:spTree>
    <p:custDataLst>
      <p:tags r:id="rId1"/>
    </p:custDataLst>
    <p:extLst>
      <p:ext uri="{BB962C8B-B14F-4D97-AF65-F5344CB8AC3E}">
        <p14:creationId xmlns:p14="http://schemas.microsoft.com/office/powerpoint/2010/main" val="347497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B446-BB02-42B6-AB0F-5113065FDECA}"/>
              </a:ext>
            </a:extLst>
          </p:cNvPr>
          <p:cNvSpPr>
            <a:spLocks noGrp="1"/>
          </p:cNvSpPr>
          <p:nvPr>
            <p:ph type="title"/>
          </p:nvPr>
        </p:nvSpPr>
        <p:spPr/>
        <p:txBody>
          <a:bodyPr/>
          <a:lstStyle/>
          <a:p>
            <a:r>
              <a:rPr lang="en-US" dirty="0"/>
              <a:t>Our Vincentian Heritage</a:t>
            </a:r>
          </a:p>
        </p:txBody>
      </p:sp>
      <p:sp>
        <p:nvSpPr>
          <p:cNvPr id="3" name="Text Placeholder 2">
            <a:extLst>
              <a:ext uri="{FF2B5EF4-FFF2-40B4-BE49-F238E27FC236}">
                <a16:creationId xmlns:a16="http://schemas.microsoft.com/office/drawing/2014/main" id="{6AE694A9-F5EC-40C3-9F98-01758F33FD53}"/>
              </a:ext>
            </a:extLst>
          </p:cNvPr>
          <p:cNvSpPr>
            <a:spLocks noGrp="1"/>
          </p:cNvSpPr>
          <p:nvPr>
            <p:ph type="body" idx="1"/>
          </p:nvPr>
        </p:nvSpPr>
        <p:spPr/>
        <p:txBody>
          <a:bodyPr/>
          <a:lstStyle/>
          <a:p>
            <a:r>
              <a:rPr lang="en-US" dirty="0"/>
              <a:t>Saints, </a:t>
            </a:r>
            <a:r>
              <a:rPr lang="en-US" dirty="0" err="1"/>
              <a:t>Blesseds</a:t>
            </a:r>
            <a:r>
              <a:rPr lang="en-US" dirty="0"/>
              <a:t>, and the Vincentian Family</a:t>
            </a:r>
          </a:p>
        </p:txBody>
      </p:sp>
    </p:spTree>
    <p:extLst>
      <p:ext uri="{BB962C8B-B14F-4D97-AF65-F5344CB8AC3E}">
        <p14:creationId xmlns:p14="http://schemas.microsoft.com/office/powerpoint/2010/main" val="287579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9|27"/>
</p:tagLst>
</file>

<file path=ppt/tags/tag2.xml><?xml version="1.0" encoding="utf-8"?>
<p:tagLst xmlns:a="http://schemas.openxmlformats.org/drawingml/2006/main" xmlns:r="http://schemas.openxmlformats.org/officeDocument/2006/relationships" xmlns:p="http://schemas.openxmlformats.org/presentationml/2006/main">
  <p:tag name="TIMING" val="|8.1"/>
</p:tagLst>
</file>

<file path=ppt/tags/tag3.xml><?xml version="1.0" encoding="utf-8"?>
<p:tagLst xmlns:a="http://schemas.openxmlformats.org/drawingml/2006/main" xmlns:r="http://schemas.openxmlformats.org/officeDocument/2006/relationships" xmlns:p="http://schemas.openxmlformats.org/presentationml/2006/main">
  <p:tag name="TIMING" val="|2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F908988-A800-4784-977E-F73D92CE8ADA}" vid="{4F53BAC1-286A-4707-BA62-5EFEAD720D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12296</TotalTime>
  <Words>6483</Words>
  <Application>Microsoft Office PowerPoint</Application>
  <PresentationFormat>Widescreen</PresentationFormat>
  <Paragraphs>582</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Century Gothic</vt:lpstr>
      <vt:lpstr>Chalkboard SE Regular</vt:lpstr>
      <vt:lpstr>Chalkduster</vt:lpstr>
      <vt:lpstr>Helvetica Neue</vt:lpstr>
      <vt:lpstr>Office Theme</vt:lpstr>
      <vt:lpstr>The Society of St. Vincent de Paul</vt:lpstr>
      <vt:lpstr>Opening Prayer</vt:lpstr>
      <vt:lpstr>Who We Are</vt:lpstr>
      <vt:lpstr>Our Mission Statement</vt:lpstr>
      <vt:lpstr>Our Purpose and Scope </vt:lpstr>
      <vt:lpstr>Our Essential Elements</vt:lpstr>
      <vt:lpstr>Our Organization</vt:lpstr>
      <vt:lpstr>A Network of Charity Encircling the Earth</vt:lpstr>
      <vt:lpstr>Our Vincentian Heritage</vt:lpstr>
      <vt:lpstr>St. Vincent, Apostle of Charity</vt:lpstr>
      <vt:lpstr>Early Life &amp; Education</vt:lpstr>
      <vt:lpstr>1617: Conversion and Vocation</vt:lpstr>
      <vt:lpstr>The Vincentian Family</vt:lpstr>
      <vt:lpstr>St. Louise de Marillac</vt:lpstr>
      <vt:lpstr>A Life of Wealth and of Poverty</vt:lpstr>
      <vt:lpstr>Vincent: Mentor &amp; Spiritual Director</vt:lpstr>
      <vt:lpstr>Daughters of Charity</vt:lpstr>
      <vt:lpstr>Friendship and Complementarity</vt:lpstr>
      <vt:lpstr>Paris in the1830s</vt:lpstr>
      <vt:lpstr>Frédéric Ozanam</vt:lpstr>
      <vt:lpstr>The Founding of the Society</vt:lpstr>
      <vt:lpstr>Founders of the Society</vt:lpstr>
      <vt:lpstr>Bl. Rosalie Rendu: Mentor</vt:lpstr>
      <vt:lpstr>Courage and Faith</vt:lpstr>
      <vt:lpstr>“Mother Teresa” of the Mouffetard</vt:lpstr>
      <vt:lpstr>Rosalie and the Society</vt:lpstr>
      <vt:lpstr>The Rule </vt:lpstr>
      <vt:lpstr>The Society in the United States</vt:lpstr>
      <vt:lpstr>Spirituality</vt:lpstr>
      <vt:lpstr>Apostolate of the Laity</vt:lpstr>
      <vt:lpstr>The Five Vincentian Virtues</vt:lpstr>
      <vt:lpstr>To See the Face of Christ</vt:lpstr>
      <vt:lpstr>Trust in Providence</vt:lpstr>
      <vt:lpstr>Devotion to Mary</vt:lpstr>
      <vt:lpstr>The Central Role of Prayer</vt:lpstr>
      <vt:lpstr>Friendship</vt:lpstr>
      <vt:lpstr>A Community of Faith</vt:lpstr>
      <vt:lpstr>We meet regularly</vt:lpstr>
      <vt:lpstr>Spiritual Reflection</vt:lpstr>
      <vt:lpstr>Secret Collection</vt:lpstr>
      <vt:lpstr>Decision-making</vt:lpstr>
      <vt:lpstr>Consensus is Unity, not Unanimity</vt:lpstr>
      <vt:lpstr>A Community of Friendship</vt:lpstr>
      <vt:lpstr>The Strongest Tie</vt:lpstr>
      <vt:lpstr>Service</vt:lpstr>
      <vt:lpstr>Home Visits: the Heart of the Society</vt:lpstr>
      <vt:lpstr>Why do we go to those in need?</vt:lpstr>
      <vt:lpstr>How do we go to those in need?</vt:lpstr>
      <vt:lpstr>Other Works of the Society</vt:lpstr>
      <vt:lpstr>We Grow in Holiness Together</vt:lpstr>
      <vt:lpstr>The Vincentian Pathway</vt:lpstr>
      <vt:lpstr>Personal Formation</vt:lpstr>
      <vt:lpstr>Closing Prayer</vt:lpstr>
    </vt:vector>
  </TitlesOfParts>
  <Manager/>
  <Company>National Council of the USA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Society of St. Vincent de Paul</dc:title>
  <dc:subject>Spirituality, Heritage, and Traditions</dc:subject>
  <dc:creator>Timothy P. Williams</dc:creator>
  <cp:keywords>Formation, Extension</cp:keywords>
  <dc:description>This presentation was desinged as a temporary alternative to Ozanam Orientation during hte pandemic.</dc:description>
  <cp:lastModifiedBy>David Scharett</cp:lastModifiedBy>
  <cp:revision>90</cp:revision>
  <dcterms:created xsi:type="dcterms:W3CDTF">2020-06-01T17:30:39Z</dcterms:created>
  <dcterms:modified xsi:type="dcterms:W3CDTF">2020-11-13T02:07:22Z</dcterms:modified>
  <cp:category/>
  <cp:version>1.0</cp:version>
</cp:coreProperties>
</file>