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9" r:id="rId4"/>
    <p:sldId id="295" r:id="rId5"/>
    <p:sldId id="290" r:id="rId6"/>
    <p:sldId id="297" r:id="rId7"/>
    <p:sldId id="298" r:id="rId8"/>
    <p:sldId id="299" r:id="rId9"/>
    <p:sldId id="286" r:id="rId10"/>
    <p:sldId id="282" r:id="rId11"/>
    <p:sldId id="277" r:id="rId12"/>
    <p:sldId id="284" r:id="rId13"/>
    <p:sldId id="291" r:id="rId14"/>
    <p:sldId id="287" r:id="rId15"/>
    <p:sldId id="292" r:id="rId16"/>
    <p:sldId id="283" r:id="rId17"/>
    <p:sldId id="296"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9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BF757E-4E79-4C6F-975A-051C4F8D8DB8}" type="datetimeFigureOut">
              <a:rPr lang="en-US" smtClean="0"/>
              <a:t>2/18/2021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FC3AE2B-9E3D-4B6B-AF5F-4A6F939533EF}" type="slidenum">
              <a:rPr lang="en-US" smtClean="0"/>
              <a:t>‹#›</a:t>
            </a:fld>
            <a:endParaRPr lang="en-US"/>
          </a:p>
        </p:txBody>
      </p:sp>
    </p:spTree>
    <p:extLst>
      <p:ext uri="{BB962C8B-B14F-4D97-AF65-F5344CB8AC3E}">
        <p14:creationId xmlns:p14="http://schemas.microsoft.com/office/powerpoint/2010/main" val="370622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745-B747-4C64-A227-60BD0D3B7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67789-8A2F-4015-82A7-9D7A0D4C5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8ADEA1-B1C8-4E77-8B85-67D7B3D92237}"/>
              </a:ext>
            </a:extLst>
          </p:cNvPr>
          <p:cNvSpPr>
            <a:spLocks noGrp="1"/>
          </p:cNvSpPr>
          <p:nvPr>
            <p:ph type="dt" sz="half" idx="10"/>
          </p:nvPr>
        </p:nvSpPr>
        <p:spPr/>
        <p:txBody>
          <a:bodyPr/>
          <a:lstStyle/>
          <a:p>
            <a:fld id="{264A1BB8-92F6-495C-8B68-34559F93FD54}" type="datetime1">
              <a:rPr lang="en-US" smtClean="0"/>
              <a:t>2/18/2021</a:t>
            </a:fld>
            <a:endParaRPr lang="en-US"/>
          </a:p>
        </p:txBody>
      </p:sp>
      <p:sp>
        <p:nvSpPr>
          <p:cNvPr id="5" name="Footer Placeholder 4">
            <a:extLst>
              <a:ext uri="{FF2B5EF4-FFF2-40B4-BE49-F238E27FC236}">
                <a16:creationId xmlns:a16="http://schemas.microsoft.com/office/drawing/2014/main" id="{90D85F98-4768-472A-B812-E59D9381A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3B18-6361-40E0-998A-C4A603F4576D}"/>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1665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DB22-ED94-48E4-9330-CCB2948B1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4EE89-EEBA-4BB2-BD9D-5062CA661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364E8-D761-4695-8500-142CA8E184BE}"/>
              </a:ext>
            </a:extLst>
          </p:cNvPr>
          <p:cNvSpPr>
            <a:spLocks noGrp="1"/>
          </p:cNvSpPr>
          <p:nvPr>
            <p:ph type="dt" sz="half" idx="10"/>
          </p:nvPr>
        </p:nvSpPr>
        <p:spPr/>
        <p:txBody>
          <a:bodyPr/>
          <a:lstStyle/>
          <a:p>
            <a:fld id="{ECA4D27B-2C95-469B-8EED-C773DEE6E205}" type="datetime1">
              <a:rPr lang="en-US" smtClean="0"/>
              <a:t>2/18/2021</a:t>
            </a:fld>
            <a:endParaRPr lang="en-US"/>
          </a:p>
        </p:txBody>
      </p:sp>
      <p:sp>
        <p:nvSpPr>
          <p:cNvPr id="5" name="Footer Placeholder 4">
            <a:extLst>
              <a:ext uri="{FF2B5EF4-FFF2-40B4-BE49-F238E27FC236}">
                <a16:creationId xmlns:a16="http://schemas.microsoft.com/office/drawing/2014/main" id="{86A0C6ED-E04B-42E5-AEF9-CFF4EC56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6CAE8-E65D-4FFB-BECD-B257B27B9182}"/>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81059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35EA8-2DCB-4A7F-B92F-E38D364206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5DBC37-B978-495D-B95B-946BD00A5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3BBAF-AE0D-45AB-84E1-4508F2C70A11}"/>
              </a:ext>
            </a:extLst>
          </p:cNvPr>
          <p:cNvSpPr>
            <a:spLocks noGrp="1"/>
          </p:cNvSpPr>
          <p:nvPr>
            <p:ph type="dt" sz="half" idx="10"/>
          </p:nvPr>
        </p:nvSpPr>
        <p:spPr/>
        <p:txBody>
          <a:bodyPr/>
          <a:lstStyle/>
          <a:p>
            <a:fld id="{00E3B01D-93E3-4492-9BC8-1C47C4E9E31F}" type="datetime1">
              <a:rPr lang="en-US" smtClean="0"/>
              <a:t>2/18/2021</a:t>
            </a:fld>
            <a:endParaRPr lang="en-US"/>
          </a:p>
        </p:txBody>
      </p:sp>
      <p:sp>
        <p:nvSpPr>
          <p:cNvPr id="5" name="Footer Placeholder 4">
            <a:extLst>
              <a:ext uri="{FF2B5EF4-FFF2-40B4-BE49-F238E27FC236}">
                <a16:creationId xmlns:a16="http://schemas.microsoft.com/office/drawing/2014/main" id="{0D7700B2-F2BF-495B-9FB5-DE7D035A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ADB84-FF23-409C-9D34-85ADCBDC80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7640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D945-BE52-4A05-8CA0-78366A21D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10082-54EA-456F-AF9A-71548FD64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014E6-411B-406E-B8FF-803CE586B06B}"/>
              </a:ext>
            </a:extLst>
          </p:cNvPr>
          <p:cNvSpPr>
            <a:spLocks noGrp="1"/>
          </p:cNvSpPr>
          <p:nvPr>
            <p:ph type="dt" sz="half" idx="10"/>
          </p:nvPr>
        </p:nvSpPr>
        <p:spPr/>
        <p:txBody>
          <a:bodyPr/>
          <a:lstStyle/>
          <a:p>
            <a:fld id="{8F81932A-3892-4DA9-8905-AD315FD0A766}" type="datetime1">
              <a:rPr lang="en-US" smtClean="0"/>
              <a:t>2/18/2021</a:t>
            </a:fld>
            <a:endParaRPr lang="en-US"/>
          </a:p>
        </p:txBody>
      </p:sp>
      <p:sp>
        <p:nvSpPr>
          <p:cNvPr id="5" name="Footer Placeholder 4">
            <a:extLst>
              <a:ext uri="{FF2B5EF4-FFF2-40B4-BE49-F238E27FC236}">
                <a16:creationId xmlns:a16="http://schemas.microsoft.com/office/drawing/2014/main" id="{827AA60C-CA92-44AF-9D94-EDBDA6D4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D038-B8BC-445F-98E7-BC7CBC05B296}"/>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323069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7CB6-14BC-42BA-8E76-F5BF0DF23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76C31-7BA7-415E-9871-FC3EF118F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CA941-A3F5-45D9-AB01-A22573A0AC32}"/>
              </a:ext>
            </a:extLst>
          </p:cNvPr>
          <p:cNvSpPr>
            <a:spLocks noGrp="1"/>
          </p:cNvSpPr>
          <p:nvPr>
            <p:ph type="dt" sz="half" idx="10"/>
          </p:nvPr>
        </p:nvSpPr>
        <p:spPr/>
        <p:txBody>
          <a:bodyPr/>
          <a:lstStyle/>
          <a:p>
            <a:fld id="{D2BC5C2E-41CA-40F9-A2B9-83721078614A}" type="datetime1">
              <a:rPr lang="en-US" smtClean="0"/>
              <a:t>2/18/2021</a:t>
            </a:fld>
            <a:endParaRPr lang="en-US"/>
          </a:p>
        </p:txBody>
      </p:sp>
      <p:sp>
        <p:nvSpPr>
          <p:cNvPr id="5" name="Footer Placeholder 4">
            <a:extLst>
              <a:ext uri="{FF2B5EF4-FFF2-40B4-BE49-F238E27FC236}">
                <a16:creationId xmlns:a16="http://schemas.microsoft.com/office/drawing/2014/main" id="{3E2B475E-B18F-4633-8610-67BEF77C3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CF32B-26E8-4E59-853E-EF628E44FD6F}"/>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2699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CA95-38D6-4121-99FA-B73EF1A1F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A5E54-E9B6-4F57-BCC6-DF76899D2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A2FC-9F37-41FA-AF6B-F818AB423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99FC1-F7BE-4BB4-96A7-7768ED766FD0}"/>
              </a:ext>
            </a:extLst>
          </p:cNvPr>
          <p:cNvSpPr>
            <a:spLocks noGrp="1"/>
          </p:cNvSpPr>
          <p:nvPr>
            <p:ph type="dt" sz="half" idx="10"/>
          </p:nvPr>
        </p:nvSpPr>
        <p:spPr/>
        <p:txBody>
          <a:bodyPr/>
          <a:lstStyle/>
          <a:p>
            <a:fld id="{424513A4-5299-4966-95E4-EA77C4AFF4BD}" type="datetime1">
              <a:rPr lang="en-US" smtClean="0"/>
              <a:t>2/18/2021</a:t>
            </a:fld>
            <a:endParaRPr lang="en-US"/>
          </a:p>
        </p:txBody>
      </p:sp>
      <p:sp>
        <p:nvSpPr>
          <p:cNvPr id="6" name="Footer Placeholder 5">
            <a:extLst>
              <a:ext uri="{FF2B5EF4-FFF2-40B4-BE49-F238E27FC236}">
                <a16:creationId xmlns:a16="http://schemas.microsoft.com/office/drawing/2014/main" id="{B66D30E8-6B61-4E7F-957B-37B9ED147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35673-E16C-4CE0-BFFF-301F3FBADCE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6052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1C57-167D-4C18-9F5E-69B6C4191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65B97-2BCE-4E3C-81B8-891BD03C8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5A901-A394-4E2F-859F-30F81B570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8BCA0-D99C-4493-8D02-82DB33770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0BF73-BFFE-4064-952D-3FE430EC9C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84738-02DA-4DD0-855C-DCC72BAD476E}"/>
              </a:ext>
            </a:extLst>
          </p:cNvPr>
          <p:cNvSpPr>
            <a:spLocks noGrp="1"/>
          </p:cNvSpPr>
          <p:nvPr>
            <p:ph type="dt" sz="half" idx="10"/>
          </p:nvPr>
        </p:nvSpPr>
        <p:spPr/>
        <p:txBody>
          <a:bodyPr/>
          <a:lstStyle/>
          <a:p>
            <a:fld id="{D17E49EC-47F7-4AFC-8A4D-3206F382E54A}" type="datetime1">
              <a:rPr lang="en-US" smtClean="0"/>
              <a:t>2/18/2021</a:t>
            </a:fld>
            <a:endParaRPr lang="en-US"/>
          </a:p>
        </p:txBody>
      </p:sp>
      <p:sp>
        <p:nvSpPr>
          <p:cNvPr id="8" name="Footer Placeholder 7">
            <a:extLst>
              <a:ext uri="{FF2B5EF4-FFF2-40B4-BE49-F238E27FC236}">
                <a16:creationId xmlns:a16="http://schemas.microsoft.com/office/drawing/2014/main" id="{E0D0CF89-FD24-4EB4-B3D5-95ED29E52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42EF8-48DB-48EE-9A4D-7B9D11713B9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4274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C97-7E9B-4169-962A-FAAD197A2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70EF2-DDE3-4537-BDED-D7506635C275}"/>
              </a:ext>
            </a:extLst>
          </p:cNvPr>
          <p:cNvSpPr>
            <a:spLocks noGrp="1"/>
          </p:cNvSpPr>
          <p:nvPr>
            <p:ph type="dt" sz="half" idx="10"/>
          </p:nvPr>
        </p:nvSpPr>
        <p:spPr/>
        <p:txBody>
          <a:bodyPr/>
          <a:lstStyle/>
          <a:p>
            <a:fld id="{CE4CA6F2-E8DB-4E51-9E0E-4296ED1322DF}" type="datetime1">
              <a:rPr lang="en-US" smtClean="0"/>
              <a:t>2/18/2021</a:t>
            </a:fld>
            <a:endParaRPr lang="en-US"/>
          </a:p>
        </p:txBody>
      </p:sp>
      <p:sp>
        <p:nvSpPr>
          <p:cNvPr id="4" name="Footer Placeholder 3">
            <a:extLst>
              <a:ext uri="{FF2B5EF4-FFF2-40B4-BE49-F238E27FC236}">
                <a16:creationId xmlns:a16="http://schemas.microsoft.com/office/drawing/2014/main" id="{4839A553-01B3-4876-A80E-5B97E1ADC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56A8F-1C21-4F93-843B-C8F190F795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4448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6CA1-AAB1-4EEA-BBA8-B1B7430D27C0}"/>
              </a:ext>
            </a:extLst>
          </p:cNvPr>
          <p:cNvSpPr>
            <a:spLocks noGrp="1"/>
          </p:cNvSpPr>
          <p:nvPr>
            <p:ph type="dt" sz="half" idx="10"/>
          </p:nvPr>
        </p:nvSpPr>
        <p:spPr/>
        <p:txBody>
          <a:bodyPr/>
          <a:lstStyle/>
          <a:p>
            <a:fld id="{8719CC8D-F491-4448-8542-3B4ED68C85CE}" type="datetime1">
              <a:rPr lang="en-US" smtClean="0"/>
              <a:t>2/18/2021</a:t>
            </a:fld>
            <a:endParaRPr lang="en-US"/>
          </a:p>
        </p:txBody>
      </p:sp>
      <p:sp>
        <p:nvSpPr>
          <p:cNvPr id="3" name="Footer Placeholder 2">
            <a:extLst>
              <a:ext uri="{FF2B5EF4-FFF2-40B4-BE49-F238E27FC236}">
                <a16:creationId xmlns:a16="http://schemas.microsoft.com/office/drawing/2014/main" id="{83401347-7832-4AFE-B93A-06D34A381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A7971C-0C0B-44CC-8406-BAB5512531A0}"/>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55577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6B35-87DB-4D88-B0FD-11BBDA9B1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147FA-9AD6-4687-A21A-B131398E7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E327A-09AF-4967-B12A-0D6B0D7E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EDF93-5300-4297-94C7-FF3E5AF0A818}"/>
              </a:ext>
            </a:extLst>
          </p:cNvPr>
          <p:cNvSpPr>
            <a:spLocks noGrp="1"/>
          </p:cNvSpPr>
          <p:nvPr>
            <p:ph type="dt" sz="half" idx="10"/>
          </p:nvPr>
        </p:nvSpPr>
        <p:spPr/>
        <p:txBody>
          <a:bodyPr/>
          <a:lstStyle/>
          <a:p>
            <a:fld id="{1FC74355-D78A-4722-B7A1-5066EB989E70}" type="datetime1">
              <a:rPr lang="en-US" smtClean="0"/>
              <a:t>2/18/2021</a:t>
            </a:fld>
            <a:endParaRPr lang="en-US"/>
          </a:p>
        </p:txBody>
      </p:sp>
      <p:sp>
        <p:nvSpPr>
          <p:cNvPr id="6" name="Footer Placeholder 5">
            <a:extLst>
              <a:ext uri="{FF2B5EF4-FFF2-40B4-BE49-F238E27FC236}">
                <a16:creationId xmlns:a16="http://schemas.microsoft.com/office/drawing/2014/main" id="{784A00C2-80F0-4C30-9DD3-4E9B4F836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EA40F-082D-48E2-95D4-23B3D0FAE8C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9282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49EF-976F-483F-9A45-AED1951FC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239CC-6DDE-4273-B798-9F23025F8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9DE978-B04F-40EE-9F24-6FA969418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2EE-0125-4F37-A1CB-5B6565B0CE2F}"/>
              </a:ext>
            </a:extLst>
          </p:cNvPr>
          <p:cNvSpPr>
            <a:spLocks noGrp="1"/>
          </p:cNvSpPr>
          <p:nvPr>
            <p:ph type="dt" sz="half" idx="10"/>
          </p:nvPr>
        </p:nvSpPr>
        <p:spPr/>
        <p:txBody>
          <a:bodyPr/>
          <a:lstStyle/>
          <a:p>
            <a:fld id="{C015479C-7251-4617-BE31-B8A9CEF2AE5B}" type="datetime1">
              <a:rPr lang="en-US" smtClean="0"/>
              <a:t>2/18/2021</a:t>
            </a:fld>
            <a:endParaRPr lang="en-US"/>
          </a:p>
        </p:txBody>
      </p:sp>
      <p:sp>
        <p:nvSpPr>
          <p:cNvPr id="6" name="Footer Placeholder 5">
            <a:extLst>
              <a:ext uri="{FF2B5EF4-FFF2-40B4-BE49-F238E27FC236}">
                <a16:creationId xmlns:a16="http://schemas.microsoft.com/office/drawing/2014/main" id="{6D6682F4-D8E7-4709-8B5E-00AAB7451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CC250-4EBA-4B2E-A6AD-4D28CDEDF83A}"/>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7716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25000" t="-10000" r="25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FD06E-0131-4374-BC9E-3B44A4F48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D3E2F-6630-423A-8F0C-47AC3480A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36E7-5C01-4E35-B21B-9331D206C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0406A-C427-4BA5-848B-AE4D38E33F02}" type="datetime1">
              <a:rPr lang="en-US" smtClean="0"/>
              <a:t>2/18/2021</a:t>
            </a:fld>
            <a:endParaRPr lang="en-US"/>
          </a:p>
        </p:txBody>
      </p:sp>
      <p:sp>
        <p:nvSpPr>
          <p:cNvPr id="5" name="Footer Placeholder 4">
            <a:extLst>
              <a:ext uri="{FF2B5EF4-FFF2-40B4-BE49-F238E27FC236}">
                <a16:creationId xmlns:a16="http://schemas.microsoft.com/office/drawing/2014/main" id="{75DD2F49-A0C9-41F9-A59C-E270DF7C7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43B6E-DEA9-4D49-9A53-1DF8FC2FC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C71F6-89C4-4D03-933D-C5FBAD4C5AE0}" type="slidenum">
              <a:rPr lang="en-US" smtClean="0"/>
              <a:t>‹#›</a:t>
            </a:fld>
            <a:endParaRPr lang="en-US"/>
          </a:p>
        </p:txBody>
      </p:sp>
    </p:spTree>
    <p:extLst>
      <p:ext uri="{BB962C8B-B14F-4D97-AF65-F5344CB8AC3E}">
        <p14:creationId xmlns:p14="http://schemas.microsoft.com/office/powerpoint/2010/main" val="300360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3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0E758-D2E9-4970-8CCC-05D441E24DCC}"/>
              </a:ext>
            </a:extLst>
          </p:cNvPr>
          <p:cNvSpPr>
            <a:spLocks noGrp="1"/>
          </p:cNvSpPr>
          <p:nvPr>
            <p:ph type="ctrTitle"/>
          </p:nvPr>
        </p:nvSpPr>
        <p:spPr>
          <a:xfrm>
            <a:off x="634276" y="803705"/>
            <a:ext cx="4208656" cy="3034857"/>
          </a:xfrm>
        </p:spPr>
        <p:txBody>
          <a:bodyPr anchor="b">
            <a:normAutofit/>
          </a:bodyPr>
          <a:lstStyle/>
          <a:p>
            <a:pPr algn="r"/>
            <a:r>
              <a:rPr lang="en-US" sz="5000" b="1" i="1">
                <a:solidFill>
                  <a:srgbClr val="FFFFFF"/>
                </a:solidFill>
              </a:rPr>
              <a:t>St Faustina Conference</a:t>
            </a:r>
            <a:br>
              <a:rPr lang="en-US" sz="5000">
                <a:solidFill>
                  <a:srgbClr val="FFFFFF"/>
                </a:solidFill>
              </a:rPr>
            </a:br>
            <a:r>
              <a:rPr lang="en-US" sz="5000">
                <a:solidFill>
                  <a:srgbClr val="FFFFFF"/>
                </a:solidFill>
              </a:rPr>
              <a:t>Saint Vincent de Paul Society</a:t>
            </a:r>
          </a:p>
        </p:txBody>
      </p:sp>
      <p:sp>
        <p:nvSpPr>
          <p:cNvPr id="3" name="Subtitle 2">
            <a:extLst>
              <a:ext uri="{FF2B5EF4-FFF2-40B4-BE49-F238E27FC236}">
                <a16:creationId xmlns:a16="http://schemas.microsoft.com/office/drawing/2014/main" id="{1773A2C6-DABF-4293-938F-17F480A43792}"/>
              </a:ext>
            </a:extLst>
          </p:cNvPr>
          <p:cNvSpPr>
            <a:spLocks noGrp="1"/>
          </p:cNvSpPr>
          <p:nvPr>
            <p:ph type="subTitle" idx="1"/>
          </p:nvPr>
        </p:nvSpPr>
        <p:spPr>
          <a:xfrm>
            <a:off x="638921" y="4013165"/>
            <a:ext cx="4204012" cy="2205732"/>
          </a:xfrm>
        </p:spPr>
        <p:txBody>
          <a:bodyPr anchor="t">
            <a:normAutofit/>
          </a:bodyPr>
          <a:lstStyle/>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Spiritual Meeting</a:t>
            </a:r>
          </a:p>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20 </a:t>
            </a:r>
            <a:r>
              <a:rPr lang="en-US" sz="1800" dirty="0">
                <a:solidFill>
                  <a:srgbClr val="FFFFFF"/>
                </a:solidFill>
                <a:latin typeface="Calibri" panose="020F0502020204030204"/>
              </a:rPr>
              <a:t>February</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2021</a:t>
            </a:r>
          </a:p>
          <a:p>
            <a:pPr algn="r"/>
            <a:endParaRPr lang="en-US" sz="1800" dirty="0">
              <a:solidFill>
                <a:srgbClr val="FFFFFF"/>
              </a:solidFill>
            </a:endParaRP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94B2D2-C6F8-4941-9C29-6080F3ECDD25}"/>
              </a:ext>
            </a:extLst>
          </p:cNvPr>
          <p:cNvSpPr>
            <a:spLocks noGrp="1"/>
          </p:cNvSpPr>
          <p:nvPr>
            <p:ph type="sldNum" sz="quarter" idx="12"/>
          </p:nvPr>
        </p:nvSpPr>
        <p:spPr>
          <a:xfrm>
            <a:off x="10491536" y="6356350"/>
            <a:ext cx="862263" cy="365125"/>
          </a:xfrm>
        </p:spPr>
        <p:txBody>
          <a:bodyPr>
            <a:normAutofit/>
          </a:bodyPr>
          <a:lstStyle/>
          <a:p>
            <a:pPr>
              <a:spcAft>
                <a:spcPts val="600"/>
              </a:spcAft>
            </a:pPr>
            <a:fld id="{8D4C71F6-89C4-4D03-933D-C5FBAD4C5AE0}" type="slidenum">
              <a:rPr lang="en-US" smtClean="0"/>
              <a:pPr>
                <a:spcAft>
                  <a:spcPts val="600"/>
                </a:spcAft>
              </a:pPr>
              <a:t>1</a:t>
            </a:fld>
            <a:endParaRPr lang="en-US"/>
          </a:p>
        </p:txBody>
      </p:sp>
      <p:grpSp>
        <p:nvGrpSpPr>
          <p:cNvPr id="7" name="Group 6">
            <a:extLst>
              <a:ext uri="{FF2B5EF4-FFF2-40B4-BE49-F238E27FC236}">
                <a16:creationId xmlns:a16="http://schemas.microsoft.com/office/drawing/2014/main" id="{EDE14A20-9BFC-4605-B9E8-895576838931}"/>
              </a:ext>
            </a:extLst>
          </p:cNvPr>
          <p:cNvGrpSpPr/>
          <p:nvPr/>
        </p:nvGrpSpPr>
        <p:grpSpPr>
          <a:xfrm>
            <a:off x="6096000" y="692912"/>
            <a:ext cx="5459470" cy="5525984"/>
            <a:chOff x="6096000" y="692912"/>
            <a:chExt cx="5459470" cy="5525984"/>
          </a:xfrm>
        </p:grpSpPr>
        <p:pic>
          <p:nvPicPr>
            <p:cNvPr id="5" name="Picture 4">
              <a:extLst>
                <a:ext uri="{FF2B5EF4-FFF2-40B4-BE49-F238E27FC236}">
                  <a16:creationId xmlns:a16="http://schemas.microsoft.com/office/drawing/2014/main" id="{4D68F3A9-CC27-4F34-8D27-6DC16F4D7EB9}"/>
                </a:ext>
              </a:extLst>
            </p:cNvPr>
            <p:cNvPicPr>
              <a:picLocks noChangeAspect="1"/>
            </p:cNvPicPr>
            <p:nvPr/>
          </p:nvPicPr>
          <p:blipFill>
            <a:blip r:embed="rId2"/>
            <a:stretch>
              <a:fillRect/>
            </a:stretch>
          </p:blipFill>
          <p:spPr>
            <a:xfrm>
              <a:off x="6096000" y="692912"/>
              <a:ext cx="5459470" cy="5473151"/>
            </a:xfrm>
            <a:prstGeom prst="rect">
              <a:avLst/>
            </a:prstGeom>
          </p:spPr>
        </p:pic>
        <p:sp>
          <p:nvSpPr>
            <p:cNvPr id="6" name="Rectangle 5">
              <a:extLst>
                <a:ext uri="{FF2B5EF4-FFF2-40B4-BE49-F238E27FC236}">
                  <a16:creationId xmlns:a16="http://schemas.microsoft.com/office/drawing/2014/main" id="{22DB9CA6-F908-49DC-9CB1-7A4833F384A1}"/>
                </a:ext>
              </a:extLst>
            </p:cNvPr>
            <p:cNvSpPr/>
            <p:nvPr/>
          </p:nvSpPr>
          <p:spPr>
            <a:xfrm>
              <a:off x="6096000" y="5680953"/>
              <a:ext cx="5457079" cy="53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5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FA1C-A77A-4681-ACEB-24371230B638}"/>
              </a:ext>
            </a:extLst>
          </p:cNvPr>
          <p:cNvSpPr>
            <a:spLocks noGrp="1"/>
          </p:cNvSpPr>
          <p:nvPr>
            <p:ph type="title"/>
          </p:nvPr>
        </p:nvSpPr>
        <p:spPr>
          <a:xfrm>
            <a:off x="838200" y="-100508"/>
            <a:ext cx="10515600" cy="866584"/>
          </a:xfrm>
        </p:spPr>
        <p:txBody>
          <a:bodyPr>
            <a:normAutofit/>
          </a:bodyPr>
          <a:lstStyle/>
          <a:p>
            <a:pPr algn="ctr"/>
            <a:r>
              <a:rPr lang="en-US" sz="3600" b="1" dirty="0"/>
              <a:t>President’s Report</a:t>
            </a:r>
          </a:p>
        </p:txBody>
      </p:sp>
      <p:sp>
        <p:nvSpPr>
          <p:cNvPr id="3" name="Content Placeholder 2">
            <a:extLst>
              <a:ext uri="{FF2B5EF4-FFF2-40B4-BE49-F238E27FC236}">
                <a16:creationId xmlns:a16="http://schemas.microsoft.com/office/drawing/2014/main" id="{1204523F-D2A0-464A-80E8-1C4080D651CD}"/>
              </a:ext>
            </a:extLst>
          </p:cNvPr>
          <p:cNvSpPr>
            <a:spLocks noGrp="1"/>
          </p:cNvSpPr>
          <p:nvPr>
            <p:ph idx="1"/>
          </p:nvPr>
        </p:nvSpPr>
        <p:spPr>
          <a:xfrm>
            <a:off x="107004" y="563671"/>
            <a:ext cx="12013660" cy="6501008"/>
          </a:xfrm>
        </p:spPr>
        <p:txBody>
          <a:bodyPr>
            <a:normAutofit fontScale="92500" lnSpcReduction="20000"/>
          </a:bodyPr>
          <a:lstStyle/>
          <a:p>
            <a:pPr marL="514350" indent="-514350">
              <a:buFont typeface="+mj-lt"/>
              <a:buAutoNum type="arabicPeriod"/>
            </a:pPr>
            <a:r>
              <a:rPr lang="en-US" dirty="0"/>
              <a:t>Formation of the Saint Faustina Conference’s </a:t>
            </a:r>
            <a:r>
              <a:rPr lang="en-US" i="1" dirty="0">
                <a:solidFill>
                  <a:srgbClr val="FF0000"/>
                </a:solidFill>
              </a:rPr>
              <a:t>Education Committee</a:t>
            </a:r>
            <a:r>
              <a:rPr lang="en-US" dirty="0"/>
              <a:t>.</a:t>
            </a:r>
          </a:p>
          <a:p>
            <a:pPr lvl="1">
              <a:buFont typeface="Wingdings" panose="05000000000000000000" pitchFamily="2" charset="2"/>
              <a:buChar char="Ø"/>
            </a:pPr>
            <a:r>
              <a:rPr lang="en-US" dirty="0">
                <a:solidFill>
                  <a:srgbClr val="FF0000"/>
                </a:solidFill>
              </a:rPr>
              <a:t> Committee Members</a:t>
            </a:r>
          </a:p>
          <a:p>
            <a:pPr lvl="2">
              <a:buFont typeface="Wingdings" panose="05000000000000000000" pitchFamily="2" charset="2"/>
              <a:buChar char="v"/>
            </a:pPr>
            <a:r>
              <a:rPr lang="en-US" dirty="0"/>
              <a:t> Cathy Lee: Public School Teacher/Principal 42 years, Masters Degree in Educational Administration, Post Masters Certificate</a:t>
            </a:r>
          </a:p>
          <a:p>
            <a:pPr lvl="2">
              <a:buFont typeface="Wingdings" panose="05000000000000000000" pitchFamily="2" charset="2"/>
              <a:buChar char="v"/>
            </a:pPr>
            <a:r>
              <a:rPr lang="en-US" dirty="0"/>
              <a:t> Dr. John Morris: PhD in Education, Director E-Learning American Military University</a:t>
            </a:r>
          </a:p>
          <a:p>
            <a:pPr lvl="2">
              <a:buFont typeface="Wingdings" panose="05000000000000000000" pitchFamily="2" charset="2"/>
              <a:buChar char="v"/>
            </a:pPr>
            <a:r>
              <a:rPr lang="en-US" dirty="0"/>
              <a:t> Annie Mason: Manager of the Conference’s Highschool Scholarship Program, Masters Degree, Teacher 14 years, taught in Maine and wrote the district curriculum for art</a:t>
            </a:r>
          </a:p>
          <a:p>
            <a:pPr lvl="2">
              <a:buFont typeface="Wingdings" panose="05000000000000000000" pitchFamily="2" charset="2"/>
              <a:buChar char="v"/>
            </a:pPr>
            <a:r>
              <a:rPr lang="en-US" dirty="0"/>
              <a:t> Laura Morris: Master of Education in Secondary Education, served on numerous universities as a full time and adjunct instructor, co-created curriculum for American Military University </a:t>
            </a:r>
          </a:p>
          <a:p>
            <a:pPr lvl="2">
              <a:buFont typeface="Wingdings" panose="05000000000000000000" pitchFamily="2" charset="2"/>
              <a:buChar char="v"/>
            </a:pPr>
            <a:r>
              <a:rPr lang="en-US" dirty="0"/>
              <a:t> Don Carlson: American expert in advanced communications</a:t>
            </a:r>
          </a:p>
          <a:p>
            <a:pPr lvl="2">
              <a:buFont typeface="Wingdings" panose="05000000000000000000" pitchFamily="2" charset="2"/>
              <a:buChar char="v"/>
            </a:pPr>
            <a:r>
              <a:rPr lang="en-US" dirty="0"/>
              <a:t> Dave Scharett: Region 16 STEM Council, Adjunct Professor Saint Leo University, guest lecturer Penn State University, Virginia State SkillsUSA Chairman of Engineering Evaluations, guest speaker in Spotsylvania and Stafford County Schools</a:t>
            </a:r>
          </a:p>
          <a:p>
            <a:pPr lvl="1">
              <a:buFont typeface="Wingdings" panose="05000000000000000000" pitchFamily="2" charset="2"/>
              <a:buChar char="Ø"/>
            </a:pPr>
            <a:r>
              <a:rPr lang="en-US" dirty="0"/>
              <a:t> </a:t>
            </a:r>
            <a:r>
              <a:rPr lang="en-US" dirty="0">
                <a:solidFill>
                  <a:srgbClr val="FF0000"/>
                </a:solidFill>
              </a:rPr>
              <a:t>Basic Concept</a:t>
            </a:r>
          </a:p>
          <a:p>
            <a:pPr lvl="2">
              <a:buFont typeface="Wingdings" panose="05000000000000000000" pitchFamily="2" charset="2"/>
              <a:buChar char="v"/>
            </a:pPr>
            <a:r>
              <a:rPr lang="en-US" dirty="0"/>
              <a:t> Collaborate with school Principal(s) and Counselor(s) to identify the neediest of the disadvantaged students who are falling behind their peers academically. Math, English, History (civics), Science, Reading, etc.</a:t>
            </a:r>
          </a:p>
          <a:p>
            <a:pPr lvl="2">
              <a:buFont typeface="Wingdings" panose="05000000000000000000" pitchFamily="2" charset="2"/>
              <a:buChar char="v"/>
            </a:pPr>
            <a:r>
              <a:rPr lang="en-US" dirty="0"/>
              <a:t> Provide either one-on-one OR small group sessions to assist the children in comprehending the course of study (Virginia SOLs) and “catch up” with their fellow students</a:t>
            </a:r>
          </a:p>
          <a:p>
            <a:pPr lvl="2">
              <a:buFont typeface="Wingdings" panose="05000000000000000000" pitchFamily="2" charset="2"/>
              <a:buChar char="v"/>
            </a:pPr>
            <a:r>
              <a:rPr lang="en-US" dirty="0"/>
              <a:t> Assistance may be virtual or in person within COVID 19 health guidelines </a:t>
            </a:r>
          </a:p>
          <a:p>
            <a:pPr lvl="2">
              <a:buFont typeface="Wingdings" panose="05000000000000000000" pitchFamily="2" charset="2"/>
              <a:buChar char="v"/>
            </a:pPr>
            <a:r>
              <a:rPr lang="en-US" dirty="0"/>
              <a:t> Possibility of using one or more of the classrooms at the Marshall Center</a:t>
            </a:r>
          </a:p>
          <a:p>
            <a:pPr lvl="1">
              <a:buFont typeface="Wingdings" panose="05000000000000000000" pitchFamily="2" charset="2"/>
              <a:buChar char="Ø"/>
            </a:pPr>
            <a:r>
              <a:rPr lang="en-US" dirty="0">
                <a:solidFill>
                  <a:srgbClr val="FF0000"/>
                </a:solidFill>
              </a:rPr>
              <a:t>Put in writing </a:t>
            </a:r>
            <a:r>
              <a:rPr lang="en-US" dirty="0"/>
              <a:t>Education Ministry’s Mission, Courses of Action, Vincentians Responsible for Actions</a:t>
            </a:r>
          </a:p>
          <a:p>
            <a:pPr lvl="2">
              <a:buFont typeface="Wingdings" panose="05000000000000000000" pitchFamily="2" charset="2"/>
              <a:buChar char="v"/>
            </a:pPr>
            <a:r>
              <a:rPr lang="en-US" dirty="0"/>
              <a:t> The Who, What, When details</a:t>
            </a:r>
          </a:p>
          <a:p>
            <a:pPr lvl="1">
              <a:buFont typeface="Wingdings" panose="05000000000000000000" pitchFamily="2" charset="2"/>
              <a:buChar char="Ø"/>
            </a:pPr>
            <a:r>
              <a:rPr lang="en-US" dirty="0"/>
              <a:t> </a:t>
            </a:r>
            <a:r>
              <a:rPr lang="en-US" b="1" i="1" dirty="0">
                <a:solidFill>
                  <a:srgbClr val="FF0000"/>
                </a:solidFill>
              </a:rPr>
              <a:t>Our District Council supports Saint Faustina Conference in this endeavor</a:t>
            </a:r>
          </a:p>
        </p:txBody>
      </p:sp>
      <p:sp>
        <p:nvSpPr>
          <p:cNvPr id="4" name="Slide Number Placeholder 3">
            <a:extLst>
              <a:ext uri="{FF2B5EF4-FFF2-40B4-BE49-F238E27FC236}">
                <a16:creationId xmlns:a16="http://schemas.microsoft.com/office/drawing/2014/main" id="{DEC09F37-5EE7-4BAB-9330-2ABE318CEE8A}"/>
              </a:ext>
            </a:extLst>
          </p:cNvPr>
          <p:cNvSpPr>
            <a:spLocks noGrp="1"/>
          </p:cNvSpPr>
          <p:nvPr>
            <p:ph type="sldNum" sz="quarter" idx="12"/>
          </p:nvPr>
        </p:nvSpPr>
        <p:spPr/>
        <p:txBody>
          <a:bodyPr/>
          <a:lstStyle/>
          <a:p>
            <a:fld id="{8D4C71F6-89C4-4D03-933D-C5FBAD4C5AE0}" type="slidenum">
              <a:rPr lang="en-US" smtClean="0"/>
              <a:t>10</a:t>
            </a:fld>
            <a:endParaRPr lang="en-US"/>
          </a:p>
        </p:txBody>
      </p:sp>
    </p:spTree>
    <p:extLst>
      <p:ext uri="{BB962C8B-B14F-4D97-AF65-F5344CB8AC3E}">
        <p14:creationId xmlns:p14="http://schemas.microsoft.com/office/powerpoint/2010/main" val="92305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D783-C69C-4393-A56F-1A1BCA0B2E3F}"/>
              </a:ext>
            </a:extLst>
          </p:cNvPr>
          <p:cNvSpPr>
            <a:spLocks noGrp="1"/>
          </p:cNvSpPr>
          <p:nvPr>
            <p:ph type="title"/>
          </p:nvPr>
        </p:nvSpPr>
        <p:spPr>
          <a:xfrm>
            <a:off x="965452" y="87158"/>
            <a:ext cx="10515600" cy="1325563"/>
          </a:xfrm>
        </p:spPr>
        <p:txBody>
          <a:bodyPr>
            <a:noAutofit/>
          </a:bodyPr>
          <a:lstStyle/>
          <a:p>
            <a:pPr algn="ctr"/>
            <a:r>
              <a:rPr lang="en-US" sz="2800" b="1" i="1" dirty="0">
                <a:solidFill>
                  <a:srgbClr val="00B0F0"/>
                </a:solidFill>
              </a:rPr>
              <a:t>May we humbly acknowledge the Lord’s Blessings in providing us the resources needed to help our Neighbor’s-In-Need</a:t>
            </a:r>
            <a:br>
              <a:rPr lang="en-US" sz="2800" b="1" i="1" dirty="0">
                <a:solidFill>
                  <a:srgbClr val="00B0F0"/>
                </a:solidFill>
              </a:rPr>
            </a:br>
            <a:r>
              <a:rPr lang="en-US" sz="2800" b="1" i="1" dirty="0">
                <a:solidFill>
                  <a:srgbClr val="00B0F0"/>
                </a:solidFill>
              </a:rPr>
              <a:t>Not Least of Which Is the Support of our Priest and the Parish</a:t>
            </a:r>
          </a:p>
        </p:txBody>
      </p:sp>
      <p:sp>
        <p:nvSpPr>
          <p:cNvPr id="3" name="Content Placeholder 2">
            <a:extLst>
              <a:ext uri="{FF2B5EF4-FFF2-40B4-BE49-F238E27FC236}">
                <a16:creationId xmlns:a16="http://schemas.microsoft.com/office/drawing/2014/main" id="{AAE2631E-1CBD-4ADE-B402-E697D7308DBB}"/>
              </a:ext>
            </a:extLst>
          </p:cNvPr>
          <p:cNvSpPr>
            <a:spLocks noGrp="1"/>
          </p:cNvSpPr>
          <p:nvPr>
            <p:ph idx="1"/>
          </p:nvPr>
        </p:nvSpPr>
        <p:spPr>
          <a:xfrm>
            <a:off x="300624" y="1700820"/>
            <a:ext cx="11448789" cy="5100812"/>
          </a:xfrm>
        </p:spPr>
        <p:txBody>
          <a:bodyPr>
            <a:normAutofit/>
          </a:bodyPr>
          <a:lstStyle/>
          <a:p>
            <a:pPr marL="0" indent="0">
              <a:buNone/>
            </a:pPr>
            <a:r>
              <a:rPr lang="en-US" dirty="0"/>
              <a:t>2. District Council Webinar (via ZOOM) on Grants Tuesday, Feb 23</a:t>
            </a:r>
            <a:r>
              <a:rPr lang="en-US" baseline="30000" dirty="0"/>
              <a:t>rd</a:t>
            </a:r>
            <a:r>
              <a:rPr lang="en-US" dirty="0"/>
              <a:t> at 7:00 pm</a:t>
            </a:r>
          </a:p>
          <a:p>
            <a:pPr marL="0" indent="0">
              <a:buNone/>
            </a:pPr>
            <a:endParaRPr lang="en-US" dirty="0"/>
          </a:p>
          <a:p>
            <a:pPr>
              <a:buFont typeface="Wingdings" panose="05000000000000000000" pitchFamily="2" charset="2"/>
              <a:buChar char="v"/>
            </a:pPr>
            <a:r>
              <a:rPr lang="en-US" dirty="0"/>
              <a:t> Moderated by Paul “</a:t>
            </a:r>
            <a:r>
              <a:rPr lang="en-US" dirty="0" err="1"/>
              <a:t>Korky</a:t>
            </a:r>
            <a:r>
              <a:rPr lang="en-US" dirty="0"/>
              <a:t>” </a:t>
            </a:r>
            <a:r>
              <a:rPr lang="en-US" dirty="0" err="1"/>
              <a:t>Korkemaz</a:t>
            </a:r>
            <a:endParaRPr lang="en-US" dirty="0"/>
          </a:p>
          <a:p>
            <a:pPr>
              <a:buFont typeface="Wingdings" panose="05000000000000000000" pitchFamily="2" charset="2"/>
              <a:buChar char="v"/>
            </a:pPr>
            <a:endParaRPr lang="en-US" dirty="0"/>
          </a:p>
          <a:p>
            <a:pPr>
              <a:buFont typeface="Wingdings" panose="05000000000000000000" pitchFamily="2" charset="2"/>
              <a:buChar char="v"/>
            </a:pPr>
            <a:r>
              <a:rPr lang="en-US" dirty="0"/>
              <a:t> Saint Faustina represented by our successful Grant writing TEAM</a:t>
            </a:r>
          </a:p>
          <a:p>
            <a:pPr lvl="1">
              <a:buFont typeface="Wingdings" panose="05000000000000000000" pitchFamily="2" charset="2"/>
              <a:buChar char="ü"/>
            </a:pPr>
            <a:r>
              <a:rPr lang="en-US" dirty="0"/>
              <a:t>Cathy Lee, Annie Mason, Don Carlson, Dave Scharett</a:t>
            </a:r>
          </a:p>
          <a:p>
            <a:pPr lvl="1">
              <a:buFont typeface="Wingdings" panose="05000000000000000000" pitchFamily="2" charset="2"/>
              <a:buChar char="ü"/>
            </a:pPr>
            <a:endParaRPr lang="en-US" dirty="0"/>
          </a:p>
          <a:p>
            <a:pPr>
              <a:buFont typeface="Wingdings" panose="05000000000000000000" pitchFamily="2" charset="2"/>
              <a:buChar char="v"/>
            </a:pPr>
            <a:r>
              <a:rPr lang="en-US" dirty="0"/>
              <a:t> We stand to </a:t>
            </a:r>
            <a:r>
              <a:rPr lang="en-US" b="1" i="1" u="sng" dirty="0"/>
              <a:t>learn</a:t>
            </a:r>
            <a:r>
              <a:rPr lang="en-US" dirty="0"/>
              <a:t> a lot from the other Conferences that have received other types of Grants </a:t>
            </a:r>
          </a:p>
          <a:p>
            <a:pPr marL="0" indent="0">
              <a:buNone/>
            </a:pPr>
            <a:endParaRPr lang="en-US" dirty="0"/>
          </a:p>
        </p:txBody>
      </p:sp>
      <p:sp>
        <p:nvSpPr>
          <p:cNvPr id="5" name="Slide Number Placeholder 4">
            <a:extLst>
              <a:ext uri="{FF2B5EF4-FFF2-40B4-BE49-F238E27FC236}">
                <a16:creationId xmlns:a16="http://schemas.microsoft.com/office/drawing/2014/main" id="{1A176679-CCC3-4DC9-B28F-0876403F2ABC}"/>
              </a:ext>
            </a:extLst>
          </p:cNvPr>
          <p:cNvSpPr>
            <a:spLocks noGrp="1"/>
          </p:cNvSpPr>
          <p:nvPr>
            <p:ph type="sldNum" sz="quarter" idx="12"/>
          </p:nvPr>
        </p:nvSpPr>
        <p:spPr/>
        <p:txBody>
          <a:bodyPr/>
          <a:lstStyle/>
          <a:p>
            <a:fld id="{8D4C71F6-89C4-4D03-933D-C5FBAD4C5AE0}" type="slidenum">
              <a:rPr lang="en-US" smtClean="0"/>
              <a:t>11</a:t>
            </a:fld>
            <a:endParaRPr lang="en-US"/>
          </a:p>
        </p:txBody>
      </p:sp>
    </p:spTree>
    <p:extLst>
      <p:ext uri="{BB962C8B-B14F-4D97-AF65-F5344CB8AC3E}">
        <p14:creationId xmlns:p14="http://schemas.microsoft.com/office/powerpoint/2010/main" val="200428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C7406-A951-461F-8FC1-6CAF313B5292}"/>
              </a:ext>
            </a:extLst>
          </p:cNvPr>
          <p:cNvPicPr>
            <a:picLocks noChangeAspect="1"/>
          </p:cNvPicPr>
          <p:nvPr/>
        </p:nvPicPr>
        <p:blipFill>
          <a:blip r:embed="rId2"/>
          <a:stretch>
            <a:fillRect/>
          </a:stretch>
        </p:blipFill>
        <p:spPr>
          <a:xfrm>
            <a:off x="8089629" y="4395415"/>
            <a:ext cx="1171582" cy="1047833"/>
          </a:xfrm>
          <a:prstGeom prst="rect">
            <a:avLst/>
          </a:prstGeom>
        </p:spPr>
      </p:pic>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Home Visitations</a:t>
            </a:r>
          </a:p>
        </p:txBody>
      </p:sp>
      <p:pic>
        <p:nvPicPr>
          <p:cNvPr id="5" name="Picture 4">
            <a:extLst>
              <a:ext uri="{FF2B5EF4-FFF2-40B4-BE49-F238E27FC236}">
                <a16:creationId xmlns:a16="http://schemas.microsoft.com/office/drawing/2014/main" id="{AA074713-ED4D-4390-B25F-DE1EE789340A}"/>
              </a:ext>
            </a:extLst>
          </p:cNvPr>
          <p:cNvPicPr>
            <a:picLocks noChangeAspect="1"/>
          </p:cNvPicPr>
          <p:nvPr/>
        </p:nvPicPr>
        <p:blipFill>
          <a:blip r:embed="rId3"/>
          <a:stretch>
            <a:fillRect/>
          </a:stretch>
        </p:blipFill>
        <p:spPr>
          <a:xfrm rot="3126360">
            <a:off x="7374979" y="1331172"/>
            <a:ext cx="1569668" cy="1569668"/>
          </a:xfrm>
          <a:prstGeom prst="rect">
            <a:avLst/>
          </a:prstGeom>
        </p:spPr>
      </p:pic>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318080" y="1014608"/>
            <a:ext cx="10935511" cy="5843392"/>
          </a:xfrm>
        </p:spPr>
        <p:txBody>
          <a:bodyPr>
            <a:normAutofit/>
          </a:bodyPr>
          <a:lstStyle/>
          <a:p>
            <a:pPr marL="0" indent="0">
              <a:buNone/>
            </a:pPr>
            <a:r>
              <a:rPr lang="en-US" dirty="0"/>
              <a:t>Four cases of particular note:</a:t>
            </a:r>
          </a:p>
          <a:p>
            <a:pPr lvl="1">
              <a:buFont typeface="Wingdings" panose="05000000000000000000" pitchFamily="2" charset="2"/>
              <a:buChar char="Ø"/>
            </a:pPr>
            <a:r>
              <a:rPr lang="en-US" dirty="0"/>
              <a:t> Assisted a Mother with a </a:t>
            </a:r>
            <a:r>
              <a:rPr lang="en-US" b="1" i="1" dirty="0">
                <a:solidFill>
                  <a:srgbClr val="FF0000"/>
                </a:solidFill>
              </a:rPr>
              <a:t>sick 2-year-old daughter</a:t>
            </a:r>
            <a:r>
              <a:rPr lang="en-US" dirty="0"/>
              <a:t>: Thermometer, Pedialyte,   Food, Home Essentials, Diapers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Distributed 48 Donated Perishable Cakes to Neighbors-In-Need. Two went to </a:t>
            </a:r>
            <a:r>
              <a:rPr lang="en-US" b="1" i="1" dirty="0">
                <a:solidFill>
                  <a:srgbClr val="FF0000"/>
                </a:solidFill>
              </a:rPr>
              <a:t>young children that have never had a birthday cake</a:t>
            </a:r>
            <a:r>
              <a:rPr lang="en-US" dirty="0"/>
              <a:t>. Birthdays were in February.</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r>
              <a:rPr lang="en-US" dirty="0"/>
              <a:t> Provided repairs to vehicle to ensure safe operation of </a:t>
            </a:r>
            <a:r>
              <a:rPr lang="en-US" b="1" i="1" dirty="0">
                <a:solidFill>
                  <a:srgbClr val="FF0000"/>
                </a:solidFill>
              </a:rPr>
              <a:t>the only family vehicle</a:t>
            </a:r>
            <a:r>
              <a:rPr lang="en-US" dirty="0"/>
              <a:t>; two children in this Neighbor-In-Need Family.</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lvl="1">
              <a:buFont typeface="Wingdings" panose="05000000000000000000" pitchFamily="2" charset="2"/>
              <a:buChar char="Ø"/>
            </a:pPr>
            <a:r>
              <a:rPr lang="en-US" dirty="0"/>
              <a:t> Provided Mortgage assistance to an </a:t>
            </a:r>
            <a:r>
              <a:rPr lang="en-US" b="1" i="1" dirty="0">
                <a:solidFill>
                  <a:srgbClr val="FF0000"/>
                </a:solidFill>
              </a:rPr>
              <a:t>elderly woman living alone</a:t>
            </a:r>
            <a:r>
              <a:rPr lang="en-US" dirty="0"/>
              <a:t>.  Fell behind because of surgery conducted out of state.  Resides in Saint Patrick’s Parish</a:t>
            </a:r>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12</a:t>
            </a:fld>
            <a:endParaRPr lang="en-US"/>
          </a:p>
        </p:txBody>
      </p:sp>
      <p:pic>
        <p:nvPicPr>
          <p:cNvPr id="2050" name="Picture 2" descr="Cake Clip Art | Clipart Panda - Free Clipart Images">
            <a:extLst>
              <a:ext uri="{FF2B5EF4-FFF2-40B4-BE49-F238E27FC236}">
                <a16:creationId xmlns:a16="http://schemas.microsoft.com/office/drawing/2014/main" id="{227CC032-25C1-4D18-8C2A-549F1FE6C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75940"/>
            <a:ext cx="888304" cy="86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51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Public Affairs Report: Annie Mason</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0935511" cy="5003200"/>
          </a:xfrm>
        </p:spPr>
        <p:txBody>
          <a:bodyPr>
            <a:normAutofit/>
          </a:bodyPr>
          <a:lstStyle/>
          <a:p>
            <a:pPr marL="514350" indent="-514350">
              <a:buFont typeface="+mj-lt"/>
              <a:buAutoNum type="arabicPeriod"/>
            </a:pPr>
            <a:r>
              <a:rPr lang="en-US" dirty="0"/>
              <a:t>Public Affairs activities/issues to report</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13</a:t>
            </a:fld>
            <a:endParaRPr lang="en-US"/>
          </a:p>
        </p:txBody>
      </p:sp>
    </p:spTree>
    <p:extLst>
      <p:ext uri="{BB962C8B-B14F-4D97-AF65-F5344CB8AC3E}">
        <p14:creationId xmlns:p14="http://schemas.microsoft.com/office/powerpoint/2010/main" val="89926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2A2B-8880-43E5-B6CC-1BAECD0CE8E2}"/>
              </a:ext>
            </a:extLst>
          </p:cNvPr>
          <p:cNvSpPr>
            <a:spLocks noGrp="1"/>
          </p:cNvSpPr>
          <p:nvPr>
            <p:ph type="title"/>
          </p:nvPr>
        </p:nvSpPr>
        <p:spPr/>
        <p:txBody>
          <a:bodyPr/>
          <a:lstStyle/>
          <a:p>
            <a:pPr algn="ctr"/>
            <a:r>
              <a:rPr lang="en-US" dirty="0"/>
              <a:t>Secretary’s Report: Amy Whittaker</a:t>
            </a:r>
          </a:p>
        </p:txBody>
      </p:sp>
      <p:sp>
        <p:nvSpPr>
          <p:cNvPr id="3" name="Content Placeholder 2">
            <a:extLst>
              <a:ext uri="{FF2B5EF4-FFF2-40B4-BE49-F238E27FC236}">
                <a16:creationId xmlns:a16="http://schemas.microsoft.com/office/drawing/2014/main" id="{EAAA82B3-5149-43D3-9941-76CDB983CEDD}"/>
              </a:ext>
            </a:extLst>
          </p:cNvPr>
          <p:cNvSpPr>
            <a:spLocks noGrp="1"/>
          </p:cNvSpPr>
          <p:nvPr>
            <p:ph idx="1"/>
          </p:nvPr>
        </p:nvSpPr>
        <p:spPr/>
        <p:txBody>
          <a:bodyPr/>
          <a:lstStyle/>
          <a:p>
            <a:pPr marL="514350" indent="-514350">
              <a:buFont typeface="+mj-lt"/>
              <a:buAutoNum type="arabicPeriod"/>
            </a:pPr>
            <a:r>
              <a:rPr lang="en-US" dirty="0"/>
              <a:t>Open Old Business from prior meeting</a:t>
            </a:r>
          </a:p>
          <a:p>
            <a:pPr marL="514350" indent="-514350">
              <a:buFont typeface="+mj-lt"/>
              <a:buAutoNum type="arabicPeriod"/>
            </a:pPr>
            <a:endParaRPr lang="en-US" dirty="0"/>
          </a:p>
          <a:p>
            <a:pPr marL="514350" indent="-514350">
              <a:buFont typeface="+mj-lt"/>
              <a:buAutoNum type="arabicPeriod"/>
            </a:pPr>
            <a:r>
              <a:rPr lang="en-US" dirty="0"/>
              <a:t>Approval of Prior Meeting Minutes</a:t>
            </a:r>
          </a:p>
          <a:p>
            <a:pPr marL="514350" indent="-514350">
              <a:buFont typeface="+mj-lt"/>
              <a:buAutoNum type="arabicPeriod"/>
            </a:pPr>
            <a:endParaRPr lang="en-US" dirty="0"/>
          </a:p>
          <a:p>
            <a:pPr marL="514350" indent="-514350">
              <a:buFont typeface="+mj-lt"/>
              <a:buAutoNum type="arabicPeriod"/>
            </a:pPr>
            <a:r>
              <a:rPr lang="en-US" dirty="0"/>
              <a:t>The next Conference Spiritual Meeting will be Saturday, March 4</a:t>
            </a:r>
            <a:r>
              <a:rPr lang="en-US" baseline="30000" dirty="0"/>
              <a:t>th</a:t>
            </a:r>
            <a:r>
              <a:rPr lang="en-US" dirty="0"/>
              <a:t> at 9:30 am via ZOOM</a:t>
            </a:r>
          </a:p>
        </p:txBody>
      </p:sp>
      <p:sp>
        <p:nvSpPr>
          <p:cNvPr id="4" name="Slide Number Placeholder 3">
            <a:extLst>
              <a:ext uri="{FF2B5EF4-FFF2-40B4-BE49-F238E27FC236}">
                <a16:creationId xmlns:a16="http://schemas.microsoft.com/office/drawing/2014/main" id="{4078085C-5EE5-42B9-8BE7-238570153017}"/>
              </a:ext>
            </a:extLst>
          </p:cNvPr>
          <p:cNvSpPr>
            <a:spLocks noGrp="1"/>
          </p:cNvSpPr>
          <p:nvPr>
            <p:ph type="sldNum" sz="quarter" idx="12"/>
          </p:nvPr>
        </p:nvSpPr>
        <p:spPr/>
        <p:txBody>
          <a:bodyPr/>
          <a:lstStyle/>
          <a:p>
            <a:fld id="{8D4C71F6-89C4-4D03-933D-C5FBAD4C5AE0}" type="slidenum">
              <a:rPr lang="en-US" smtClean="0"/>
              <a:t>14</a:t>
            </a:fld>
            <a:endParaRPr lang="en-US"/>
          </a:p>
        </p:txBody>
      </p:sp>
    </p:spTree>
    <p:extLst>
      <p:ext uri="{BB962C8B-B14F-4D97-AF65-F5344CB8AC3E}">
        <p14:creationId xmlns:p14="http://schemas.microsoft.com/office/powerpoint/2010/main" val="50435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C50-2596-4C9B-9510-687AB2C837CA}"/>
              </a:ext>
            </a:extLst>
          </p:cNvPr>
          <p:cNvSpPr>
            <a:spLocks noGrp="1"/>
          </p:cNvSpPr>
          <p:nvPr>
            <p:ph type="title"/>
          </p:nvPr>
        </p:nvSpPr>
        <p:spPr/>
        <p:txBody>
          <a:bodyPr/>
          <a:lstStyle/>
          <a:p>
            <a:r>
              <a:rPr lang="en-US" dirty="0"/>
              <a:t>New Business: open to all members</a:t>
            </a:r>
          </a:p>
        </p:txBody>
      </p:sp>
      <p:sp>
        <p:nvSpPr>
          <p:cNvPr id="3" name="Content Placeholder 2">
            <a:extLst>
              <a:ext uri="{FF2B5EF4-FFF2-40B4-BE49-F238E27FC236}">
                <a16:creationId xmlns:a16="http://schemas.microsoft.com/office/drawing/2014/main" id="{6F49F617-EB42-4589-A9C2-A8FBCBF75D31}"/>
              </a:ext>
            </a:extLst>
          </p:cNvPr>
          <p:cNvSpPr>
            <a:spLocks noGrp="1"/>
          </p:cNvSpPr>
          <p:nvPr>
            <p:ph idx="1"/>
          </p:nvPr>
        </p:nvSpPr>
        <p:spPr>
          <a:xfrm>
            <a:off x="838199" y="1825625"/>
            <a:ext cx="11029545" cy="4351338"/>
          </a:xfrm>
        </p:spPr>
        <p:txBody>
          <a:bodyPr/>
          <a:lstStyle/>
          <a:p>
            <a:pPr marL="0" indent="0">
              <a:buNone/>
            </a:pPr>
            <a:r>
              <a:rPr lang="en-US" dirty="0"/>
              <a:t>1. New Business??? </a:t>
            </a:r>
          </a:p>
          <a:p>
            <a:pPr marL="0" indent="0">
              <a:buNone/>
            </a:pPr>
            <a:endParaRPr lang="en-US" dirty="0"/>
          </a:p>
        </p:txBody>
      </p:sp>
      <p:sp>
        <p:nvSpPr>
          <p:cNvPr id="4" name="Slide Number Placeholder 3">
            <a:extLst>
              <a:ext uri="{FF2B5EF4-FFF2-40B4-BE49-F238E27FC236}">
                <a16:creationId xmlns:a16="http://schemas.microsoft.com/office/drawing/2014/main" id="{374025AE-0071-4EC6-95D9-1D77B459185B}"/>
              </a:ext>
            </a:extLst>
          </p:cNvPr>
          <p:cNvSpPr>
            <a:spLocks noGrp="1"/>
          </p:cNvSpPr>
          <p:nvPr>
            <p:ph type="sldNum" sz="quarter" idx="12"/>
          </p:nvPr>
        </p:nvSpPr>
        <p:spPr/>
        <p:txBody>
          <a:bodyPr/>
          <a:lstStyle/>
          <a:p>
            <a:fld id="{8D4C71F6-89C4-4D03-933D-C5FBAD4C5AE0}" type="slidenum">
              <a:rPr lang="en-US" smtClean="0"/>
              <a:t>15</a:t>
            </a:fld>
            <a:endParaRPr lang="en-US"/>
          </a:p>
        </p:txBody>
      </p:sp>
    </p:spTree>
    <p:extLst>
      <p:ext uri="{BB962C8B-B14F-4D97-AF65-F5344CB8AC3E}">
        <p14:creationId xmlns:p14="http://schemas.microsoft.com/office/powerpoint/2010/main" val="152332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B48428-C202-4F8B-8145-6A89787CCC96}"/>
              </a:ext>
            </a:extLst>
          </p:cNvPr>
          <p:cNvSpPr>
            <a:spLocks noGrp="1"/>
          </p:cNvSpPr>
          <p:nvPr>
            <p:ph type="sldNum" sz="quarter" idx="12"/>
          </p:nvPr>
        </p:nvSpPr>
        <p:spPr/>
        <p:txBody>
          <a:bodyPr/>
          <a:lstStyle/>
          <a:p>
            <a:fld id="{8D4C71F6-89C4-4D03-933D-C5FBAD4C5AE0}" type="slidenum">
              <a:rPr lang="en-US" smtClean="0"/>
              <a:t>16</a:t>
            </a:fld>
            <a:endParaRPr lang="en-US"/>
          </a:p>
        </p:txBody>
      </p:sp>
      <p:pic>
        <p:nvPicPr>
          <p:cNvPr id="8" name="Picture 7">
            <a:extLst>
              <a:ext uri="{FF2B5EF4-FFF2-40B4-BE49-F238E27FC236}">
                <a16:creationId xmlns:a16="http://schemas.microsoft.com/office/drawing/2014/main" id="{A791D6BE-2718-45FE-94C0-CBBD0E4AFC00}"/>
              </a:ext>
            </a:extLst>
          </p:cNvPr>
          <p:cNvPicPr>
            <a:picLocks noChangeAspect="1"/>
          </p:cNvPicPr>
          <p:nvPr/>
        </p:nvPicPr>
        <p:blipFill>
          <a:blip r:embed="rId2"/>
          <a:stretch>
            <a:fillRect/>
          </a:stretch>
        </p:blipFill>
        <p:spPr>
          <a:xfrm>
            <a:off x="10451526" y="160904"/>
            <a:ext cx="1505843" cy="1396105"/>
          </a:xfrm>
          <a:prstGeom prst="rect">
            <a:avLst/>
          </a:prstGeom>
        </p:spPr>
      </p:pic>
      <p:sp>
        <p:nvSpPr>
          <p:cNvPr id="9" name="TextBox 8">
            <a:extLst>
              <a:ext uri="{FF2B5EF4-FFF2-40B4-BE49-F238E27FC236}">
                <a16:creationId xmlns:a16="http://schemas.microsoft.com/office/drawing/2014/main" id="{6381C311-1C7F-4220-92D9-A15F5FD63520}"/>
              </a:ext>
            </a:extLst>
          </p:cNvPr>
          <p:cNvSpPr txBox="1"/>
          <p:nvPr/>
        </p:nvSpPr>
        <p:spPr>
          <a:xfrm>
            <a:off x="390144" y="36575"/>
            <a:ext cx="3906283" cy="1938992"/>
          </a:xfrm>
          <a:prstGeom prst="rect">
            <a:avLst/>
          </a:prstGeom>
          <a:noFill/>
        </p:spPr>
        <p:txBody>
          <a:bodyPr wrap="square" rtlCol="0">
            <a:spAutoFit/>
          </a:bodyPr>
          <a:lstStyle/>
          <a:p>
            <a:r>
              <a:rPr lang="en-US" sz="4000" dirty="0"/>
              <a:t>Reflect Upon God Creating ONE Human Race</a:t>
            </a:r>
            <a:endParaRPr lang="en-US" sz="4000" dirty="0">
              <a:solidFill>
                <a:srgbClr val="FF0000"/>
              </a:solidFill>
            </a:endParaRPr>
          </a:p>
        </p:txBody>
      </p:sp>
      <p:pic>
        <p:nvPicPr>
          <p:cNvPr id="5" name="Picture 4">
            <a:extLst>
              <a:ext uri="{FF2B5EF4-FFF2-40B4-BE49-F238E27FC236}">
                <a16:creationId xmlns:a16="http://schemas.microsoft.com/office/drawing/2014/main" id="{2D68A275-8B23-4E76-8E64-DAE7B679FF87}"/>
              </a:ext>
            </a:extLst>
          </p:cNvPr>
          <p:cNvPicPr>
            <a:picLocks noChangeAspect="1"/>
          </p:cNvPicPr>
          <p:nvPr/>
        </p:nvPicPr>
        <p:blipFill>
          <a:blip r:embed="rId3"/>
          <a:stretch>
            <a:fillRect/>
          </a:stretch>
        </p:blipFill>
        <p:spPr>
          <a:xfrm>
            <a:off x="4416617" y="0"/>
            <a:ext cx="5337873" cy="6858000"/>
          </a:xfrm>
          <a:prstGeom prst="rect">
            <a:avLst/>
          </a:prstGeom>
          <a:solidFill>
            <a:schemeClr val="accent1">
              <a:lumMod val="20000"/>
              <a:lumOff val="80000"/>
            </a:schemeClr>
          </a:solidFill>
        </p:spPr>
      </p:pic>
    </p:spTree>
    <p:extLst>
      <p:ext uri="{BB962C8B-B14F-4D97-AF65-F5344CB8AC3E}">
        <p14:creationId xmlns:p14="http://schemas.microsoft.com/office/powerpoint/2010/main" val="367921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80B8-D404-4B7A-99B1-BAFB764A5E2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Closing Prayer &amp; Spiritual Advice: Father Eversole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person, mammal&#10;&#10;Description automatically generated">
            <a:extLst>
              <a:ext uri="{FF2B5EF4-FFF2-40B4-BE49-F238E27FC236}">
                <a16:creationId xmlns:a16="http://schemas.microsoft.com/office/drawing/2014/main" id="{3B9D2C24-1C99-4F71-A3BA-DF97EEA23835}"/>
              </a:ext>
            </a:extLst>
          </p:cNvPr>
          <p:cNvPicPr>
            <a:picLocks noChangeAspect="1"/>
          </p:cNvPicPr>
          <p:nvPr/>
        </p:nvPicPr>
        <p:blipFill rotWithShape="1">
          <a:blip r:embed="rId2">
            <a:extLst>
              <a:ext uri="{28A0092B-C50C-407E-A947-70E740481C1C}">
                <a14:useLocalDpi xmlns:a14="http://schemas.microsoft.com/office/drawing/2010/main" val="0"/>
              </a:ext>
            </a:extLst>
          </a:blip>
          <a:srcRect l="16218"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Slide Number Placeholder 2">
            <a:extLst>
              <a:ext uri="{FF2B5EF4-FFF2-40B4-BE49-F238E27FC236}">
                <a16:creationId xmlns:a16="http://schemas.microsoft.com/office/drawing/2014/main" id="{4CF22826-12F5-4D20-A76C-5CDEF26536BD}"/>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8D4C71F6-89C4-4D03-933D-C5FBAD4C5AE0}" type="slidenum">
              <a:rPr lang="en-US" sz="1500">
                <a:solidFill>
                  <a:srgbClr val="FFFFFF"/>
                </a:solidFill>
                <a:latin typeface="Calibri" panose="020F0502020204030204"/>
              </a:rPr>
              <a:pPr algn="ctr">
                <a:spcAft>
                  <a:spcPts val="600"/>
                </a:spcAft>
                <a:defRPr/>
              </a:pPr>
              <a:t>17</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3772154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9CA9-2215-4C64-93F8-140CD0E39949}"/>
              </a:ext>
            </a:extLst>
          </p:cNvPr>
          <p:cNvSpPr>
            <a:spLocks noGrp="1"/>
          </p:cNvSpPr>
          <p:nvPr>
            <p:ph type="title"/>
          </p:nvPr>
        </p:nvSpPr>
        <p:spPr>
          <a:xfrm>
            <a:off x="838200" y="5194"/>
            <a:ext cx="10515600" cy="773019"/>
          </a:xfrm>
        </p:spPr>
        <p:txBody>
          <a:bodyPr/>
          <a:lstStyle/>
          <a:p>
            <a:r>
              <a:rPr lang="en-US" dirty="0"/>
              <a:t>Agenda</a:t>
            </a:r>
          </a:p>
        </p:txBody>
      </p:sp>
      <p:graphicFrame>
        <p:nvGraphicFramePr>
          <p:cNvPr id="4" name="Table 4">
            <a:extLst>
              <a:ext uri="{FF2B5EF4-FFF2-40B4-BE49-F238E27FC236}">
                <a16:creationId xmlns:a16="http://schemas.microsoft.com/office/drawing/2014/main" id="{DCF3190A-17BD-4443-A3F8-691758DC3359}"/>
              </a:ext>
            </a:extLst>
          </p:cNvPr>
          <p:cNvGraphicFramePr>
            <a:graphicFrameLocks noGrp="1"/>
          </p:cNvGraphicFramePr>
          <p:nvPr>
            <p:ph idx="1"/>
            <p:extLst>
              <p:ext uri="{D42A27DB-BD31-4B8C-83A1-F6EECF244321}">
                <p14:modId xmlns:p14="http://schemas.microsoft.com/office/powerpoint/2010/main" val="2692058302"/>
              </p:ext>
            </p:extLst>
          </p:nvPr>
        </p:nvGraphicFramePr>
        <p:xfrm>
          <a:off x="838203" y="968093"/>
          <a:ext cx="10515597" cy="5631574"/>
        </p:xfrm>
        <a:graphic>
          <a:graphicData uri="http://schemas.openxmlformats.org/drawingml/2006/table">
            <a:tbl>
              <a:tblPr firstRow="1" bandRow="1">
                <a:tableStyleId>{5C22544A-7EE6-4342-B048-85BDC9FD1C3A}</a:tableStyleId>
              </a:tblPr>
              <a:tblGrid>
                <a:gridCol w="1941576">
                  <a:extLst>
                    <a:ext uri="{9D8B030D-6E8A-4147-A177-3AD203B41FA5}">
                      <a16:colId xmlns:a16="http://schemas.microsoft.com/office/drawing/2014/main" val="2063863613"/>
                    </a:ext>
                  </a:extLst>
                </a:gridCol>
                <a:gridCol w="5068822">
                  <a:extLst>
                    <a:ext uri="{9D8B030D-6E8A-4147-A177-3AD203B41FA5}">
                      <a16:colId xmlns:a16="http://schemas.microsoft.com/office/drawing/2014/main" val="889146422"/>
                    </a:ext>
                  </a:extLst>
                </a:gridCol>
                <a:gridCol w="3505199">
                  <a:extLst>
                    <a:ext uri="{9D8B030D-6E8A-4147-A177-3AD203B41FA5}">
                      <a16:colId xmlns:a16="http://schemas.microsoft.com/office/drawing/2014/main" val="2728281320"/>
                    </a:ext>
                  </a:extLst>
                </a:gridCol>
              </a:tblGrid>
              <a:tr h="433198">
                <a:tc>
                  <a:txBody>
                    <a:bodyPr/>
                    <a:lstStyle/>
                    <a:p>
                      <a:r>
                        <a:rPr lang="en-US" dirty="0"/>
                        <a:t>TIME</a:t>
                      </a:r>
                    </a:p>
                  </a:txBody>
                  <a:tcPr/>
                </a:tc>
                <a:tc>
                  <a:txBody>
                    <a:bodyPr/>
                    <a:lstStyle/>
                    <a:p>
                      <a:r>
                        <a:rPr lang="en-US" dirty="0"/>
                        <a:t>EVENT</a:t>
                      </a:r>
                    </a:p>
                  </a:txBody>
                  <a:tcPr/>
                </a:tc>
                <a:tc>
                  <a:txBody>
                    <a:bodyPr/>
                    <a:lstStyle/>
                    <a:p>
                      <a:r>
                        <a:rPr lang="en-US" dirty="0"/>
                        <a:t>SPEAKER</a:t>
                      </a:r>
                    </a:p>
                  </a:txBody>
                  <a:tcPr/>
                </a:tc>
                <a:extLst>
                  <a:ext uri="{0D108BD9-81ED-4DB2-BD59-A6C34878D82A}">
                    <a16:rowId xmlns:a16="http://schemas.microsoft.com/office/drawing/2014/main" val="177591925"/>
                  </a:ext>
                </a:extLst>
              </a:tr>
              <a:tr h="433198">
                <a:tc>
                  <a:txBody>
                    <a:bodyPr/>
                    <a:lstStyle/>
                    <a:p>
                      <a:r>
                        <a:rPr lang="en-US" dirty="0"/>
                        <a:t>9:00 AM</a:t>
                      </a:r>
                    </a:p>
                  </a:txBody>
                  <a:tcPr/>
                </a:tc>
                <a:tc>
                  <a:txBody>
                    <a:bodyPr/>
                    <a:lstStyle/>
                    <a:p>
                      <a:r>
                        <a:rPr lang="en-US" dirty="0"/>
                        <a:t>Meeting called to order by President</a:t>
                      </a:r>
                    </a:p>
                  </a:txBody>
                  <a:tcPr/>
                </a:tc>
                <a:tc>
                  <a:txBody>
                    <a:bodyPr/>
                    <a:lstStyle/>
                    <a:p>
                      <a:r>
                        <a:rPr lang="en-US" dirty="0"/>
                        <a:t>Dave Scharett</a:t>
                      </a:r>
                    </a:p>
                  </a:txBody>
                  <a:tcPr/>
                </a:tc>
                <a:extLst>
                  <a:ext uri="{0D108BD9-81ED-4DB2-BD59-A6C34878D82A}">
                    <a16:rowId xmlns:a16="http://schemas.microsoft.com/office/drawing/2014/main" val="703117630"/>
                  </a:ext>
                </a:extLst>
              </a:tr>
              <a:tr h="433198">
                <a:tc>
                  <a:txBody>
                    <a:bodyPr/>
                    <a:lstStyle/>
                    <a:p>
                      <a:r>
                        <a:rPr lang="en-US" dirty="0"/>
                        <a:t>9:01 AM</a:t>
                      </a:r>
                    </a:p>
                  </a:txBody>
                  <a:tcPr/>
                </a:tc>
                <a:tc>
                  <a:txBody>
                    <a:bodyPr/>
                    <a:lstStyle/>
                    <a:p>
                      <a:r>
                        <a:rPr lang="en-US" sz="1800" dirty="0"/>
                        <a:t>Roll call by Secretary</a:t>
                      </a:r>
                    </a:p>
                  </a:txBody>
                  <a:tcPr/>
                </a:tc>
                <a:tc>
                  <a:txBody>
                    <a:bodyPr/>
                    <a:lstStyle/>
                    <a:p>
                      <a:r>
                        <a:rPr lang="en-US" sz="1800" dirty="0"/>
                        <a:t>Amy Whittaker</a:t>
                      </a:r>
                    </a:p>
                  </a:txBody>
                  <a:tcPr/>
                </a:tc>
                <a:extLst>
                  <a:ext uri="{0D108BD9-81ED-4DB2-BD59-A6C34878D82A}">
                    <a16:rowId xmlns:a16="http://schemas.microsoft.com/office/drawing/2014/main" val="3814564260"/>
                  </a:ext>
                </a:extLst>
              </a:tr>
              <a:tr h="433198">
                <a:tc>
                  <a:txBody>
                    <a:bodyPr/>
                    <a:lstStyle/>
                    <a:p>
                      <a:r>
                        <a:rPr lang="en-US" dirty="0"/>
                        <a:t>9:05 AM</a:t>
                      </a:r>
                    </a:p>
                  </a:txBody>
                  <a:tcPr/>
                </a:tc>
                <a:tc>
                  <a:txBody>
                    <a:bodyPr/>
                    <a:lstStyle/>
                    <a:p>
                      <a:r>
                        <a:rPr lang="en-US" dirty="0"/>
                        <a:t>Opening Prayer &amp; The Lord’s Prayer</a:t>
                      </a:r>
                    </a:p>
                  </a:txBody>
                  <a:tcPr/>
                </a:tc>
                <a:tc>
                  <a:txBody>
                    <a:bodyPr/>
                    <a:lstStyle/>
                    <a:p>
                      <a:r>
                        <a:rPr lang="en-US" dirty="0"/>
                        <a:t>Dave Scharett</a:t>
                      </a:r>
                    </a:p>
                  </a:txBody>
                  <a:tcPr/>
                </a:tc>
                <a:extLst>
                  <a:ext uri="{0D108BD9-81ED-4DB2-BD59-A6C34878D82A}">
                    <a16:rowId xmlns:a16="http://schemas.microsoft.com/office/drawing/2014/main" val="3030698785"/>
                  </a:ext>
                </a:extLst>
              </a:tr>
              <a:tr h="433198">
                <a:tc>
                  <a:txBody>
                    <a:bodyPr/>
                    <a:lstStyle/>
                    <a:p>
                      <a:r>
                        <a:rPr lang="en-US" dirty="0"/>
                        <a:t>9:10 AM</a:t>
                      </a:r>
                    </a:p>
                  </a:txBody>
                  <a:tcPr/>
                </a:tc>
                <a:tc>
                  <a:txBody>
                    <a:bodyPr/>
                    <a:lstStyle/>
                    <a:p>
                      <a:r>
                        <a:rPr lang="en-US" sz="1800" dirty="0"/>
                        <a:t>Spiritual Advisor’s Presentation</a:t>
                      </a:r>
                    </a:p>
                  </a:txBody>
                  <a:tcPr/>
                </a:tc>
                <a:tc>
                  <a:txBody>
                    <a:bodyPr/>
                    <a:lstStyle/>
                    <a:p>
                      <a:r>
                        <a:rPr lang="en-US" sz="1800" dirty="0"/>
                        <a:t>Father Eversole</a:t>
                      </a:r>
                    </a:p>
                  </a:txBody>
                  <a:tcPr/>
                </a:tc>
                <a:extLst>
                  <a:ext uri="{0D108BD9-81ED-4DB2-BD59-A6C34878D82A}">
                    <a16:rowId xmlns:a16="http://schemas.microsoft.com/office/drawing/2014/main" val="2483182575"/>
                  </a:ext>
                </a:extLst>
              </a:tr>
              <a:tr h="433198">
                <a:tc>
                  <a:txBody>
                    <a:bodyPr/>
                    <a:lstStyle/>
                    <a:p>
                      <a:r>
                        <a:rPr lang="en-US" dirty="0"/>
                        <a:t>9:15 AM</a:t>
                      </a:r>
                    </a:p>
                  </a:txBody>
                  <a:tcPr/>
                </a:tc>
                <a:tc>
                  <a:txBody>
                    <a:bodyPr/>
                    <a:lstStyle/>
                    <a:p>
                      <a:r>
                        <a:rPr lang="en-US" sz="1800" dirty="0"/>
                        <a:t>Treasurer’s Report</a:t>
                      </a:r>
                    </a:p>
                  </a:txBody>
                  <a:tcPr/>
                </a:tc>
                <a:tc>
                  <a:txBody>
                    <a:bodyPr/>
                    <a:lstStyle/>
                    <a:p>
                      <a:r>
                        <a:rPr lang="en-US" dirty="0"/>
                        <a:t>Don Carlson</a:t>
                      </a:r>
                    </a:p>
                  </a:txBody>
                  <a:tcPr/>
                </a:tc>
                <a:extLst>
                  <a:ext uri="{0D108BD9-81ED-4DB2-BD59-A6C34878D82A}">
                    <a16:rowId xmlns:a16="http://schemas.microsoft.com/office/drawing/2014/main" val="3641515572"/>
                  </a:ext>
                </a:extLst>
              </a:tr>
              <a:tr h="433198">
                <a:tc>
                  <a:txBody>
                    <a:bodyPr/>
                    <a:lstStyle/>
                    <a:p>
                      <a:r>
                        <a:rPr lang="en-US" dirty="0"/>
                        <a:t>9:20 AM</a:t>
                      </a:r>
                    </a:p>
                  </a:txBody>
                  <a:tcPr/>
                </a:tc>
                <a:tc>
                  <a:txBody>
                    <a:bodyPr/>
                    <a:lstStyle/>
                    <a:p>
                      <a:r>
                        <a:rPr lang="en-US" sz="1800" dirty="0"/>
                        <a:t>In Keeping With Our Opening Prayer</a:t>
                      </a:r>
                    </a:p>
                  </a:txBody>
                  <a:tcPr/>
                </a:tc>
                <a:tc>
                  <a:txBody>
                    <a:bodyPr/>
                    <a:lstStyle/>
                    <a:p>
                      <a:r>
                        <a:rPr lang="en-US" dirty="0"/>
                        <a:t>Dave</a:t>
                      </a:r>
                    </a:p>
                  </a:txBody>
                  <a:tcPr/>
                </a:tc>
                <a:extLst>
                  <a:ext uri="{0D108BD9-81ED-4DB2-BD59-A6C34878D82A}">
                    <a16:rowId xmlns:a16="http://schemas.microsoft.com/office/drawing/2014/main" val="4160201366"/>
                  </a:ext>
                </a:extLst>
              </a:tr>
              <a:tr h="433198">
                <a:tc>
                  <a:txBody>
                    <a:bodyPr/>
                    <a:lstStyle/>
                    <a:p>
                      <a:r>
                        <a:rPr lang="en-US" dirty="0"/>
                        <a:t>9:30 AM</a:t>
                      </a:r>
                    </a:p>
                  </a:txBody>
                  <a:tcPr/>
                </a:tc>
                <a:tc>
                  <a:txBody>
                    <a:bodyPr/>
                    <a:lstStyle/>
                    <a:p>
                      <a:r>
                        <a:rPr lang="en-US" sz="1800" dirty="0"/>
                        <a:t>President’s Report</a:t>
                      </a:r>
                    </a:p>
                  </a:txBody>
                  <a:tcPr/>
                </a:tc>
                <a:tc>
                  <a:txBody>
                    <a:bodyPr/>
                    <a:lstStyle/>
                    <a:p>
                      <a:r>
                        <a:rPr lang="en-US" dirty="0"/>
                        <a:t>Dave</a:t>
                      </a:r>
                    </a:p>
                  </a:txBody>
                  <a:tcPr/>
                </a:tc>
                <a:extLst>
                  <a:ext uri="{0D108BD9-81ED-4DB2-BD59-A6C34878D82A}">
                    <a16:rowId xmlns:a16="http://schemas.microsoft.com/office/drawing/2014/main" val="3866283196"/>
                  </a:ext>
                </a:extLst>
              </a:tr>
              <a:tr h="433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9:35 AM</a:t>
                      </a:r>
                    </a:p>
                  </a:txBody>
                  <a:tcPr/>
                </a:tc>
                <a:tc>
                  <a:txBody>
                    <a:bodyPr/>
                    <a:lstStyle/>
                    <a:p>
                      <a:r>
                        <a:rPr lang="en-US" sz="1800" dirty="0"/>
                        <a:t>Public Affairs Report</a:t>
                      </a:r>
                    </a:p>
                  </a:txBody>
                  <a:tcPr/>
                </a:tc>
                <a:tc>
                  <a:txBody>
                    <a:bodyPr/>
                    <a:lstStyle/>
                    <a:p>
                      <a:r>
                        <a:rPr lang="en-US" dirty="0"/>
                        <a:t>Annie Mason</a:t>
                      </a:r>
                    </a:p>
                  </a:txBody>
                  <a:tcPr/>
                </a:tc>
                <a:extLst>
                  <a:ext uri="{0D108BD9-81ED-4DB2-BD59-A6C34878D82A}">
                    <a16:rowId xmlns:a16="http://schemas.microsoft.com/office/drawing/2014/main" val="1419417574"/>
                  </a:ext>
                </a:extLst>
              </a:tr>
              <a:tr h="433198">
                <a:tc>
                  <a:txBody>
                    <a:bodyPr/>
                    <a:lstStyle/>
                    <a:p>
                      <a:r>
                        <a:rPr lang="en-US" dirty="0"/>
                        <a:t>9:40 AM</a:t>
                      </a:r>
                    </a:p>
                  </a:txBody>
                  <a:tcPr/>
                </a:tc>
                <a:tc>
                  <a:txBody>
                    <a:bodyPr/>
                    <a:lstStyle/>
                    <a:p>
                      <a:r>
                        <a:rPr lang="en-US" dirty="0"/>
                        <a:t>Secretary’s Report</a:t>
                      </a:r>
                    </a:p>
                  </a:txBody>
                  <a:tcPr/>
                </a:tc>
                <a:tc>
                  <a:txBody>
                    <a:bodyPr/>
                    <a:lstStyle/>
                    <a:p>
                      <a:r>
                        <a:rPr lang="en-US" dirty="0"/>
                        <a:t>Amy</a:t>
                      </a:r>
                    </a:p>
                  </a:txBody>
                  <a:tcPr/>
                </a:tc>
                <a:extLst>
                  <a:ext uri="{0D108BD9-81ED-4DB2-BD59-A6C34878D82A}">
                    <a16:rowId xmlns:a16="http://schemas.microsoft.com/office/drawing/2014/main" val="1444763220"/>
                  </a:ext>
                </a:extLst>
              </a:tr>
              <a:tr h="433198">
                <a:tc>
                  <a:txBody>
                    <a:bodyPr/>
                    <a:lstStyle/>
                    <a:p>
                      <a:r>
                        <a:rPr lang="en-US" dirty="0"/>
                        <a:t>9:45 AM</a:t>
                      </a:r>
                    </a:p>
                  </a:txBody>
                  <a:tcPr/>
                </a:tc>
                <a:tc>
                  <a:txBody>
                    <a:bodyPr/>
                    <a:lstStyle/>
                    <a:p>
                      <a:r>
                        <a:rPr lang="en-US" dirty="0"/>
                        <a:t>New Business</a:t>
                      </a:r>
                    </a:p>
                  </a:txBody>
                  <a:tcPr/>
                </a:tc>
                <a:tc>
                  <a:txBody>
                    <a:bodyPr/>
                    <a:lstStyle/>
                    <a:p>
                      <a:r>
                        <a:rPr lang="en-US" dirty="0"/>
                        <a:t>All Vincentians</a:t>
                      </a:r>
                    </a:p>
                  </a:txBody>
                  <a:tcPr/>
                </a:tc>
                <a:extLst>
                  <a:ext uri="{0D108BD9-81ED-4DB2-BD59-A6C34878D82A}">
                    <a16:rowId xmlns:a16="http://schemas.microsoft.com/office/drawing/2014/main" val="2087685919"/>
                  </a:ext>
                </a:extLst>
              </a:tr>
              <a:tr h="433198">
                <a:tc>
                  <a:txBody>
                    <a:bodyPr/>
                    <a:lstStyle/>
                    <a:p>
                      <a:r>
                        <a:rPr lang="en-US" dirty="0"/>
                        <a:t>9:57 AM</a:t>
                      </a:r>
                    </a:p>
                  </a:txBody>
                  <a:tcPr/>
                </a:tc>
                <a:tc>
                  <a:txBody>
                    <a:bodyPr/>
                    <a:lstStyle/>
                    <a:p>
                      <a:r>
                        <a:rPr lang="en-US" dirty="0"/>
                        <a:t>Closing Prayers</a:t>
                      </a:r>
                    </a:p>
                  </a:txBody>
                  <a:tcPr/>
                </a:tc>
                <a:tc>
                  <a:txBody>
                    <a:bodyPr/>
                    <a:lstStyle/>
                    <a:p>
                      <a:r>
                        <a:rPr lang="en-US" dirty="0"/>
                        <a:t>Laura Morris &amp; Father Eversole</a:t>
                      </a:r>
                    </a:p>
                  </a:txBody>
                  <a:tcPr/>
                </a:tc>
                <a:extLst>
                  <a:ext uri="{0D108BD9-81ED-4DB2-BD59-A6C34878D82A}">
                    <a16:rowId xmlns:a16="http://schemas.microsoft.com/office/drawing/2014/main" val="313655708"/>
                  </a:ext>
                </a:extLst>
              </a:tr>
              <a:tr h="4331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80806299"/>
                  </a:ext>
                </a:extLst>
              </a:tr>
            </a:tbl>
          </a:graphicData>
        </a:graphic>
      </p:graphicFrame>
      <p:sp>
        <p:nvSpPr>
          <p:cNvPr id="3" name="Slide Number Placeholder 2">
            <a:extLst>
              <a:ext uri="{FF2B5EF4-FFF2-40B4-BE49-F238E27FC236}">
                <a16:creationId xmlns:a16="http://schemas.microsoft.com/office/drawing/2014/main" id="{DB6712C4-9E14-4025-A9F1-5193F019B8BE}"/>
              </a:ext>
            </a:extLst>
          </p:cNvPr>
          <p:cNvSpPr>
            <a:spLocks noGrp="1"/>
          </p:cNvSpPr>
          <p:nvPr>
            <p:ph type="sldNum" sz="quarter" idx="12"/>
          </p:nvPr>
        </p:nvSpPr>
        <p:spPr/>
        <p:txBody>
          <a:bodyPr/>
          <a:lstStyle/>
          <a:p>
            <a:fld id="{8D4C71F6-89C4-4D03-933D-C5FBAD4C5AE0}" type="slidenum">
              <a:rPr lang="en-US" smtClean="0"/>
              <a:t>2</a:t>
            </a:fld>
            <a:endParaRPr lang="en-US"/>
          </a:p>
        </p:txBody>
      </p:sp>
    </p:spTree>
    <p:extLst>
      <p:ext uri="{BB962C8B-B14F-4D97-AF65-F5344CB8AC3E}">
        <p14:creationId xmlns:p14="http://schemas.microsoft.com/office/powerpoint/2010/main" val="31486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96251-E0C4-4813-A16F-DB793C3E1A0D}"/>
              </a:ext>
            </a:extLst>
          </p:cNvPr>
          <p:cNvSpPr>
            <a:spLocks noGrp="1"/>
          </p:cNvSpPr>
          <p:nvPr>
            <p:ph type="sldNum" sz="quarter" idx="12"/>
          </p:nvPr>
        </p:nvSpPr>
        <p:spPr/>
        <p:txBody>
          <a:bodyPr/>
          <a:lstStyle/>
          <a:p>
            <a:fld id="{8D4C71F6-89C4-4D03-933D-C5FBAD4C5AE0}" type="slidenum">
              <a:rPr lang="en-US" smtClean="0"/>
              <a:t>3</a:t>
            </a:fld>
            <a:endParaRPr lang="en-US"/>
          </a:p>
        </p:txBody>
      </p:sp>
      <p:pic>
        <p:nvPicPr>
          <p:cNvPr id="6" name="Picture 5">
            <a:extLst>
              <a:ext uri="{FF2B5EF4-FFF2-40B4-BE49-F238E27FC236}">
                <a16:creationId xmlns:a16="http://schemas.microsoft.com/office/drawing/2014/main" id="{533D846D-3C93-498F-A165-17E203C606DB}"/>
              </a:ext>
            </a:extLst>
          </p:cNvPr>
          <p:cNvPicPr>
            <a:picLocks noChangeAspect="1"/>
          </p:cNvPicPr>
          <p:nvPr/>
        </p:nvPicPr>
        <p:blipFill>
          <a:blip r:embed="rId2"/>
          <a:stretch>
            <a:fillRect/>
          </a:stretch>
        </p:blipFill>
        <p:spPr>
          <a:xfrm>
            <a:off x="8221312" y="207586"/>
            <a:ext cx="2590680" cy="2401885"/>
          </a:xfrm>
          <a:prstGeom prst="rect">
            <a:avLst/>
          </a:prstGeom>
        </p:spPr>
      </p:pic>
      <p:sp>
        <p:nvSpPr>
          <p:cNvPr id="3" name="Rectangle 2">
            <a:extLst>
              <a:ext uri="{FF2B5EF4-FFF2-40B4-BE49-F238E27FC236}">
                <a16:creationId xmlns:a16="http://schemas.microsoft.com/office/drawing/2014/main" id="{CE5E57FE-2A6F-4B07-B78F-4675DC51D0F8}"/>
              </a:ext>
            </a:extLst>
          </p:cNvPr>
          <p:cNvSpPr/>
          <p:nvPr/>
        </p:nvSpPr>
        <p:spPr>
          <a:xfrm>
            <a:off x="6610680" y="2677145"/>
            <a:ext cx="5862049"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5">
                    <a:lumMod val="50000"/>
                  </a:schemeClr>
                </a:solidFill>
                <a:effectLst/>
              </a:rPr>
              <a:t>My Prayer for Strength and Healing</a:t>
            </a:r>
          </a:p>
        </p:txBody>
      </p:sp>
      <p:sp>
        <p:nvSpPr>
          <p:cNvPr id="4" name="Rectangle 3">
            <a:extLst>
              <a:ext uri="{FF2B5EF4-FFF2-40B4-BE49-F238E27FC236}">
                <a16:creationId xmlns:a16="http://schemas.microsoft.com/office/drawing/2014/main" id="{9B90DEFB-8FA4-4B72-8A84-FDE5D4EE1AE1}"/>
              </a:ext>
            </a:extLst>
          </p:cNvPr>
          <p:cNvSpPr/>
          <p:nvPr/>
        </p:nvSpPr>
        <p:spPr>
          <a:xfrm>
            <a:off x="8468160" y="4744847"/>
            <a:ext cx="2096984" cy="1200329"/>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Followed by</a:t>
            </a:r>
          </a:p>
          <a:p>
            <a:pPr algn="ct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Our Father</a:t>
            </a:r>
          </a:p>
          <a:p>
            <a:pPr algn="ctr"/>
            <a:r>
              <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(next slide)</a:t>
            </a:r>
          </a:p>
        </p:txBody>
      </p:sp>
      <p:sp>
        <p:nvSpPr>
          <p:cNvPr id="5" name="Text Box 2">
            <a:extLst>
              <a:ext uri="{FF2B5EF4-FFF2-40B4-BE49-F238E27FC236}">
                <a16:creationId xmlns:a16="http://schemas.microsoft.com/office/drawing/2014/main" id="{35EA7A7C-A720-426F-8287-BE929ECB1636}"/>
              </a:ext>
            </a:extLst>
          </p:cNvPr>
          <p:cNvSpPr txBox="1">
            <a:spLocks noChangeArrowheads="1"/>
          </p:cNvSpPr>
          <p:nvPr/>
        </p:nvSpPr>
        <p:spPr bwMode="auto">
          <a:xfrm>
            <a:off x="156659" y="69799"/>
            <a:ext cx="6820338" cy="6650415"/>
          </a:xfrm>
          <a:prstGeom prst="rect">
            <a:avLst/>
          </a:prstGeom>
          <a:solidFill>
            <a:schemeClr val="accent1">
              <a:lumMod val="40000"/>
              <a:lumOff val="60000"/>
            </a:schemeClr>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endParaRPr kumimoji="0" lang="en-US" altLang="en-US" sz="2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O Mighty God, I thank You for </a:t>
            </a:r>
            <a:r>
              <a:rPr kumimoji="0" lang="en-US" altLang="en-US" sz="2200" b="1" i="1" u="sng" strike="noStrike" cap="none" normalizeH="0" baseline="0" dirty="0">
                <a:ln>
                  <a:noFill/>
                </a:ln>
                <a:solidFill>
                  <a:srgbClr val="FF0000"/>
                </a:solidFill>
                <a:effectLst/>
                <a:latin typeface="Calibri" panose="020F0502020204030204" pitchFamily="34" charset="0"/>
              </a:rPr>
              <a:t>Your Word </a:t>
            </a:r>
            <a:r>
              <a:rPr kumimoji="0" lang="en-US" altLang="en-US" sz="2200" b="1" i="1" u="sng" strike="noStrike" cap="none" normalizeH="0" baseline="0" dirty="0">
                <a:ln>
                  <a:noFill/>
                </a:ln>
                <a:solidFill>
                  <a:srgbClr val="000000"/>
                </a:solidFill>
                <a:effectLst/>
                <a:latin typeface="Calibri" panose="020F0502020204030204" pitchFamily="34" charset="0"/>
              </a:rPr>
              <a:t>that says that You do not see people in the same way that other people do</a:t>
            </a:r>
            <a:r>
              <a:rPr kumimoji="0" lang="en-US" altLang="en-US" sz="2200" b="0" i="0" u="none" strike="noStrike" cap="none" normalizeH="0" baseline="0" dirty="0">
                <a:ln>
                  <a:noFill/>
                </a:ln>
                <a:solidFill>
                  <a:srgbClr val="000000"/>
                </a:solidFill>
                <a:effectLst/>
                <a:latin typeface="Calibri" panose="020F0502020204030204" pitchFamily="34" charset="0"/>
              </a:rPr>
              <a:t>. </a:t>
            </a:r>
            <a:r>
              <a:rPr kumimoji="0" lang="en-US" altLang="en-US" sz="2200" b="1" i="1" u="sng" strike="noStrike" cap="none" normalizeH="0" baseline="0" dirty="0">
                <a:ln>
                  <a:noFill/>
                </a:ln>
                <a:solidFill>
                  <a:srgbClr val="000000"/>
                </a:solidFill>
                <a:effectLst/>
                <a:latin typeface="Calibri" panose="020F0502020204030204" pitchFamily="34" charset="0"/>
              </a:rPr>
              <a:t>You see that we have been created in Your image and likeness</a:t>
            </a:r>
            <a:r>
              <a:rPr kumimoji="0" lang="en-US" altLang="en-US" sz="2200" b="0" i="0" u="none" strike="noStrike" cap="none" normalizeH="0" baseline="0" dirty="0">
                <a:ln>
                  <a:noFill/>
                </a:ln>
                <a:solidFill>
                  <a:srgbClr val="000000"/>
                </a:solidFill>
                <a:effectLst/>
                <a:latin typeface="Calibri" panose="020F0502020204030204" pitchFamily="34" charset="0"/>
              </a:rPr>
              <a:t>. You see that there are no racial differences, because with You, Lord, </a:t>
            </a:r>
            <a:r>
              <a:rPr kumimoji="0" lang="en-US" altLang="en-US" sz="2200" b="1" i="1" u="sng" strike="noStrike" cap="none" normalizeH="0" baseline="0" dirty="0">
                <a:ln>
                  <a:noFill/>
                </a:ln>
                <a:solidFill>
                  <a:srgbClr val="000000"/>
                </a:solidFill>
                <a:effectLst/>
                <a:latin typeface="Calibri" panose="020F0502020204030204" pitchFamily="34" charset="0"/>
              </a:rPr>
              <a:t>what is beneath the surface is who we are</a:t>
            </a:r>
            <a:r>
              <a:rPr kumimoji="0" lang="en-US" altLang="en-US" sz="2200" b="0" i="0" u="none" strike="noStrike" cap="none" normalizeH="0" baseline="0" dirty="0">
                <a:ln>
                  <a:noFill/>
                </a:ln>
                <a:solidFill>
                  <a:srgbClr val="000000"/>
                </a:solidFill>
                <a:effectLst/>
                <a:latin typeface="Calibri" panose="020F0502020204030204" pitchFamily="34" charset="0"/>
              </a:rPr>
              <a:t>. What is on the outside is our temporary earthly body. It is our shell. So, I thank You, that I no longer need to be concerned about external judgment, because You, Father, look inside me and know who I am. </a:t>
            </a:r>
            <a:r>
              <a:rPr kumimoji="0" lang="en-US" altLang="en-US" sz="2200" b="1" i="1" u="sng" strike="noStrike" cap="none" normalizeH="0" baseline="0" dirty="0">
                <a:ln>
                  <a:noFill/>
                </a:ln>
                <a:solidFill>
                  <a:srgbClr val="000000"/>
                </a:solidFill>
                <a:effectLst/>
                <a:latin typeface="Calibri" panose="020F0502020204030204" pitchFamily="34" charset="0"/>
              </a:rPr>
              <a:t>You know my heart</a:t>
            </a:r>
            <a:r>
              <a:rPr kumimoji="0" lang="en-US" altLang="en-US" sz="2200" b="0" i="0" u="none" strike="noStrike" cap="none" normalizeH="0" baseline="0" dirty="0">
                <a:ln>
                  <a:noFill/>
                </a:ln>
                <a:solidFill>
                  <a:srgbClr val="000000"/>
                </a:solidFill>
                <a:effectLst/>
                <a:latin typeface="Calibri" panose="020F0502020204030204" pitchFamily="34" charset="0"/>
              </a:rPr>
              <a:t>, my God. I am Yours and in You I find my strength! I declare healing in Jesus’ name. Amen.</a:t>
            </a:r>
          </a:p>
          <a:p>
            <a:pPr marL="0" marR="0" lvl="0" indent="0" algn="l" defTabSz="914400" rtl="0" eaLnBrk="0" fontAlgn="base" latinLnBrk="0" hangingPunct="0">
              <a:lnSpc>
                <a:spcPct val="100000"/>
              </a:lnSpc>
              <a:spcBef>
                <a:spcPct val="0"/>
              </a:spcBef>
              <a:spcAft>
                <a:spcPts val="1400"/>
              </a:spcAft>
              <a:buClrTx/>
              <a:buSzTx/>
              <a:buFontTx/>
              <a:buNone/>
              <a:tabLst/>
            </a:pPr>
            <a:br>
              <a:rPr kumimoji="0" lang="en-US" altLang="en-US" sz="2200" b="0" i="0" u="none" strike="noStrike" cap="none" normalizeH="0" baseline="0" dirty="0">
                <a:ln>
                  <a:noFill/>
                </a:ln>
                <a:solidFill>
                  <a:srgbClr val="000000"/>
                </a:solidFill>
                <a:effectLst/>
                <a:latin typeface="Calibri" panose="020F0502020204030204" pitchFamily="34" charset="0"/>
              </a:rPr>
            </a:br>
            <a:r>
              <a:rPr kumimoji="0" lang="en-US" altLang="en-US" sz="2200" b="1" i="0" u="none" strike="noStrike" cap="none" normalizeH="0" baseline="0" dirty="0">
                <a:ln>
                  <a:noFill/>
                </a:ln>
                <a:solidFill>
                  <a:srgbClr val="FF0000"/>
                </a:solidFill>
                <a:effectLst/>
                <a:latin typeface="Calibri" panose="020F0502020204030204" pitchFamily="34" charset="0"/>
              </a:rPr>
              <a:t>1 Samuel 16:7</a:t>
            </a:r>
            <a:r>
              <a:rPr kumimoji="0" lang="en-US" altLang="en-US" sz="2200" b="0" i="0" u="none" strike="noStrike" cap="none" normalizeH="0" baseline="0" dirty="0">
                <a:ln>
                  <a:noFill/>
                </a:ln>
                <a:solidFill>
                  <a:srgbClr val="FF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“But the Lord said to him, “Pay no attention to how tall and handsome he is, I have rejected him, because I do not judge as man judges. </a:t>
            </a:r>
            <a:r>
              <a:rPr kumimoji="0" lang="en-US" altLang="en-US" sz="2200" b="1" i="1" u="sng" strike="noStrike" cap="none" normalizeH="0" baseline="0" dirty="0">
                <a:ln>
                  <a:noFill/>
                </a:ln>
                <a:solidFill>
                  <a:srgbClr val="000000"/>
                </a:solidFill>
                <a:effectLst/>
                <a:latin typeface="Calibri" panose="020F0502020204030204" pitchFamily="34" charset="0"/>
              </a:rPr>
              <a:t>Man looks at the outward appearance, but I look at the heart</a:t>
            </a:r>
            <a:r>
              <a:rPr kumimoji="0" lang="en-US" altLang="en-US" sz="22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709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0D301-5186-49E9-A111-6566177A2332}"/>
              </a:ext>
            </a:extLst>
          </p:cNvPr>
          <p:cNvSpPr>
            <a:spLocks noGrp="1"/>
          </p:cNvSpPr>
          <p:nvPr>
            <p:ph type="sldNum" sz="quarter" idx="12"/>
          </p:nvPr>
        </p:nvSpPr>
        <p:spPr/>
        <p:txBody>
          <a:bodyPr/>
          <a:lstStyle/>
          <a:p>
            <a:fld id="{8D4C71F6-89C4-4D03-933D-C5FBAD4C5AE0}" type="slidenum">
              <a:rPr lang="en-US" smtClean="0"/>
              <a:t>4</a:t>
            </a:fld>
            <a:endParaRPr lang="en-US"/>
          </a:p>
        </p:txBody>
      </p:sp>
      <p:pic>
        <p:nvPicPr>
          <p:cNvPr id="4" name="Picture 3" descr="Text&#10;&#10;Description automatically generated with low confidence">
            <a:extLst>
              <a:ext uri="{FF2B5EF4-FFF2-40B4-BE49-F238E27FC236}">
                <a16:creationId xmlns:a16="http://schemas.microsoft.com/office/drawing/2014/main" id="{297920DE-6AAC-4B41-8E04-516DBD385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27432"/>
            <a:ext cx="9107424" cy="6830568"/>
          </a:xfrm>
          <a:prstGeom prst="rect">
            <a:avLst/>
          </a:prstGeom>
        </p:spPr>
      </p:pic>
    </p:spTree>
    <p:extLst>
      <p:ext uri="{BB962C8B-B14F-4D97-AF65-F5344CB8AC3E}">
        <p14:creationId xmlns:p14="http://schemas.microsoft.com/office/powerpoint/2010/main" val="72345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37002AA-873D-48BB-97DB-3861E0AB3DB1}"/>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Spiritual Advisor’s Presentation</a:t>
            </a:r>
          </a:p>
        </p:txBody>
      </p:sp>
      <p:sp>
        <p:nvSpPr>
          <p:cNvPr id="3" name="Text Placeholder 2">
            <a:extLst>
              <a:ext uri="{FF2B5EF4-FFF2-40B4-BE49-F238E27FC236}">
                <a16:creationId xmlns:a16="http://schemas.microsoft.com/office/drawing/2014/main" id="{53F9B37A-CA7B-49DF-887D-B9A4E6B3BEDB}"/>
              </a:ext>
            </a:extLst>
          </p:cNvPr>
          <p:cNvSpPr>
            <a:spLocks noGrp="1"/>
          </p:cNvSpPr>
          <p:nvPr>
            <p:ph type="body" idx="1"/>
          </p:nvPr>
        </p:nvSpPr>
        <p:spPr>
          <a:xfrm>
            <a:off x="1578043" y="3739764"/>
            <a:ext cx="5324405" cy="1198120"/>
          </a:xfrm>
        </p:spPr>
        <p:txBody>
          <a:bodyPr vert="horz" lIns="91440" tIns="45720" rIns="91440" bIns="45720" rtlCol="0">
            <a:normAutofit/>
          </a:bodyPr>
          <a:lstStyle/>
          <a:p>
            <a:r>
              <a:rPr lang="en-US" sz="2000" i="1" kern="1200">
                <a:solidFill>
                  <a:srgbClr val="FFFFFF"/>
                </a:solidFill>
                <a:latin typeface="+mn-lt"/>
                <a:ea typeface="+mn-ea"/>
                <a:cs typeface="+mn-cs"/>
              </a:rPr>
              <a:t>Father Eversole</a:t>
            </a:r>
          </a:p>
        </p:txBody>
      </p:sp>
      <p:sp>
        <p:nvSpPr>
          <p:cNvPr id="4" name="Slide Number Placeholder 3">
            <a:extLst>
              <a:ext uri="{FF2B5EF4-FFF2-40B4-BE49-F238E27FC236}">
                <a16:creationId xmlns:a16="http://schemas.microsoft.com/office/drawing/2014/main" id="{F7AFD64C-11B6-4867-B75C-7C96134B1ED9}"/>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8D4C71F6-89C4-4D03-933D-C5FBAD4C5AE0}" type="slidenum">
              <a:rPr lang="en-US">
                <a:solidFill>
                  <a:srgbClr val="FFFFFF"/>
                </a:solidFill>
              </a:rPr>
              <a:pPr>
                <a:spcAft>
                  <a:spcPts val="600"/>
                </a:spcAft>
              </a:pPr>
              <a:t>5</a:t>
            </a:fld>
            <a:endParaRPr lang="en-US">
              <a:solidFill>
                <a:srgbClr val="FFFFFF"/>
              </a:solidFill>
            </a:endParaRPr>
          </a:p>
        </p:txBody>
      </p:sp>
      <p:grpSp>
        <p:nvGrpSpPr>
          <p:cNvPr id="15" name="Group 14">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descr="Shape&#10;&#10;Description automatically generated with low confidence">
            <a:extLst>
              <a:ext uri="{FF2B5EF4-FFF2-40B4-BE49-F238E27FC236}">
                <a16:creationId xmlns:a16="http://schemas.microsoft.com/office/drawing/2014/main" id="{5134DE69-78FD-4342-B6EE-A6D040208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11" y="573583"/>
            <a:ext cx="3997583" cy="5710833"/>
          </a:xfrm>
          <a:prstGeom prst="rect">
            <a:avLst/>
          </a:prstGeom>
        </p:spPr>
      </p:pic>
    </p:spTree>
    <p:extLst>
      <p:ext uri="{BB962C8B-B14F-4D97-AF65-F5344CB8AC3E}">
        <p14:creationId xmlns:p14="http://schemas.microsoft.com/office/powerpoint/2010/main" val="417385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0EAD-46E5-4CAD-8BF4-31BDD827736E}"/>
              </a:ext>
            </a:extLst>
          </p:cNvPr>
          <p:cNvSpPr>
            <a:spLocks noGrp="1"/>
          </p:cNvSpPr>
          <p:nvPr>
            <p:ph type="title"/>
          </p:nvPr>
        </p:nvSpPr>
        <p:spPr>
          <a:xfrm>
            <a:off x="838200" y="102080"/>
            <a:ext cx="10515600" cy="1401044"/>
          </a:xfrm>
        </p:spPr>
        <p:txBody>
          <a:bodyPr>
            <a:normAutofit fontScale="90000"/>
          </a:bodyPr>
          <a:lstStyle/>
          <a:p>
            <a:pPr algn="ctr"/>
            <a:r>
              <a:rPr lang="en-US" b="1" i="1" u="sng" dirty="0"/>
              <a:t>In keeping with our Opening Prayer</a:t>
            </a:r>
            <a:br>
              <a:rPr lang="en-US" dirty="0"/>
            </a:br>
            <a:br>
              <a:rPr lang="en-US" sz="3600" dirty="0"/>
            </a:br>
            <a:r>
              <a:rPr lang="en-US" sz="3600" b="1" i="1" dirty="0">
                <a:solidFill>
                  <a:srgbClr val="FF0000"/>
                </a:solidFill>
              </a:rPr>
              <a:t>Look into their hearts and not at what they look like</a:t>
            </a:r>
            <a:endParaRPr lang="en-US" b="1" i="1" dirty="0">
              <a:solidFill>
                <a:srgbClr val="FF0000"/>
              </a:solidFill>
            </a:endParaRPr>
          </a:p>
        </p:txBody>
      </p:sp>
      <p:sp>
        <p:nvSpPr>
          <p:cNvPr id="3" name="Content Placeholder 2">
            <a:extLst>
              <a:ext uri="{FF2B5EF4-FFF2-40B4-BE49-F238E27FC236}">
                <a16:creationId xmlns:a16="http://schemas.microsoft.com/office/drawing/2014/main" id="{A4A0B661-9F89-4C73-ACA1-B4980C23667C}"/>
              </a:ext>
            </a:extLst>
          </p:cNvPr>
          <p:cNvSpPr>
            <a:spLocks noGrp="1"/>
          </p:cNvSpPr>
          <p:nvPr>
            <p:ph sz="half" idx="1"/>
          </p:nvPr>
        </p:nvSpPr>
        <p:spPr>
          <a:xfrm>
            <a:off x="838200" y="1600157"/>
            <a:ext cx="5181600" cy="4351338"/>
          </a:xfrm>
        </p:spPr>
        <p:txBody>
          <a:bodyPr>
            <a:normAutofit lnSpcReduction="10000"/>
          </a:bodyPr>
          <a:lstStyle/>
          <a:p>
            <a:pPr marL="514350" indent="-514350">
              <a:buFont typeface="+mj-lt"/>
              <a:buAutoNum type="arabicPeriod"/>
            </a:pPr>
            <a:r>
              <a:rPr lang="en-US" sz="2800" dirty="0">
                <a:effectLst/>
                <a:latin typeface="Berlin Sans FB Demi" panose="020E0802020502020306" pitchFamily="34" charset="0"/>
                <a:ea typeface="Calibri" panose="020F0502020204030204" pitchFamily="34" charset="0"/>
                <a:cs typeface="Times New Roman" panose="02020603050405020304" pitchFamily="18" charset="0"/>
              </a:rPr>
              <a:t>Joseph Hayne Rainey</a:t>
            </a:r>
          </a:p>
          <a:p>
            <a:pPr marL="514350" indent="-514350">
              <a:buFont typeface="+mj-lt"/>
              <a:buAutoNum type="arabicPeriod"/>
            </a:pP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800" dirty="0">
                <a:effectLst/>
                <a:latin typeface="Berlin Sans FB Demi" panose="020E0802020502020306" pitchFamily="34" charset="0"/>
                <a:ea typeface="Calibri" panose="020F0502020204030204" pitchFamily="34" charset="0"/>
                <a:cs typeface="Times New Roman" panose="02020603050405020304" pitchFamily="18" charset="0"/>
              </a:rPr>
              <a:t>Elijah J McCoy</a:t>
            </a:r>
            <a:endParaRPr lang="en-US" dirty="0">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800" b="1" dirty="0">
                <a:effectLst/>
                <a:latin typeface="Berlin Sans FB Demi" panose="020E0802020502020306" pitchFamily="34" charset="0"/>
                <a:ea typeface="Calibri" panose="020F0502020204030204" pitchFamily="34" charset="0"/>
                <a:cs typeface="Times New Roman" panose="02020603050405020304" pitchFamily="18" charset="0"/>
              </a:rPr>
              <a:t>Daniel Hale Williams</a:t>
            </a:r>
          </a:p>
          <a:p>
            <a:pPr marL="514350" indent="-514350">
              <a:buFont typeface="+mj-lt"/>
              <a:buAutoNum type="arabicPeriod"/>
            </a:pPr>
            <a:endParaRPr lang="en-US" sz="2800" b="1"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800" b="1" dirty="0">
                <a:effectLst/>
                <a:latin typeface="Berlin Sans FB Demi" panose="020E0802020502020306" pitchFamily="34" charset="0"/>
                <a:ea typeface="Calibri" panose="020F0502020204030204" pitchFamily="34" charset="0"/>
                <a:cs typeface="Times New Roman" panose="02020603050405020304" pitchFamily="18" charset="0"/>
              </a:rPr>
              <a:t>Mark Dean</a:t>
            </a:r>
          </a:p>
        </p:txBody>
      </p:sp>
      <p:sp>
        <p:nvSpPr>
          <p:cNvPr id="4" name="Content Placeholder 3">
            <a:extLst>
              <a:ext uri="{FF2B5EF4-FFF2-40B4-BE49-F238E27FC236}">
                <a16:creationId xmlns:a16="http://schemas.microsoft.com/office/drawing/2014/main" id="{0B8F46B8-3E0B-4F4A-93A1-26DC05A1BAAE}"/>
              </a:ext>
            </a:extLst>
          </p:cNvPr>
          <p:cNvSpPr>
            <a:spLocks noGrp="1"/>
          </p:cNvSpPr>
          <p:nvPr>
            <p:ph sz="half" idx="2"/>
          </p:nvPr>
        </p:nvSpPr>
        <p:spPr>
          <a:xfrm>
            <a:off x="6172200" y="1600157"/>
            <a:ext cx="5181600" cy="4670382"/>
          </a:xfrm>
        </p:spPr>
        <p:txBody>
          <a:bodyPr>
            <a:normAutofit lnSpcReduction="10000"/>
          </a:bodyPr>
          <a:lstStyle/>
          <a:p>
            <a:pPr marL="514350" indent="-514350">
              <a:buFont typeface="+mj-lt"/>
              <a:buAutoNum type="arabicPeriod"/>
            </a:pPr>
            <a:r>
              <a:rPr lang="en-US" sz="1800" dirty="0">
                <a:latin typeface="Berlin Sans FB Demi" panose="020E0802020502020306" pitchFamily="34" charset="0"/>
                <a:ea typeface="Calibri" panose="020F0502020204030204" pitchFamily="34" charset="0"/>
                <a:cs typeface="Times New Roman" panose="02020603050405020304" pitchFamily="18" charset="0"/>
              </a:rPr>
              <a:t>A </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member of the US Congress who served five terms from South Carolina.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Promoted civil rights through legislation</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t>
            </a:r>
          </a:p>
          <a:p>
            <a:pPr marL="514350" indent="-514350">
              <a:buFont typeface="+mj-lt"/>
              <a:buAutoNum type="arabicPeriod"/>
            </a:pP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Inventor and engineer</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 who was notable for his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57 U.S. patents</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 most to do with lubrication of steam engines.  It is where we get the term, “Is that the real McCoy”.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Most of our modern production line machines use one of his inventions to automatically lubricate machine parts</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t>
            </a:r>
          </a:p>
          <a:p>
            <a:pPr marL="514350" indent="-514350">
              <a:buFont typeface="+mj-lt"/>
              <a:buAutoNum type="arabicPeriod"/>
            </a:pP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 physician who performed the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first known open-heart surgery in the United States </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and who founded a hospital with an interracial staff.</a:t>
            </a:r>
          </a:p>
          <a:p>
            <a:pPr marL="514350" indent="-514350">
              <a:buFont typeface="+mj-lt"/>
              <a:buAutoNum type="arabicPeriod"/>
            </a:pPr>
            <a:r>
              <a:rPr lang="en-US" sz="1800" dirty="0">
                <a:latin typeface="Berlin Sans FB Demi" panose="020E0802020502020306" pitchFamily="34" charset="0"/>
                <a:cs typeface="Times New Roman" panose="02020603050405020304" pitchFamily="18" charset="0"/>
              </a:rPr>
              <a:t>Co-Invented Color IBM PC Monitor and </a:t>
            </a:r>
            <a:r>
              <a:rPr lang="en-US" sz="1800" dirty="0">
                <a:solidFill>
                  <a:srgbClr val="FF0000"/>
                </a:solidFill>
                <a:latin typeface="Berlin Sans FB Demi" panose="020E0802020502020306" pitchFamily="34" charset="0"/>
                <a:cs typeface="Times New Roman" panose="02020603050405020304" pitchFamily="18" charset="0"/>
              </a:rPr>
              <a:t>Gigahertz Chip</a:t>
            </a:r>
            <a:r>
              <a:rPr lang="en-US" sz="1800" dirty="0">
                <a:latin typeface="Berlin Sans FB Demi" panose="020E0802020502020306" pitchFamily="34" charset="0"/>
                <a:cs typeface="Times New Roman" panose="02020603050405020304" pitchFamily="18" charset="0"/>
              </a:rPr>
              <a:t>, 1980 and 1999. The massive chip, built in 1999, </a:t>
            </a:r>
            <a:r>
              <a:rPr lang="en-US" sz="1800" dirty="0">
                <a:solidFill>
                  <a:srgbClr val="FF0000"/>
                </a:solidFill>
                <a:latin typeface="Berlin Sans FB Demi" panose="020E0802020502020306" pitchFamily="34" charset="0"/>
                <a:cs typeface="Times New Roman" panose="02020603050405020304" pitchFamily="18" charset="0"/>
              </a:rPr>
              <a:t>would allow for higher processing rates at faster speeds within PCs</a:t>
            </a:r>
            <a:r>
              <a:rPr lang="en-US" sz="1800" dirty="0">
                <a:latin typeface="Berlin Sans FB Demi" panose="020E0802020502020306" pitchFamily="34" charset="0"/>
                <a:cs typeface="Times New Roman" panose="02020603050405020304" pitchFamily="18" charset="0"/>
              </a:rPr>
              <a:t>.</a:t>
            </a:r>
            <a:r>
              <a:rPr lang="en-US" sz="1800" dirty="0">
                <a:solidFill>
                  <a:srgbClr val="FF0000"/>
                </a:solidFill>
                <a:latin typeface="Berlin Sans FB Demi" panose="020E0802020502020306" pitchFamily="34" charset="0"/>
                <a:cs typeface="Times New Roman" panose="02020603050405020304" pitchFamily="18" charset="0"/>
              </a:rPr>
              <a:t> </a:t>
            </a:r>
          </a:p>
          <a:p>
            <a:pPr marL="514350" indent="-514350">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1CDBDC44-25DA-4CA8-A6DB-D85B65B158EF}"/>
              </a:ext>
            </a:extLst>
          </p:cNvPr>
          <p:cNvSpPr>
            <a:spLocks noGrp="1"/>
          </p:cNvSpPr>
          <p:nvPr>
            <p:ph type="sldNum" sz="quarter" idx="12"/>
          </p:nvPr>
        </p:nvSpPr>
        <p:spPr/>
        <p:txBody>
          <a:bodyPr/>
          <a:lstStyle/>
          <a:p>
            <a:fld id="{8D4C71F6-89C4-4D03-933D-C5FBAD4C5AE0}" type="slidenum">
              <a:rPr lang="en-US" smtClean="0"/>
              <a:t>6</a:t>
            </a:fld>
            <a:endParaRPr lang="en-US"/>
          </a:p>
        </p:txBody>
      </p:sp>
    </p:spTree>
    <p:extLst>
      <p:ext uri="{BB962C8B-B14F-4D97-AF65-F5344CB8AC3E}">
        <p14:creationId xmlns:p14="http://schemas.microsoft.com/office/powerpoint/2010/main" val="307353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02D5C-9E27-4459-BD31-14FDCF46ECDD}"/>
              </a:ext>
            </a:extLst>
          </p:cNvPr>
          <p:cNvSpPr>
            <a:spLocks noGrp="1"/>
          </p:cNvSpPr>
          <p:nvPr>
            <p:ph sz="half" idx="1"/>
          </p:nvPr>
        </p:nvSpPr>
        <p:spPr>
          <a:xfrm>
            <a:off x="838200" y="388307"/>
            <a:ext cx="5181600" cy="5788656"/>
          </a:xfrm>
        </p:spPr>
        <p:txBody>
          <a:bodyPr>
            <a:normAutofit fontScale="92500" lnSpcReduction="10000"/>
          </a:bodyPr>
          <a:lstStyle/>
          <a:p>
            <a:pPr marL="514350" indent="-514350">
              <a:buFont typeface="+mj-lt"/>
              <a:buAutoNum type="arabicPeriod"/>
            </a:pPr>
            <a:r>
              <a:rPr lang="en-US" sz="2800" dirty="0">
                <a:effectLst/>
                <a:latin typeface="Berlin Sans FB Demi" panose="020E0802020502020306" pitchFamily="34" charset="0"/>
                <a:ea typeface="Calibri" panose="020F0502020204030204" pitchFamily="34" charset="0"/>
                <a:cs typeface="Times New Roman" panose="02020603050405020304" pitchFamily="18" charset="0"/>
              </a:rPr>
              <a:t>Patricia Bath</a:t>
            </a:r>
          </a:p>
          <a:p>
            <a:pPr marL="514350" indent="-514350">
              <a:buFont typeface="+mj-lt"/>
              <a:buAutoNum type="arabicPeriod"/>
            </a:pP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800" dirty="0">
                <a:effectLst/>
                <a:latin typeface="Berlin Sans FB Demi" panose="020E0802020502020306" pitchFamily="34" charset="0"/>
                <a:ea typeface="Calibri" panose="020F0502020204030204" pitchFamily="34" charset="0"/>
                <a:cs typeface="Times New Roman" panose="02020603050405020304" pitchFamily="18" charset="0"/>
              </a:rPr>
              <a:t>Daniel James</a:t>
            </a:r>
          </a:p>
          <a:p>
            <a:pPr marL="514350" indent="-514350">
              <a:buFont typeface="+mj-lt"/>
              <a:buAutoNum type="arabicPeriod"/>
            </a:pP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800" dirty="0">
                <a:effectLst/>
                <a:latin typeface="Berlin Sans FB Demi" panose="020E0802020502020306" pitchFamily="34" charset="0"/>
                <a:ea typeface="Calibri" panose="020F0502020204030204" pitchFamily="34" charset="0"/>
                <a:cs typeface="Times New Roman" panose="02020603050405020304" pitchFamily="18" charset="0"/>
              </a:rPr>
              <a:t> Charles Drew</a:t>
            </a:r>
          </a:p>
          <a:p>
            <a:pPr marL="514350" indent="-514350">
              <a:buFont typeface="+mj-lt"/>
              <a:buAutoNum type="arabicPeriod"/>
            </a:pPr>
            <a:endParaRPr lang="en-US" dirty="0">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800" b="1" dirty="0">
                <a:effectLst/>
                <a:latin typeface="Berlin Sans FB Demi" panose="020E0802020502020306" pitchFamily="34" charset="0"/>
                <a:ea typeface="Calibri" panose="020F0502020204030204" pitchFamily="34" charset="0"/>
                <a:cs typeface="Times New Roman" panose="02020603050405020304" pitchFamily="18" charset="0"/>
              </a:rPr>
              <a:t>Quincy Jones</a:t>
            </a:r>
            <a:endParaRPr lang="en-US" sz="2800" dirty="0">
              <a:effectLst/>
              <a:latin typeface="Berlin Sans FB Demi" panose="020E0802020502020306"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
        <p:nvSpPr>
          <p:cNvPr id="4" name="Content Placeholder 3">
            <a:extLst>
              <a:ext uri="{FF2B5EF4-FFF2-40B4-BE49-F238E27FC236}">
                <a16:creationId xmlns:a16="http://schemas.microsoft.com/office/drawing/2014/main" id="{73EE48D0-4974-4664-B545-759ACF1D91CB}"/>
              </a:ext>
            </a:extLst>
          </p:cNvPr>
          <p:cNvSpPr>
            <a:spLocks noGrp="1"/>
          </p:cNvSpPr>
          <p:nvPr>
            <p:ph sz="half" idx="2"/>
          </p:nvPr>
        </p:nvSpPr>
        <p:spPr>
          <a:xfrm>
            <a:off x="6172200" y="388307"/>
            <a:ext cx="5181600" cy="5788656"/>
          </a:xfrm>
        </p:spPr>
        <p:txBody>
          <a:bodyPr>
            <a:normAutofit fontScale="92500" lnSpcReduction="10000"/>
          </a:bodyPr>
          <a:lstStyle/>
          <a:p>
            <a:pPr marL="514350" indent="-514350">
              <a:buFont typeface="+mj-lt"/>
              <a:buAutoNum type="arabicPeriod"/>
            </a:pP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An Inventor, Doctor and Educator. A female doctor who received a medical patent. Invented the </a:t>
            </a:r>
            <a:r>
              <a:rPr lang="en-US" sz="1800" dirty="0" err="1">
                <a:effectLst/>
                <a:latin typeface="Berlin Sans FB Demi" panose="020E0802020502020306" pitchFamily="34" charset="0"/>
                <a:ea typeface="Calibri" panose="020F0502020204030204" pitchFamily="34" charset="0"/>
                <a:cs typeface="Times New Roman" panose="02020603050405020304" pitchFamily="18" charset="0"/>
              </a:rPr>
              <a:t>Laserphaco</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 Probe for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cataract treatment</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 in 1986.</a:t>
            </a:r>
          </a:p>
          <a:p>
            <a:pPr marL="514350" indent="-514350">
              <a:buFont typeface="+mj-lt"/>
              <a:buAutoNum type="arabicPeriod"/>
            </a:pP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 fighter pilot in the U.S. Air Force, who in 1975 became a four-star general. Inducted into The National Aviation Hall of Fame. Noted for his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fierce stance on individual responsibility</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t>
            </a:r>
          </a:p>
          <a:p>
            <a:pPr marL="514350" indent="-514350">
              <a:buFont typeface="+mj-lt"/>
              <a:buAutoNum type="arabicPeriod"/>
            </a:pP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 surgeon who pioneered methods of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storing blood plasma for transfusion and organized the first large-scale blood bank in the U.S</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 Made some groundbreaking discoveries in the storage and processing of blood for transfusions. He also managed two of the largest blood banks during World War II. </a:t>
            </a:r>
          </a:p>
          <a:p>
            <a:pPr marL="514350" indent="-514350">
              <a:buFont typeface="+mj-lt"/>
              <a:buAutoNum type="arabicPeriod"/>
            </a:pP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An American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record producer, conductor, arranger, composer, musician, television producer, film producer, instrumentalist, magazine founder, entertainment company executive, and humanitarian</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 His </a:t>
            </a:r>
            <a:r>
              <a:rPr lang="en-US"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career spans six decades in the entertainment industry </a:t>
            </a:r>
            <a:r>
              <a:rPr lang="en-US" sz="1800" dirty="0">
                <a:effectLst/>
                <a:latin typeface="Berlin Sans FB Demi" panose="020E0802020502020306" pitchFamily="34" charset="0"/>
                <a:ea typeface="Calibri" panose="020F0502020204030204" pitchFamily="34" charset="0"/>
                <a:cs typeface="Times New Roman" panose="02020603050405020304" pitchFamily="18" charset="0"/>
              </a:rPr>
              <a:t>and a record 79 Grammy Award nominations, 27 Grammys, including a Grammy Legend Award in 1991.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BB4A6148-0787-4120-B68B-227060376166}"/>
              </a:ext>
            </a:extLst>
          </p:cNvPr>
          <p:cNvSpPr>
            <a:spLocks noGrp="1"/>
          </p:cNvSpPr>
          <p:nvPr>
            <p:ph type="sldNum" sz="quarter" idx="12"/>
          </p:nvPr>
        </p:nvSpPr>
        <p:spPr/>
        <p:txBody>
          <a:bodyPr/>
          <a:lstStyle/>
          <a:p>
            <a:fld id="{8D4C71F6-89C4-4D03-933D-C5FBAD4C5AE0}" type="slidenum">
              <a:rPr lang="en-US" smtClean="0"/>
              <a:t>7</a:t>
            </a:fld>
            <a:endParaRPr lang="en-US"/>
          </a:p>
        </p:txBody>
      </p:sp>
    </p:spTree>
    <p:extLst>
      <p:ext uri="{BB962C8B-B14F-4D97-AF65-F5344CB8AC3E}">
        <p14:creationId xmlns:p14="http://schemas.microsoft.com/office/powerpoint/2010/main" val="423929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EA601-2582-48E6-9E10-EA0F344B8556}"/>
              </a:ext>
            </a:extLst>
          </p:cNvPr>
          <p:cNvSpPr>
            <a:spLocks noGrp="1"/>
          </p:cNvSpPr>
          <p:nvPr>
            <p:ph sz="half" idx="1"/>
          </p:nvPr>
        </p:nvSpPr>
        <p:spPr>
          <a:xfrm>
            <a:off x="914400" y="247345"/>
            <a:ext cx="5181600" cy="4351338"/>
          </a:xfrm>
        </p:spPr>
        <p:txBody>
          <a:bodyPr>
            <a:normAutofit/>
          </a:bodyPr>
          <a:lstStyle/>
          <a:p>
            <a:pPr marL="514350" indent="-514350">
              <a:lnSpc>
                <a:spcPct val="80000"/>
              </a:lnSpc>
              <a:buFont typeface="+mj-lt"/>
              <a:buAutoNum type="arabicPeriod"/>
            </a:pPr>
            <a:r>
              <a:rPr lang="en-US" sz="2600" dirty="0">
                <a:latin typeface="Berlin Sans FB Demi" panose="020E0802020502020306" pitchFamily="34" charset="0"/>
                <a:cs typeface="Times New Roman" panose="02020603050405020304" pitchFamily="18" charset="0"/>
              </a:rPr>
              <a:t>Frederick McKinley Jones</a:t>
            </a:r>
          </a:p>
          <a:p>
            <a:pPr marL="514350" indent="-514350">
              <a:lnSpc>
                <a:spcPct val="80000"/>
              </a:lnSpc>
              <a:buFont typeface="+mj-lt"/>
              <a:buAutoNum type="arabicPeriod"/>
            </a:pPr>
            <a:endParaRPr lang="en-US" sz="2600" dirty="0">
              <a:latin typeface="Berlin Sans FB Demi" panose="020E0802020502020306" pitchFamily="34" charset="0"/>
              <a:cs typeface="Times New Roman" panose="02020603050405020304" pitchFamily="18" charset="0"/>
            </a:endParaRPr>
          </a:p>
          <a:p>
            <a:pPr marL="514350" indent="-514350">
              <a:lnSpc>
                <a:spcPct val="80000"/>
              </a:lnSpc>
              <a:buFont typeface="+mj-lt"/>
              <a:buAutoNum type="arabicPeriod"/>
            </a:pPr>
            <a:endParaRPr lang="en-US" sz="2600" dirty="0">
              <a:latin typeface="Berlin Sans FB Demi" panose="020E0802020502020306" pitchFamily="34" charset="0"/>
              <a:cs typeface="Times New Roman" panose="02020603050405020304" pitchFamily="18" charset="0"/>
            </a:endParaRPr>
          </a:p>
          <a:p>
            <a:pPr marL="514350" indent="-514350">
              <a:lnSpc>
                <a:spcPct val="80000"/>
              </a:lnSpc>
              <a:buFont typeface="+mj-lt"/>
              <a:buAutoNum type="arabicPeriod"/>
            </a:pPr>
            <a:endParaRPr lang="en-US" sz="2600" dirty="0">
              <a:latin typeface="Berlin Sans FB Demi" panose="020E0802020502020306" pitchFamily="34" charset="0"/>
              <a:cs typeface="Times New Roman" panose="02020603050405020304" pitchFamily="18" charset="0"/>
            </a:endParaRPr>
          </a:p>
          <a:p>
            <a:pPr marL="514350" indent="-514350">
              <a:lnSpc>
                <a:spcPct val="80000"/>
              </a:lnSpc>
              <a:buFont typeface="+mj-lt"/>
              <a:buAutoNum type="arabicPeriod"/>
            </a:pPr>
            <a:endParaRPr lang="en-US" sz="2600" dirty="0">
              <a:latin typeface="Berlin Sans FB Demi" panose="020E0802020502020306" pitchFamily="34" charset="0"/>
              <a:cs typeface="Times New Roman" panose="02020603050405020304" pitchFamily="18" charset="0"/>
            </a:endParaRPr>
          </a:p>
          <a:p>
            <a:pPr marL="514350" indent="-514350">
              <a:lnSpc>
                <a:spcPct val="80000"/>
              </a:lnSpc>
              <a:buFont typeface="+mj-lt"/>
              <a:buAutoNum type="arabicPeriod"/>
            </a:pPr>
            <a:endParaRPr lang="en-US" sz="2600" dirty="0">
              <a:latin typeface="Berlin Sans FB Demi" panose="020E0802020502020306" pitchFamily="34" charset="0"/>
              <a:cs typeface="Times New Roman" panose="02020603050405020304" pitchFamily="18" charset="0"/>
            </a:endParaRPr>
          </a:p>
          <a:p>
            <a:pPr marL="514350" indent="-514350">
              <a:lnSpc>
                <a:spcPct val="80000"/>
              </a:lnSpc>
              <a:buFont typeface="+mj-lt"/>
              <a:buAutoNum type="arabicPeriod"/>
            </a:pPr>
            <a:r>
              <a:rPr lang="en-US" sz="2600" dirty="0">
                <a:latin typeface="Berlin Sans FB Demi" panose="020E0802020502020306" pitchFamily="34" charset="0"/>
                <a:cs typeface="Times New Roman" panose="02020603050405020304" pitchFamily="18" charset="0"/>
              </a:rPr>
              <a:t>James E. West</a:t>
            </a:r>
          </a:p>
          <a:p>
            <a:pPr marL="514350" indent="-514350">
              <a:buFont typeface="+mj-lt"/>
              <a:buAutoNum type="arabicPeriod"/>
            </a:pPr>
            <a:endParaRPr lang="en-US" dirty="0"/>
          </a:p>
        </p:txBody>
      </p:sp>
      <p:sp>
        <p:nvSpPr>
          <p:cNvPr id="4" name="Content Placeholder 3">
            <a:extLst>
              <a:ext uri="{FF2B5EF4-FFF2-40B4-BE49-F238E27FC236}">
                <a16:creationId xmlns:a16="http://schemas.microsoft.com/office/drawing/2014/main" id="{265D79C3-7E18-4C89-A4E7-AF00A5FD92B7}"/>
              </a:ext>
            </a:extLst>
          </p:cNvPr>
          <p:cNvSpPr>
            <a:spLocks noGrp="1"/>
          </p:cNvSpPr>
          <p:nvPr>
            <p:ph sz="half" idx="2"/>
          </p:nvPr>
        </p:nvSpPr>
        <p:spPr>
          <a:xfrm>
            <a:off x="6172200" y="247345"/>
            <a:ext cx="5181600" cy="5929618"/>
          </a:xfrm>
        </p:spPr>
        <p:txBody>
          <a:bodyPr>
            <a:normAutofit/>
          </a:bodyPr>
          <a:lstStyle/>
          <a:p>
            <a:pPr marL="514350" indent="-514350">
              <a:buFont typeface="+mj-lt"/>
              <a:buAutoNum type="arabicPeriod"/>
            </a:pPr>
            <a:r>
              <a:rPr lang="en-US" sz="1800" dirty="0">
                <a:latin typeface="Berlin Sans FB Demi" panose="020E0802020502020306" pitchFamily="34" charset="0"/>
                <a:cs typeface="Times New Roman" panose="02020603050405020304" pitchFamily="18" charset="0"/>
              </a:rPr>
              <a:t>Took out more than </a:t>
            </a:r>
            <a:r>
              <a:rPr lang="en-US" sz="1800" dirty="0">
                <a:solidFill>
                  <a:srgbClr val="FF0000"/>
                </a:solidFill>
                <a:latin typeface="Berlin Sans FB Demi" panose="020E0802020502020306" pitchFamily="34" charset="0"/>
                <a:cs typeface="Times New Roman" panose="02020603050405020304" pitchFamily="18" charset="0"/>
              </a:rPr>
              <a:t>60 patents</a:t>
            </a:r>
            <a:r>
              <a:rPr lang="en-US" sz="1800" dirty="0">
                <a:latin typeface="Berlin Sans FB Demi" panose="020E0802020502020306" pitchFamily="34" charset="0"/>
                <a:cs typeface="Times New Roman" panose="02020603050405020304" pitchFamily="18" charset="0"/>
              </a:rPr>
              <a:t> throughout his life, including a patent for the roof-mounted cooling system that’s </a:t>
            </a:r>
            <a:r>
              <a:rPr lang="en-US" sz="1800" dirty="0">
                <a:solidFill>
                  <a:srgbClr val="FF0000"/>
                </a:solidFill>
                <a:latin typeface="Berlin Sans FB Demi" panose="020E0802020502020306" pitchFamily="34" charset="0"/>
                <a:cs typeface="Times New Roman" panose="02020603050405020304" pitchFamily="18" charset="0"/>
              </a:rPr>
              <a:t>used to refrigerate goods on trucks during extended transportation in the mid-1930s</a:t>
            </a:r>
            <a:r>
              <a:rPr lang="en-US" sz="1800" dirty="0">
                <a:latin typeface="Berlin Sans FB Demi" panose="020E0802020502020306" pitchFamily="34" charset="0"/>
                <a:cs typeface="Times New Roman" panose="02020603050405020304" pitchFamily="18" charset="0"/>
              </a:rPr>
              <a:t>. He received a patent for his invention in 1940, and co-founded the U.S. Thermo Control Company, later known as </a:t>
            </a:r>
            <a:r>
              <a:rPr lang="en-US" sz="1800" dirty="0">
                <a:solidFill>
                  <a:srgbClr val="FF0000"/>
                </a:solidFill>
                <a:latin typeface="Berlin Sans FB Demi" panose="020E0802020502020306" pitchFamily="34" charset="0"/>
                <a:cs typeface="Times New Roman" panose="02020603050405020304" pitchFamily="18" charset="0"/>
              </a:rPr>
              <a:t>Thermo King</a:t>
            </a:r>
            <a:r>
              <a:rPr lang="en-US" sz="1800" dirty="0">
                <a:latin typeface="Berlin Sans FB Demi" panose="020E0802020502020306" pitchFamily="34" charset="0"/>
                <a:cs typeface="Times New Roman" panose="02020603050405020304" pitchFamily="18" charset="0"/>
              </a:rPr>
              <a:t>. The company was </a:t>
            </a:r>
            <a:r>
              <a:rPr lang="en-US" sz="1800" dirty="0">
                <a:solidFill>
                  <a:srgbClr val="FF0000"/>
                </a:solidFill>
                <a:latin typeface="Berlin Sans FB Demi" panose="020E0802020502020306" pitchFamily="34" charset="0"/>
                <a:cs typeface="Times New Roman" panose="02020603050405020304" pitchFamily="18" charset="0"/>
              </a:rPr>
              <a:t>critical during World War II, helping to preserve blood, food and supplies during the war</a:t>
            </a:r>
            <a:r>
              <a:rPr lang="en-US" sz="1800" dirty="0">
                <a:latin typeface="Berlin Sans FB Demi" panose="020E0802020502020306" pitchFamily="34" charset="0"/>
                <a:cs typeface="Times New Roman" panose="02020603050405020304" pitchFamily="18" charset="0"/>
              </a:rPr>
              <a:t>.</a:t>
            </a:r>
          </a:p>
          <a:p>
            <a:pPr marL="514350" indent="-514350">
              <a:buFont typeface="+mj-lt"/>
              <a:buAutoNum type="arabicPeriod"/>
            </a:pPr>
            <a:r>
              <a:rPr lang="en-US" sz="1800" dirty="0">
                <a:latin typeface="Berlin Sans FB Demi" panose="020E0802020502020306" pitchFamily="34" charset="0"/>
                <a:cs typeface="Times New Roman" panose="02020603050405020304" pitchFamily="18" charset="0"/>
              </a:rPr>
              <a:t>Co-invented the </a:t>
            </a:r>
            <a:r>
              <a:rPr lang="en-US" sz="1800" dirty="0">
                <a:solidFill>
                  <a:srgbClr val="FF0000"/>
                </a:solidFill>
                <a:latin typeface="Berlin Sans FB Demi" panose="020E0802020502020306" pitchFamily="34" charset="0"/>
                <a:cs typeface="Times New Roman" panose="02020603050405020304" pitchFamily="18" charset="0"/>
              </a:rPr>
              <a:t>foil electret microphone</a:t>
            </a:r>
            <a:r>
              <a:rPr lang="en-US" sz="1800" dirty="0">
                <a:latin typeface="Berlin Sans FB Demi" panose="020E0802020502020306" pitchFamily="34" charset="0"/>
                <a:cs typeface="Times New Roman" panose="02020603050405020304" pitchFamily="18" charset="0"/>
              </a:rPr>
              <a:t>, which was considerably less expensive to produce than the typically used condenser microphones. Two years after it was invented, the final model of the microphone was developed and in 1964 they patented the landmark invention. Only four years later, the new microphone was in wide production was used in </a:t>
            </a:r>
            <a:r>
              <a:rPr lang="en-US" sz="1800" dirty="0">
                <a:solidFill>
                  <a:srgbClr val="FF0000"/>
                </a:solidFill>
                <a:latin typeface="Berlin Sans FB Demi" panose="020E0802020502020306" pitchFamily="34" charset="0"/>
                <a:cs typeface="Times New Roman" panose="02020603050405020304" pitchFamily="18" charset="0"/>
              </a:rPr>
              <a:t>hearing aids</a:t>
            </a:r>
            <a:r>
              <a:rPr lang="en-US" sz="1800" dirty="0">
                <a:latin typeface="Berlin Sans FB Demi" panose="020E0802020502020306" pitchFamily="34" charset="0"/>
                <a:cs typeface="Times New Roman" panose="02020603050405020304" pitchFamily="18" charset="0"/>
              </a:rPr>
              <a:t>, tape recorders, most telephones and </a:t>
            </a:r>
            <a:r>
              <a:rPr lang="en-US" sz="1800" dirty="0">
                <a:solidFill>
                  <a:srgbClr val="FF0000"/>
                </a:solidFill>
                <a:latin typeface="Berlin Sans FB Demi" panose="020E0802020502020306" pitchFamily="34" charset="0"/>
                <a:cs typeface="Times New Roman" panose="02020603050405020304" pitchFamily="18" charset="0"/>
              </a:rPr>
              <a:t>baby monitors</a:t>
            </a:r>
            <a:r>
              <a:rPr lang="en-US" sz="1800" dirty="0">
                <a:latin typeface="Berlin Sans FB Demi" panose="020E0802020502020306" pitchFamily="34"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D7218B47-8928-4914-B5B6-F1FCEF49B5BE}"/>
              </a:ext>
            </a:extLst>
          </p:cNvPr>
          <p:cNvSpPr>
            <a:spLocks noGrp="1"/>
          </p:cNvSpPr>
          <p:nvPr>
            <p:ph type="sldNum" sz="quarter" idx="12"/>
          </p:nvPr>
        </p:nvSpPr>
        <p:spPr/>
        <p:txBody>
          <a:bodyPr/>
          <a:lstStyle/>
          <a:p>
            <a:fld id="{8D4C71F6-89C4-4D03-933D-C5FBAD4C5AE0}" type="slidenum">
              <a:rPr lang="en-US" smtClean="0"/>
              <a:t>8</a:t>
            </a:fld>
            <a:endParaRPr lang="en-US"/>
          </a:p>
        </p:txBody>
      </p:sp>
    </p:spTree>
    <p:extLst>
      <p:ext uri="{BB962C8B-B14F-4D97-AF65-F5344CB8AC3E}">
        <p14:creationId xmlns:p14="http://schemas.microsoft.com/office/powerpoint/2010/main" val="132644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A94A-DBAE-437A-855C-04BF5741182F}"/>
              </a:ext>
            </a:extLst>
          </p:cNvPr>
          <p:cNvSpPr>
            <a:spLocks noGrp="1"/>
          </p:cNvSpPr>
          <p:nvPr>
            <p:ph type="title"/>
          </p:nvPr>
        </p:nvSpPr>
        <p:spPr/>
        <p:txBody>
          <a:bodyPr/>
          <a:lstStyle/>
          <a:p>
            <a:r>
              <a:rPr lang="en-US" dirty="0"/>
              <a:t>Treasurer’s Report: Don Carlson</a:t>
            </a:r>
          </a:p>
        </p:txBody>
      </p:sp>
      <p:sp>
        <p:nvSpPr>
          <p:cNvPr id="3" name="Content Placeholder 2">
            <a:extLst>
              <a:ext uri="{FF2B5EF4-FFF2-40B4-BE49-F238E27FC236}">
                <a16:creationId xmlns:a16="http://schemas.microsoft.com/office/drawing/2014/main" id="{76341D14-6BBF-4825-9797-0A4A980C2F2D}"/>
              </a:ext>
            </a:extLst>
          </p:cNvPr>
          <p:cNvSpPr>
            <a:spLocks noGrp="1"/>
          </p:cNvSpPr>
          <p:nvPr>
            <p:ph idx="1"/>
          </p:nvPr>
        </p:nvSpPr>
        <p:spPr/>
        <p:txBody>
          <a:bodyPr/>
          <a:lstStyle/>
          <a:p>
            <a:pPr marL="514350" indent="-514350">
              <a:buFont typeface="+mj-lt"/>
              <a:buAutoNum type="arabicPeriod"/>
            </a:pPr>
            <a:r>
              <a:rPr lang="en-US" dirty="0"/>
              <a:t>Current Balance</a:t>
            </a:r>
          </a:p>
          <a:p>
            <a:pPr marL="514350" indent="-514350">
              <a:buFont typeface="+mj-lt"/>
              <a:buAutoNum type="arabicPeriod"/>
            </a:pPr>
            <a:r>
              <a:rPr lang="en-US" dirty="0"/>
              <a:t>Bills Paid</a:t>
            </a:r>
          </a:p>
          <a:p>
            <a:pPr marL="514350" indent="-514350">
              <a:buFont typeface="+mj-lt"/>
              <a:buAutoNum type="arabicPeriod"/>
            </a:pPr>
            <a:r>
              <a:rPr lang="en-US" dirty="0"/>
              <a:t>Online Donations</a:t>
            </a:r>
          </a:p>
          <a:p>
            <a:pPr marL="514350" indent="-514350">
              <a:buFont typeface="+mj-lt"/>
              <a:buAutoNum type="arabicPeriod"/>
            </a:pPr>
            <a:r>
              <a:rPr lang="en-US" dirty="0"/>
              <a:t>Other financial issues as appropriate</a:t>
            </a:r>
          </a:p>
        </p:txBody>
      </p:sp>
      <p:sp>
        <p:nvSpPr>
          <p:cNvPr id="4" name="Slide Number Placeholder 3">
            <a:extLst>
              <a:ext uri="{FF2B5EF4-FFF2-40B4-BE49-F238E27FC236}">
                <a16:creationId xmlns:a16="http://schemas.microsoft.com/office/drawing/2014/main" id="{C36A8331-AD06-421F-8FF6-A015BB938914}"/>
              </a:ext>
            </a:extLst>
          </p:cNvPr>
          <p:cNvSpPr>
            <a:spLocks noGrp="1"/>
          </p:cNvSpPr>
          <p:nvPr>
            <p:ph type="sldNum" sz="quarter" idx="12"/>
          </p:nvPr>
        </p:nvSpPr>
        <p:spPr/>
        <p:txBody>
          <a:bodyPr/>
          <a:lstStyle/>
          <a:p>
            <a:fld id="{8D4C71F6-89C4-4D03-933D-C5FBAD4C5AE0}" type="slidenum">
              <a:rPr lang="en-US" smtClean="0"/>
              <a:t>9</a:t>
            </a:fld>
            <a:endParaRPr lang="en-US"/>
          </a:p>
        </p:txBody>
      </p:sp>
    </p:spTree>
    <p:extLst>
      <p:ext uri="{BB962C8B-B14F-4D97-AF65-F5344CB8AC3E}">
        <p14:creationId xmlns:p14="http://schemas.microsoft.com/office/powerpoint/2010/main" val="3095284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3604</TotalTime>
  <Words>1417</Words>
  <Application>Microsoft Office PowerPoint</Application>
  <PresentationFormat>Widescreen</PresentationFormat>
  <Paragraphs>156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Berlin Sans FB Demi</vt:lpstr>
      <vt:lpstr>Calibri</vt:lpstr>
      <vt:lpstr>Calibri Light</vt:lpstr>
      <vt:lpstr>Wingdings</vt:lpstr>
      <vt:lpstr>Office Theme</vt:lpstr>
      <vt:lpstr>St Faustina Conference Saint Vincent de Paul Society</vt:lpstr>
      <vt:lpstr>Agenda</vt:lpstr>
      <vt:lpstr>PowerPoint Presentation</vt:lpstr>
      <vt:lpstr>PowerPoint Presentation</vt:lpstr>
      <vt:lpstr>Spiritual Advisor’s Presentation</vt:lpstr>
      <vt:lpstr>In keeping with our Opening Prayer  Look into their hearts and not at what they look like</vt:lpstr>
      <vt:lpstr>PowerPoint Presentation</vt:lpstr>
      <vt:lpstr>PowerPoint Presentation</vt:lpstr>
      <vt:lpstr>Treasurer’s Report: Don Carlson</vt:lpstr>
      <vt:lpstr>President’s Report</vt:lpstr>
      <vt:lpstr>May we humbly acknowledge the Lord’s Blessings in providing us the resources needed to help our Neighbor’s-In-Need Not Least of Which Is the Support of our Priest and the Parish</vt:lpstr>
      <vt:lpstr>Home Visitations</vt:lpstr>
      <vt:lpstr>Public Affairs Report: Annie Mason</vt:lpstr>
      <vt:lpstr>Secretary’s Report: Amy Whittaker</vt:lpstr>
      <vt:lpstr>New Business: open to all members</vt:lpstr>
      <vt:lpstr>PowerPoint Presentation</vt:lpstr>
      <vt:lpstr>Closing Prayer &amp; Spiritual Advice: Father Eversole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Faustina Conference Saint Vincent de Paul Society</dc:title>
  <dc:creator>David Scharett</dc:creator>
  <cp:lastModifiedBy>David Scharett</cp:lastModifiedBy>
  <cp:revision>67</cp:revision>
  <dcterms:created xsi:type="dcterms:W3CDTF">2021-02-01T16:50:23Z</dcterms:created>
  <dcterms:modified xsi:type="dcterms:W3CDTF">2021-02-19T06:04:29Z</dcterms:modified>
</cp:coreProperties>
</file>