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04" r:id="rId4"/>
    <p:sldId id="295" r:id="rId5"/>
    <p:sldId id="290" r:id="rId6"/>
    <p:sldId id="305" r:id="rId7"/>
    <p:sldId id="286" r:id="rId8"/>
    <p:sldId id="284" r:id="rId9"/>
    <p:sldId id="313" r:id="rId10"/>
    <p:sldId id="315" r:id="rId11"/>
    <p:sldId id="314" r:id="rId12"/>
    <p:sldId id="317" r:id="rId13"/>
    <p:sldId id="307" r:id="rId14"/>
    <p:sldId id="308" r:id="rId15"/>
    <p:sldId id="309" r:id="rId16"/>
    <p:sldId id="310" r:id="rId17"/>
    <p:sldId id="312" r:id="rId18"/>
    <p:sldId id="311" r:id="rId19"/>
    <p:sldId id="291" r:id="rId20"/>
    <p:sldId id="300" r:id="rId21"/>
    <p:sldId id="287" r:id="rId22"/>
    <p:sldId id="302" r:id="rId23"/>
    <p:sldId id="289" r:id="rId24"/>
    <p:sldId id="296"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77"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BF757E-4E79-4C6F-975A-051C4F8D8DB8}" type="datetimeFigureOut">
              <a:rPr lang="en-US" smtClean="0"/>
              <a:t>6/26/2021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FC3AE2B-9E3D-4B6B-AF5F-4A6F939533EF}" type="slidenum">
              <a:rPr lang="en-US" smtClean="0"/>
              <a:t>‹#›</a:t>
            </a:fld>
            <a:endParaRPr lang="en-US"/>
          </a:p>
        </p:txBody>
      </p:sp>
    </p:spTree>
    <p:extLst>
      <p:ext uri="{BB962C8B-B14F-4D97-AF65-F5344CB8AC3E}">
        <p14:creationId xmlns:p14="http://schemas.microsoft.com/office/powerpoint/2010/main" val="37062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745-B747-4C64-A227-60BD0D3B7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67789-8A2F-4015-82A7-9D7A0D4C5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ADEA1-B1C8-4E77-8B85-67D7B3D92237}"/>
              </a:ext>
            </a:extLst>
          </p:cNvPr>
          <p:cNvSpPr>
            <a:spLocks noGrp="1"/>
          </p:cNvSpPr>
          <p:nvPr>
            <p:ph type="dt" sz="half" idx="10"/>
          </p:nvPr>
        </p:nvSpPr>
        <p:spPr/>
        <p:txBody>
          <a:bodyPr/>
          <a:lstStyle/>
          <a:p>
            <a:fld id="{264A1BB8-92F6-495C-8B68-34559F93FD54}" type="datetime1">
              <a:rPr lang="en-US" smtClean="0"/>
              <a:t>6/26/2021</a:t>
            </a:fld>
            <a:endParaRPr lang="en-US"/>
          </a:p>
        </p:txBody>
      </p:sp>
      <p:sp>
        <p:nvSpPr>
          <p:cNvPr id="5" name="Footer Placeholder 4">
            <a:extLst>
              <a:ext uri="{FF2B5EF4-FFF2-40B4-BE49-F238E27FC236}">
                <a16:creationId xmlns:a16="http://schemas.microsoft.com/office/drawing/2014/main" id="{90D85F98-4768-472A-B812-E59D9381A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3B18-6361-40E0-998A-C4A603F4576D}"/>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1665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DB22-ED94-48E4-9330-CCB2948B1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4EE89-EEBA-4BB2-BD9D-5062CA661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364E8-D761-4695-8500-142CA8E184BE}"/>
              </a:ext>
            </a:extLst>
          </p:cNvPr>
          <p:cNvSpPr>
            <a:spLocks noGrp="1"/>
          </p:cNvSpPr>
          <p:nvPr>
            <p:ph type="dt" sz="half" idx="10"/>
          </p:nvPr>
        </p:nvSpPr>
        <p:spPr/>
        <p:txBody>
          <a:bodyPr/>
          <a:lstStyle/>
          <a:p>
            <a:fld id="{ECA4D27B-2C95-469B-8EED-C773DEE6E205}" type="datetime1">
              <a:rPr lang="en-US" smtClean="0"/>
              <a:t>6/26/2021</a:t>
            </a:fld>
            <a:endParaRPr lang="en-US"/>
          </a:p>
        </p:txBody>
      </p:sp>
      <p:sp>
        <p:nvSpPr>
          <p:cNvPr id="5" name="Footer Placeholder 4">
            <a:extLst>
              <a:ext uri="{FF2B5EF4-FFF2-40B4-BE49-F238E27FC236}">
                <a16:creationId xmlns:a16="http://schemas.microsoft.com/office/drawing/2014/main" id="{86A0C6ED-E04B-42E5-AEF9-CFF4EC56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CAE8-E65D-4FFB-BECD-B257B27B9182}"/>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81059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35EA8-2DCB-4A7F-B92F-E38D36420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5DBC37-B978-495D-B95B-946BD00A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BBAF-AE0D-45AB-84E1-4508F2C70A11}"/>
              </a:ext>
            </a:extLst>
          </p:cNvPr>
          <p:cNvSpPr>
            <a:spLocks noGrp="1"/>
          </p:cNvSpPr>
          <p:nvPr>
            <p:ph type="dt" sz="half" idx="10"/>
          </p:nvPr>
        </p:nvSpPr>
        <p:spPr/>
        <p:txBody>
          <a:bodyPr/>
          <a:lstStyle/>
          <a:p>
            <a:fld id="{00E3B01D-93E3-4492-9BC8-1C47C4E9E31F}" type="datetime1">
              <a:rPr lang="en-US" smtClean="0"/>
              <a:t>6/26/2021</a:t>
            </a:fld>
            <a:endParaRPr lang="en-US"/>
          </a:p>
        </p:txBody>
      </p:sp>
      <p:sp>
        <p:nvSpPr>
          <p:cNvPr id="5" name="Footer Placeholder 4">
            <a:extLst>
              <a:ext uri="{FF2B5EF4-FFF2-40B4-BE49-F238E27FC236}">
                <a16:creationId xmlns:a16="http://schemas.microsoft.com/office/drawing/2014/main" id="{0D7700B2-F2BF-495B-9FB5-DE7D035A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ADB84-FF23-409C-9D34-85ADCBDC80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7640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D945-BE52-4A05-8CA0-78366A21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10082-54EA-456F-AF9A-71548FD6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14E6-411B-406E-B8FF-803CE586B06B}"/>
              </a:ext>
            </a:extLst>
          </p:cNvPr>
          <p:cNvSpPr>
            <a:spLocks noGrp="1"/>
          </p:cNvSpPr>
          <p:nvPr>
            <p:ph type="dt" sz="half" idx="10"/>
          </p:nvPr>
        </p:nvSpPr>
        <p:spPr/>
        <p:txBody>
          <a:bodyPr/>
          <a:lstStyle/>
          <a:p>
            <a:fld id="{8F81932A-3892-4DA9-8905-AD315FD0A766}" type="datetime1">
              <a:rPr lang="en-US" smtClean="0"/>
              <a:t>6/26/2021</a:t>
            </a:fld>
            <a:endParaRPr lang="en-US"/>
          </a:p>
        </p:txBody>
      </p:sp>
      <p:sp>
        <p:nvSpPr>
          <p:cNvPr id="5" name="Footer Placeholder 4">
            <a:extLst>
              <a:ext uri="{FF2B5EF4-FFF2-40B4-BE49-F238E27FC236}">
                <a16:creationId xmlns:a16="http://schemas.microsoft.com/office/drawing/2014/main" id="{827AA60C-CA92-44AF-9D94-EDBDA6D4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D038-B8BC-445F-98E7-BC7CBC05B296}"/>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323069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7CB6-14BC-42BA-8E76-F5BF0DF23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6C31-7BA7-415E-9871-FC3EF118F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CA941-A3F5-45D9-AB01-A22573A0AC32}"/>
              </a:ext>
            </a:extLst>
          </p:cNvPr>
          <p:cNvSpPr>
            <a:spLocks noGrp="1"/>
          </p:cNvSpPr>
          <p:nvPr>
            <p:ph type="dt" sz="half" idx="10"/>
          </p:nvPr>
        </p:nvSpPr>
        <p:spPr/>
        <p:txBody>
          <a:bodyPr/>
          <a:lstStyle/>
          <a:p>
            <a:fld id="{D2BC5C2E-41CA-40F9-A2B9-83721078614A}" type="datetime1">
              <a:rPr lang="en-US" smtClean="0"/>
              <a:t>6/26/2021</a:t>
            </a:fld>
            <a:endParaRPr lang="en-US"/>
          </a:p>
        </p:txBody>
      </p:sp>
      <p:sp>
        <p:nvSpPr>
          <p:cNvPr id="5" name="Footer Placeholder 4">
            <a:extLst>
              <a:ext uri="{FF2B5EF4-FFF2-40B4-BE49-F238E27FC236}">
                <a16:creationId xmlns:a16="http://schemas.microsoft.com/office/drawing/2014/main" id="{3E2B475E-B18F-4633-8610-67BEF77C3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CF32B-26E8-4E59-853E-EF628E44FD6F}"/>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2699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CA95-38D6-4121-99FA-B73EF1A1F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A5E54-E9B6-4F57-BCC6-DF76899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2FC-9F37-41FA-AF6B-F818AB423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99FC1-F7BE-4BB4-96A7-7768ED766FD0}"/>
              </a:ext>
            </a:extLst>
          </p:cNvPr>
          <p:cNvSpPr>
            <a:spLocks noGrp="1"/>
          </p:cNvSpPr>
          <p:nvPr>
            <p:ph type="dt" sz="half" idx="10"/>
          </p:nvPr>
        </p:nvSpPr>
        <p:spPr/>
        <p:txBody>
          <a:bodyPr/>
          <a:lstStyle/>
          <a:p>
            <a:fld id="{424513A4-5299-4966-95E4-EA77C4AFF4BD}" type="datetime1">
              <a:rPr lang="en-US" smtClean="0"/>
              <a:t>6/26/2021</a:t>
            </a:fld>
            <a:endParaRPr lang="en-US"/>
          </a:p>
        </p:txBody>
      </p:sp>
      <p:sp>
        <p:nvSpPr>
          <p:cNvPr id="6" name="Footer Placeholder 5">
            <a:extLst>
              <a:ext uri="{FF2B5EF4-FFF2-40B4-BE49-F238E27FC236}">
                <a16:creationId xmlns:a16="http://schemas.microsoft.com/office/drawing/2014/main" id="{B66D30E8-6B61-4E7F-957B-37B9ED147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35673-E16C-4CE0-BFFF-301F3FBADCE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6052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1C57-167D-4C18-9F5E-69B6C4191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65B97-2BCE-4E3C-81B8-891BD03C8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5A901-A394-4E2F-859F-30F81B570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BCA0-D99C-4493-8D02-82DB33770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0BF73-BFFE-4064-952D-3FE430EC9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84738-02DA-4DD0-855C-DCC72BAD476E}"/>
              </a:ext>
            </a:extLst>
          </p:cNvPr>
          <p:cNvSpPr>
            <a:spLocks noGrp="1"/>
          </p:cNvSpPr>
          <p:nvPr>
            <p:ph type="dt" sz="half" idx="10"/>
          </p:nvPr>
        </p:nvSpPr>
        <p:spPr/>
        <p:txBody>
          <a:bodyPr/>
          <a:lstStyle/>
          <a:p>
            <a:fld id="{D17E49EC-47F7-4AFC-8A4D-3206F382E54A}" type="datetime1">
              <a:rPr lang="en-US" smtClean="0"/>
              <a:t>6/26/2021</a:t>
            </a:fld>
            <a:endParaRPr lang="en-US"/>
          </a:p>
        </p:txBody>
      </p:sp>
      <p:sp>
        <p:nvSpPr>
          <p:cNvPr id="8" name="Footer Placeholder 7">
            <a:extLst>
              <a:ext uri="{FF2B5EF4-FFF2-40B4-BE49-F238E27FC236}">
                <a16:creationId xmlns:a16="http://schemas.microsoft.com/office/drawing/2014/main" id="{E0D0CF89-FD24-4EB4-B3D5-95ED29E52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42EF8-48DB-48EE-9A4D-7B9D11713B9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4274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C97-7E9B-4169-962A-FAAD197A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70EF2-DDE3-4537-BDED-D7506635C275}"/>
              </a:ext>
            </a:extLst>
          </p:cNvPr>
          <p:cNvSpPr>
            <a:spLocks noGrp="1"/>
          </p:cNvSpPr>
          <p:nvPr>
            <p:ph type="dt" sz="half" idx="10"/>
          </p:nvPr>
        </p:nvSpPr>
        <p:spPr/>
        <p:txBody>
          <a:bodyPr/>
          <a:lstStyle/>
          <a:p>
            <a:fld id="{CE4CA6F2-E8DB-4E51-9E0E-4296ED1322DF}" type="datetime1">
              <a:rPr lang="en-US" smtClean="0"/>
              <a:t>6/26/2021</a:t>
            </a:fld>
            <a:endParaRPr lang="en-US"/>
          </a:p>
        </p:txBody>
      </p:sp>
      <p:sp>
        <p:nvSpPr>
          <p:cNvPr id="4" name="Footer Placeholder 3">
            <a:extLst>
              <a:ext uri="{FF2B5EF4-FFF2-40B4-BE49-F238E27FC236}">
                <a16:creationId xmlns:a16="http://schemas.microsoft.com/office/drawing/2014/main" id="{4839A553-01B3-4876-A80E-5B97E1ADC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56A8F-1C21-4F93-843B-C8F190F795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4448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6CA1-AAB1-4EEA-BBA8-B1B7430D27C0}"/>
              </a:ext>
            </a:extLst>
          </p:cNvPr>
          <p:cNvSpPr>
            <a:spLocks noGrp="1"/>
          </p:cNvSpPr>
          <p:nvPr>
            <p:ph type="dt" sz="half" idx="10"/>
          </p:nvPr>
        </p:nvSpPr>
        <p:spPr/>
        <p:txBody>
          <a:bodyPr/>
          <a:lstStyle/>
          <a:p>
            <a:fld id="{8719CC8D-F491-4448-8542-3B4ED68C85CE}" type="datetime1">
              <a:rPr lang="en-US" smtClean="0"/>
              <a:t>6/26/2021</a:t>
            </a:fld>
            <a:endParaRPr lang="en-US"/>
          </a:p>
        </p:txBody>
      </p:sp>
      <p:sp>
        <p:nvSpPr>
          <p:cNvPr id="3" name="Footer Placeholder 2">
            <a:extLst>
              <a:ext uri="{FF2B5EF4-FFF2-40B4-BE49-F238E27FC236}">
                <a16:creationId xmlns:a16="http://schemas.microsoft.com/office/drawing/2014/main" id="{83401347-7832-4AFE-B93A-06D34A381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7971C-0C0B-44CC-8406-BAB5512531A0}"/>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55577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6B35-87DB-4D88-B0FD-11BBDA9B1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147FA-9AD6-4687-A21A-B131398E7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E327A-09AF-4967-B12A-0D6B0D7E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EDF93-5300-4297-94C7-FF3E5AF0A818}"/>
              </a:ext>
            </a:extLst>
          </p:cNvPr>
          <p:cNvSpPr>
            <a:spLocks noGrp="1"/>
          </p:cNvSpPr>
          <p:nvPr>
            <p:ph type="dt" sz="half" idx="10"/>
          </p:nvPr>
        </p:nvSpPr>
        <p:spPr/>
        <p:txBody>
          <a:bodyPr/>
          <a:lstStyle/>
          <a:p>
            <a:fld id="{1FC74355-D78A-4722-B7A1-5066EB989E70}" type="datetime1">
              <a:rPr lang="en-US" smtClean="0"/>
              <a:t>6/26/2021</a:t>
            </a:fld>
            <a:endParaRPr lang="en-US"/>
          </a:p>
        </p:txBody>
      </p:sp>
      <p:sp>
        <p:nvSpPr>
          <p:cNvPr id="6" name="Footer Placeholder 5">
            <a:extLst>
              <a:ext uri="{FF2B5EF4-FFF2-40B4-BE49-F238E27FC236}">
                <a16:creationId xmlns:a16="http://schemas.microsoft.com/office/drawing/2014/main" id="{784A00C2-80F0-4C30-9DD3-4E9B4F836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EA40F-082D-48E2-95D4-23B3D0FAE8C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9282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49EF-976F-483F-9A45-AED1951FC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239CC-6DDE-4273-B798-9F23025F8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DE978-B04F-40EE-9F24-6FA969418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2EE-0125-4F37-A1CB-5B6565B0CE2F}"/>
              </a:ext>
            </a:extLst>
          </p:cNvPr>
          <p:cNvSpPr>
            <a:spLocks noGrp="1"/>
          </p:cNvSpPr>
          <p:nvPr>
            <p:ph type="dt" sz="half" idx="10"/>
          </p:nvPr>
        </p:nvSpPr>
        <p:spPr/>
        <p:txBody>
          <a:bodyPr/>
          <a:lstStyle/>
          <a:p>
            <a:fld id="{C015479C-7251-4617-BE31-B8A9CEF2AE5B}" type="datetime1">
              <a:rPr lang="en-US" smtClean="0"/>
              <a:t>6/26/2021</a:t>
            </a:fld>
            <a:endParaRPr lang="en-US"/>
          </a:p>
        </p:txBody>
      </p:sp>
      <p:sp>
        <p:nvSpPr>
          <p:cNvPr id="6" name="Footer Placeholder 5">
            <a:extLst>
              <a:ext uri="{FF2B5EF4-FFF2-40B4-BE49-F238E27FC236}">
                <a16:creationId xmlns:a16="http://schemas.microsoft.com/office/drawing/2014/main" id="{6D6682F4-D8E7-4709-8B5E-00AAB7451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CC250-4EBA-4B2E-A6AD-4D28CDEDF83A}"/>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771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25000" t="-10000" r="25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D06E-0131-4374-BC9E-3B44A4F48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D3E2F-6630-423A-8F0C-47AC3480A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36E7-5C01-4E35-B21B-9331D206C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0406A-C427-4BA5-848B-AE4D38E33F02}" type="datetime1">
              <a:rPr lang="en-US" smtClean="0"/>
              <a:t>6/26/2021</a:t>
            </a:fld>
            <a:endParaRPr lang="en-US"/>
          </a:p>
        </p:txBody>
      </p:sp>
      <p:sp>
        <p:nvSpPr>
          <p:cNvPr id="5" name="Footer Placeholder 4">
            <a:extLst>
              <a:ext uri="{FF2B5EF4-FFF2-40B4-BE49-F238E27FC236}">
                <a16:creationId xmlns:a16="http://schemas.microsoft.com/office/drawing/2014/main" id="{75DD2F49-A0C9-41F9-A59C-E270DF7C7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43B6E-DEA9-4D49-9A53-1DF8FC2FC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C71F6-89C4-4D03-933D-C5FBAD4C5AE0}" type="slidenum">
              <a:rPr lang="en-US" smtClean="0"/>
              <a:t>‹#›</a:t>
            </a:fld>
            <a:endParaRPr lang="en-US"/>
          </a:p>
        </p:txBody>
      </p:sp>
    </p:spTree>
    <p:extLst>
      <p:ext uri="{BB962C8B-B14F-4D97-AF65-F5344CB8AC3E}">
        <p14:creationId xmlns:p14="http://schemas.microsoft.com/office/powerpoint/2010/main" val="300360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3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0E758-D2E9-4970-8CCC-05D441E24DCC}"/>
              </a:ext>
            </a:extLst>
          </p:cNvPr>
          <p:cNvSpPr>
            <a:spLocks noGrp="1"/>
          </p:cNvSpPr>
          <p:nvPr>
            <p:ph type="ctrTitle"/>
          </p:nvPr>
        </p:nvSpPr>
        <p:spPr>
          <a:xfrm>
            <a:off x="634276" y="803705"/>
            <a:ext cx="4208656" cy="3034857"/>
          </a:xfrm>
        </p:spPr>
        <p:txBody>
          <a:bodyPr anchor="b">
            <a:normAutofit/>
          </a:bodyPr>
          <a:lstStyle/>
          <a:p>
            <a:pPr algn="r"/>
            <a:r>
              <a:rPr lang="en-US" sz="5000" b="1" i="1">
                <a:solidFill>
                  <a:srgbClr val="FFFFFF"/>
                </a:solidFill>
              </a:rPr>
              <a:t>St Faustina Conference</a:t>
            </a:r>
            <a:br>
              <a:rPr lang="en-US" sz="5000">
                <a:solidFill>
                  <a:srgbClr val="FFFFFF"/>
                </a:solidFill>
              </a:rPr>
            </a:br>
            <a:r>
              <a:rPr lang="en-US" sz="5000">
                <a:solidFill>
                  <a:srgbClr val="FFFFFF"/>
                </a:solidFill>
              </a:rPr>
              <a:t>Saint Vincent de Paul Society</a:t>
            </a:r>
          </a:p>
        </p:txBody>
      </p:sp>
      <p:sp>
        <p:nvSpPr>
          <p:cNvPr id="3" name="Subtitle 2">
            <a:extLst>
              <a:ext uri="{FF2B5EF4-FFF2-40B4-BE49-F238E27FC236}">
                <a16:creationId xmlns:a16="http://schemas.microsoft.com/office/drawing/2014/main" id="{1773A2C6-DABF-4293-938F-17F480A43792}"/>
              </a:ext>
            </a:extLst>
          </p:cNvPr>
          <p:cNvSpPr>
            <a:spLocks noGrp="1"/>
          </p:cNvSpPr>
          <p:nvPr>
            <p:ph type="subTitle" idx="1"/>
          </p:nvPr>
        </p:nvSpPr>
        <p:spPr>
          <a:xfrm>
            <a:off x="638921" y="4013165"/>
            <a:ext cx="4204012" cy="2205732"/>
          </a:xfrm>
        </p:spPr>
        <p:txBody>
          <a:bodyPr anchor="t">
            <a:normAutofit/>
          </a:bodyPr>
          <a:lstStyle/>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Spiritual Meeting</a:t>
            </a:r>
          </a:p>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26 June 2021</a:t>
            </a:r>
          </a:p>
          <a:p>
            <a:pPr algn="r"/>
            <a:endParaRPr lang="en-US" sz="1800" dirty="0">
              <a:solidFill>
                <a:srgbClr val="FFFFFF"/>
              </a:solidFill>
            </a:endParaRP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94B2D2-C6F8-4941-9C29-6080F3ECDD25}"/>
              </a:ext>
            </a:extLst>
          </p:cNvPr>
          <p:cNvSpPr>
            <a:spLocks noGrp="1"/>
          </p:cNvSpPr>
          <p:nvPr>
            <p:ph type="sldNum" sz="quarter" idx="12"/>
          </p:nvPr>
        </p:nvSpPr>
        <p:spPr>
          <a:xfrm>
            <a:off x="10491536" y="6356350"/>
            <a:ext cx="862263" cy="365125"/>
          </a:xfrm>
        </p:spPr>
        <p:txBody>
          <a:bodyPr>
            <a:normAutofit/>
          </a:bodyPr>
          <a:lstStyle/>
          <a:p>
            <a:pPr>
              <a:spcAft>
                <a:spcPts val="600"/>
              </a:spcAft>
            </a:pPr>
            <a:fld id="{8D4C71F6-89C4-4D03-933D-C5FBAD4C5AE0}" type="slidenum">
              <a:rPr lang="en-US" smtClean="0"/>
              <a:pPr>
                <a:spcAft>
                  <a:spcPts val="600"/>
                </a:spcAft>
              </a:pPr>
              <a:t>1</a:t>
            </a:fld>
            <a:endParaRPr lang="en-US"/>
          </a:p>
        </p:txBody>
      </p:sp>
      <p:grpSp>
        <p:nvGrpSpPr>
          <p:cNvPr id="7" name="Group 6">
            <a:extLst>
              <a:ext uri="{FF2B5EF4-FFF2-40B4-BE49-F238E27FC236}">
                <a16:creationId xmlns:a16="http://schemas.microsoft.com/office/drawing/2014/main" id="{EDE14A20-9BFC-4605-B9E8-895576838931}"/>
              </a:ext>
            </a:extLst>
          </p:cNvPr>
          <p:cNvGrpSpPr/>
          <p:nvPr/>
        </p:nvGrpSpPr>
        <p:grpSpPr>
          <a:xfrm>
            <a:off x="6096000" y="692912"/>
            <a:ext cx="5459470" cy="5525984"/>
            <a:chOff x="6096000" y="692912"/>
            <a:chExt cx="5459470" cy="5525984"/>
          </a:xfrm>
        </p:grpSpPr>
        <p:pic>
          <p:nvPicPr>
            <p:cNvPr id="5" name="Picture 4">
              <a:extLst>
                <a:ext uri="{FF2B5EF4-FFF2-40B4-BE49-F238E27FC236}">
                  <a16:creationId xmlns:a16="http://schemas.microsoft.com/office/drawing/2014/main" id="{4D68F3A9-CC27-4F34-8D27-6DC16F4D7EB9}"/>
                </a:ext>
              </a:extLst>
            </p:cNvPr>
            <p:cNvPicPr>
              <a:picLocks noChangeAspect="1"/>
            </p:cNvPicPr>
            <p:nvPr/>
          </p:nvPicPr>
          <p:blipFill>
            <a:blip r:embed="rId2"/>
            <a:stretch>
              <a:fillRect/>
            </a:stretch>
          </p:blipFill>
          <p:spPr>
            <a:xfrm>
              <a:off x="6096000" y="692912"/>
              <a:ext cx="5459470" cy="5473151"/>
            </a:xfrm>
            <a:prstGeom prst="rect">
              <a:avLst/>
            </a:prstGeom>
          </p:spPr>
        </p:pic>
        <p:sp>
          <p:nvSpPr>
            <p:cNvPr id="6" name="Rectangle 5">
              <a:extLst>
                <a:ext uri="{FF2B5EF4-FFF2-40B4-BE49-F238E27FC236}">
                  <a16:creationId xmlns:a16="http://schemas.microsoft.com/office/drawing/2014/main" id="{22DB9CA6-F908-49DC-9CB1-7A4833F384A1}"/>
                </a:ext>
              </a:extLst>
            </p:cNvPr>
            <p:cNvSpPr/>
            <p:nvPr/>
          </p:nvSpPr>
          <p:spPr>
            <a:xfrm>
              <a:off x="6096000" y="5680953"/>
              <a:ext cx="5457079" cy="53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61FA6-5CDF-4CD8-B3C2-FF03D2EE23BB}"/>
              </a:ext>
            </a:extLst>
          </p:cNvPr>
          <p:cNvSpPr>
            <a:spLocks noGrp="1"/>
          </p:cNvSpPr>
          <p:nvPr>
            <p:ph type="sldNum" sz="quarter" idx="12"/>
          </p:nvPr>
        </p:nvSpPr>
        <p:spPr/>
        <p:txBody>
          <a:bodyPr/>
          <a:lstStyle/>
          <a:p>
            <a:fld id="{8D4C71F6-89C4-4D03-933D-C5FBAD4C5AE0}" type="slidenum">
              <a:rPr lang="en-US" smtClean="0"/>
              <a:t>10</a:t>
            </a:fld>
            <a:endParaRPr lang="en-US"/>
          </a:p>
        </p:txBody>
      </p:sp>
      <p:pic>
        <p:nvPicPr>
          <p:cNvPr id="7" name="Picture 6">
            <a:extLst>
              <a:ext uri="{FF2B5EF4-FFF2-40B4-BE49-F238E27FC236}">
                <a16:creationId xmlns:a16="http://schemas.microsoft.com/office/drawing/2014/main" id="{D09CB41F-8378-43D4-AEE4-B09B6C520482}"/>
              </a:ext>
            </a:extLst>
          </p:cNvPr>
          <p:cNvPicPr>
            <a:picLocks noChangeAspect="1"/>
          </p:cNvPicPr>
          <p:nvPr/>
        </p:nvPicPr>
        <p:blipFill>
          <a:blip r:embed="rId2"/>
          <a:stretch>
            <a:fillRect/>
          </a:stretch>
        </p:blipFill>
        <p:spPr>
          <a:xfrm>
            <a:off x="3397947" y="0"/>
            <a:ext cx="5396106" cy="6858000"/>
          </a:xfrm>
          <a:prstGeom prst="rect">
            <a:avLst/>
          </a:prstGeom>
        </p:spPr>
      </p:pic>
    </p:spTree>
    <p:extLst>
      <p:ext uri="{BB962C8B-B14F-4D97-AF65-F5344CB8AC3E}">
        <p14:creationId xmlns:p14="http://schemas.microsoft.com/office/powerpoint/2010/main" val="419297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61FA6-5CDF-4CD8-B3C2-FF03D2EE23BB}"/>
              </a:ext>
            </a:extLst>
          </p:cNvPr>
          <p:cNvSpPr>
            <a:spLocks noGrp="1"/>
          </p:cNvSpPr>
          <p:nvPr>
            <p:ph type="sldNum" sz="quarter" idx="12"/>
          </p:nvPr>
        </p:nvSpPr>
        <p:spPr/>
        <p:txBody>
          <a:bodyPr/>
          <a:lstStyle/>
          <a:p>
            <a:fld id="{8D4C71F6-89C4-4D03-933D-C5FBAD4C5AE0}" type="slidenum">
              <a:rPr lang="en-US" smtClean="0"/>
              <a:t>11</a:t>
            </a:fld>
            <a:endParaRPr lang="en-US"/>
          </a:p>
        </p:txBody>
      </p:sp>
      <p:pic>
        <p:nvPicPr>
          <p:cNvPr id="3" name="Picture 2">
            <a:extLst>
              <a:ext uri="{FF2B5EF4-FFF2-40B4-BE49-F238E27FC236}">
                <a16:creationId xmlns:a16="http://schemas.microsoft.com/office/drawing/2014/main" id="{A95B94D4-BFF6-4DEE-8EA9-3A46115FEC32}"/>
              </a:ext>
            </a:extLst>
          </p:cNvPr>
          <p:cNvPicPr>
            <a:picLocks noChangeAspect="1"/>
          </p:cNvPicPr>
          <p:nvPr/>
        </p:nvPicPr>
        <p:blipFill>
          <a:blip r:embed="rId2"/>
          <a:stretch>
            <a:fillRect/>
          </a:stretch>
        </p:blipFill>
        <p:spPr>
          <a:xfrm>
            <a:off x="3543022" y="0"/>
            <a:ext cx="5105956" cy="6858000"/>
          </a:xfrm>
          <a:prstGeom prst="rect">
            <a:avLst/>
          </a:prstGeom>
        </p:spPr>
      </p:pic>
    </p:spTree>
    <p:extLst>
      <p:ext uri="{BB962C8B-B14F-4D97-AF65-F5344CB8AC3E}">
        <p14:creationId xmlns:p14="http://schemas.microsoft.com/office/powerpoint/2010/main" val="17146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1480-04C7-4C74-B0D2-A0E084B71618}"/>
              </a:ext>
            </a:extLst>
          </p:cNvPr>
          <p:cNvSpPr>
            <a:spLocks noGrp="1"/>
          </p:cNvSpPr>
          <p:nvPr>
            <p:ph type="title"/>
          </p:nvPr>
        </p:nvSpPr>
        <p:spPr>
          <a:xfrm>
            <a:off x="4965430" y="629268"/>
            <a:ext cx="6586491" cy="1286160"/>
          </a:xfrm>
        </p:spPr>
        <p:txBody>
          <a:bodyPr anchor="b">
            <a:normAutofit/>
          </a:bodyPr>
          <a:lstStyle/>
          <a:p>
            <a:r>
              <a:rPr lang="en-US" sz="4100"/>
              <a:t>Bulletin Announcement for Saint Patrick Parish</a:t>
            </a:r>
          </a:p>
        </p:txBody>
      </p:sp>
      <p:sp>
        <p:nvSpPr>
          <p:cNvPr id="3" name="Content Placeholder 2">
            <a:extLst>
              <a:ext uri="{FF2B5EF4-FFF2-40B4-BE49-F238E27FC236}">
                <a16:creationId xmlns:a16="http://schemas.microsoft.com/office/drawing/2014/main" id="{DE0B3D52-A5BF-4676-B61B-DF7415B5AF1C}"/>
              </a:ext>
            </a:extLst>
          </p:cNvPr>
          <p:cNvSpPr>
            <a:spLocks noGrp="1"/>
          </p:cNvSpPr>
          <p:nvPr>
            <p:ph idx="1"/>
          </p:nvPr>
        </p:nvSpPr>
        <p:spPr>
          <a:xfrm>
            <a:off x="4965431" y="2438400"/>
            <a:ext cx="6178057" cy="3785419"/>
          </a:xfrm>
        </p:spPr>
        <p:txBody>
          <a:bodyPr>
            <a:normAutofit/>
          </a:bodyPr>
          <a:lstStyle/>
          <a:p>
            <a:pPr marL="0" indent="0">
              <a:buNone/>
            </a:pPr>
            <a:r>
              <a:rPr lang="en-US" sz="2000" dirty="0"/>
              <a:t>The St Faustina Conference of The Society of St Vincent DePaul is forming a Youth Conference, for students in grades 8 through 12, to share God’s love with those most needy through participation in service projects that aid the poor of our area.  Youth Conference members will be guided by adult Vincentians who have been approved by the Arch Dioceses Safe Environment Policy.</a:t>
            </a:r>
          </a:p>
          <a:p>
            <a:pPr marL="0" indent="0">
              <a:buNone/>
            </a:pPr>
            <a:r>
              <a:rPr lang="en-US" sz="2000" dirty="0"/>
              <a:t>Interested families/students should email President of The St Faustina Conference, Dave Scharett.</a:t>
            </a:r>
          </a:p>
          <a:p>
            <a:pPr marL="0" indent="0">
              <a:buNone/>
            </a:pPr>
            <a:r>
              <a:rPr lang="en-US" sz="2000" dirty="0"/>
              <a:t>2wcsctr9@gmail.com.</a:t>
            </a:r>
          </a:p>
          <a:p>
            <a:pPr marL="0" indent="0">
              <a:buNone/>
            </a:pPr>
            <a:endParaRPr lang="en-US" sz="2000" dirty="0"/>
          </a:p>
        </p:txBody>
      </p:sp>
      <p:pic>
        <p:nvPicPr>
          <p:cNvPr id="5" name="Picture 4">
            <a:extLst>
              <a:ext uri="{FF2B5EF4-FFF2-40B4-BE49-F238E27FC236}">
                <a16:creationId xmlns:a16="http://schemas.microsoft.com/office/drawing/2014/main" id="{7288CECA-401B-44BB-B320-C1DFDE370709}"/>
              </a:ext>
            </a:extLst>
          </p:cNvPr>
          <p:cNvPicPr>
            <a:picLocks noChangeAspect="1"/>
          </p:cNvPicPr>
          <p:nvPr/>
        </p:nvPicPr>
        <p:blipFill rotWithShape="1">
          <a:blip r:embed="rId2"/>
          <a:srcRect l="4933" r="1"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A15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10FC03D-2D9F-40DD-AF1F-8D25AD742E94}"/>
              </a:ext>
            </a:extLst>
          </p:cNvPr>
          <p:cNvSpPr>
            <a:spLocks noGrp="1"/>
          </p:cNvSpPr>
          <p:nvPr>
            <p:ph type="sldNum" sz="quarter" idx="12"/>
          </p:nvPr>
        </p:nvSpPr>
        <p:spPr>
          <a:xfrm>
            <a:off x="10167042" y="6356350"/>
            <a:ext cx="1186758" cy="365125"/>
          </a:xfrm>
        </p:spPr>
        <p:txBody>
          <a:bodyPr>
            <a:normAutofit/>
          </a:bodyPr>
          <a:lstStyle/>
          <a:p>
            <a:pPr>
              <a:spcAft>
                <a:spcPts val="600"/>
              </a:spcAft>
            </a:pPr>
            <a:fld id="{8D4C71F6-89C4-4D03-933D-C5FBAD4C5AE0}" type="slidenum">
              <a:rPr lang="en-US" smtClean="0"/>
              <a:pPr>
                <a:spcAft>
                  <a:spcPts val="600"/>
                </a:spcAft>
              </a:pPr>
              <a:t>12</a:t>
            </a:fld>
            <a:endParaRPr lang="en-US"/>
          </a:p>
        </p:txBody>
      </p:sp>
    </p:spTree>
    <p:extLst>
      <p:ext uri="{BB962C8B-B14F-4D97-AF65-F5344CB8AC3E}">
        <p14:creationId xmlns:p14="http://schemas.microsoft.com/office/powerpoint/2010/main" val="77689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01B7-13AA-453A-A4E9-7953533F7270}"/>
              </a:ext>
            </a:extLst>
          </p:cNvPr>
          <p:cNvSpPr>
            <a:spLocks noGrp="1"/>
          </p:cNvSpPr>
          <p:nvPr>
            <p:ph type="title"/>
          </p:nvPr>
        </p:nvSpPr>
        <p:spPr/>
        <p:txBody>
          <a:bodyPr/>
          <a:lstStyle/>
          <a:p>
            <a:pPr algn="ctr"/>
            <a:r>
              <a:rPr lang="en-US" dirty="0"/>
              <a:t>President’s Report</a:t>
            </a:r>
            <a:br>
              <a:rPr lang="en-US" dirty="0"/>
            </a:br>
            <a:r>
              <a:rPr lang="en-US" dirty="0"/>
              <a:t>Defer to Friends of the Poor ® Walk</a:t>
            </a:r>
          </a:p>
        </p:txBody>
      </p:sp>
      <p:sp>
        <p:nvSpPr>
          <p:cNvPr id="7" name="Slide Number Placeholder 6">
            <a:extLst>
              <a:ext uri="{FF2B5EF4-FFF2-40B4-BE49-F238E27FC236}">
                <a16:creationId xmlns:a16="http://schemas.microsoft.com/office/drawing/2014/main" id="{AB3A5928-7A28-4482-BBD9-117DC205F591}"/>
              </a:ext>
            </a:extLst>
          </p:cNvPr>
          <p:cNvSpPr>
            <a:spLocks noGrp="1"/>
          </p:cNvSpPr>
          <p:nvPr>
            <p:ph type="sldNum" sz="quarter" idx="12"/>
          </p:nvPr>
        </p:nvSpPr>
        <p:spPr/>
        <p:txBody>
          <a:bodyPr/>
          <a:lstStyle/>
          <a:p>
            <a:fld id="{8D4C71F6-89C4-4D03-933D-C5FBAD4C5AE0}" type="slidenum">
              <a:rPr lang="en-US" smtClean="0"/>
              <a:t>13</a:t>
            </a:fld>
            <a:endParaRPr lang="en-US"/>
          </a:p>
        </p:txBody>
      </p:sp>
    </p:spTree>
    <p:extLst>
      <p:ext uri="{BB962C8B-B14F-4D97-AF65-F5344CB8AC3E}">
        <p14:creationId xmlns:p14="http://schemas.microsoft.com/office/powerpoint/2010/main" val="33842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2CA9FA-9843-478A-ABAF-0F025D750080}"/>
              </a:ext>
            </a:extLst>
          </p:cNvPr>
          <p:cNvSpPr>
            <a:spLocks noGrp="1"/>
          </p:cNvSpPr>
          <p:nvPr>
            <p:ph type="sldNum" sz="quarter" idx="12"/>
          </p:nvPr>
        </p:nvSpPr>
        <p:spPr/>
        <p:txBody>
          <a:bodyPr/>
          <a:lstStyle/>
          <a:p>
            <a:fld id="{8D4C71F6-89C4-4D03-933D-C5FBAD4C5AE0}" type="slidenum">
              <a:rPr lang="en-US" smtClean="0"/>
              <a:t>14</a:t>
            </a:fld>
            <a:endParaRPr lang="en-US"/>
          </a:p>
        </p:txBody>
      </p:sp>
      <p:pic>
        <p:nvPicPr>
          <p:cNvPr id="4" name="Picture 3">
            <a:extLst>
              <a:ext uri="{FF2B5EF4-FFF2-40B4-BE49-F238E27FC236}">
                <a16:creationId xmlns:a16="http://schemas.microsoft.com/office/drawing/2014/main" id="{08F25477-D57F-4160-B4DB-B396D3BC73A0}"/>
              </a:ext>
            </a:extLst>
          </p:cNvPr>
          <p:cNvPicPr>
            <a:picLocks noChangeAspect="1"/>
          </p:cNvPicPr>
          <p:nvPr/>
        </p:nvPicPr>
        <p:blipFill>
          <a:blip r:embed="rId2"/>
          <a:stretch>
            <a:fillRect/>
          </a:stretch>
        </p:blipFill>
        <p:spPr>
          <a:xfrm>
            <a:off x="1214034" y="0"/>
            <a:ext cx="9763932" cy="6858000"/>
          </a:xfrm>
          <a:prstGeom prst="rect">
            <a:avLst/>
          </a:prstGeom>
        </p:spPr>
      </p:pic>
    </p:spTree>
    <p:extLst>
      <p:ext uri="{BB962C8B-B14F-4D97-AF65-F5344CB8AC3E}">
        <p14:creationId xmlns:p14="http://schemas.microsoft.com/office/powerpoint/2010/main" val="149155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E0191D-A6AB-41C6-8516-6C16DB5B8214}"/>
              </a:ext>
            </a:extLst>
          </p:cNvPr>
          <p:cNvPicPr>
            <a:picLocks noChangeAspect="1"/>
          </p:cNvPicPr>
          <p:nvPr/>
        </p:nvPicPr>
        <p:blipFill rotWithShape="1">
          <a:blip r:embed="rId2"/>
          <a:srcRect t="12888"/>
          <a:stretch/>
        </p:blipFill>
        <p:spPr>
          <a:xfrm>
            <a:off x="457200" y="457200"/>
            <a:ext cx="11277600" cy="5943600"/>
          </a:xfrm>
          <a:prstGeom prst="rect">
            <a:avLst/>
          </a:prstGeom>
        </p:spPr>
      </p:pic>
      <p:sp>
        <p:nvSpPr>
          <p:cNvPr id="2" name="Slide Number Placeholder 1">
            <a:extLst>
              <a:ext uri="{FF2B5EF4-FFF2-40B4-BE49-F238E27FC236}">
                <a16:creationId xmlns:a16="http://schemas.microsoft.com/office/drawing/2014/main" id="{4E03B5B3-45AF-4BDA-B55E-D51D0234DD30}"/>
              </a:ext>
            </a:extLst>
          </p:cNvPr>
          <p:cNvSpPr>
            <a:spLocks noGrp="1"/>
          </p:cNvSpPr>
          <p:nvPr>
            <p:ph type="sldNum" sz="quarter" idx="12"/>
          </p:nvPr>
        </p:nvSpPr>
        <p:spPr>
          <a:xfrm>
            <a:off x="11704320" y="6455664"/>
            <a:ext cx="448056" cy="365125"/>
          </a:xfrm>
        </p:spPr>
        <p:txBody>
          <a:bodyPr>
            <a:normAutofit/>
          </a:bodyPr>
          <a:lstStyle/>
          <a:p>
            <a:pPr>
              <a:spcAft>
                <a:spcPts val="600"/>
              </a:spcAft>
            </a:pPr>
            <a:fld id="{8D4C71F6-89C4-4D03-933D-C5FBAD4C5AE0}" type="slidenum">
              <a:rPr lang="en-US" sz="1100">
                <a:solidFill>
                  <a:srgbClr val="FFFFFF"/>
                </a:solidFill>
              </a:rPr>
              <a:pPr>
                <a:spcAft>
                  <a:spcPts val="600"/>
                </a:spcAft>
              </a:pPr>
              <a:t>15</a:t>
            </a:fld>
            <a:endParaRPr lang="en-US" sz="1100">
              <a:solidFill>
                <a:srgbClr val="FFFFFF"/>
              </a:solidFill>
            </a:endParaRPr>
          </a:p>
        </p:txBody>
      </p:sp>
    </p:spTree>
    <p:extLst>
      <p:ext uri="{BB962C8B-B14F-4D97-AF65-F5344CB8AC3E}">
        <p14:creationId xmlns:p14="http://schemas.microsoft.com/office/powerpoint/2010/main" val="128397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7A292B-BE5B-4139-BF63-67D3A974F0D4}"/>
              </a:ext>
            </a:extLst>
          </p:cNvPr>
          <p:cNvPicPr>
            <a:picLocks noChangeAspect="1"/>
          </p:cNvPicPr>
          <p:nvPr/>
        </p:nvPicPr>
        <p:blipFill>
          <a:blip r:embed="rId2"/>
          <a:stretch>
            <a:fillRect/>
          </a:stretch>
        </p:blipFill>
        <p:spPr>
          <a:xfrm>
            <a:off x="457200" y="962025"/>
            <a:ext cx="11277600" cy="4933950"/>
          </a:xfrm>
          <a:prstGeom prst="rect">
            <a:avLst/>
          </a:prstGeom>
        </p:spPr>
      </p:pic>
      <p:sp>
        <p:nvSpPr>
          <p:cNvPr id="2" name="Slide Number Placeholder 1">
            <a:extLst>
              <a:ext uri="{FF2B5EF4-FFF2-40B4-BE49-F238E27FC236}">
                <a16:creationId xmlns:a16="http://schemas.microsoft.com/office/drawing/2014/main" id="{116FFBCA-006E-45E1-9478-DBD791143CC7}"/>
              </a:ext>
            </a:extLst>
          </p:cNvPr>
          <p:cNvSpPr>
            <a:spLocks noGrp="1"/>
          </p:cNvSpPr>
          <p:nvPr>
            <p:ph type="sldNum" sz="quarter" idx="12"/>
          </p:nvPr>
        </p:nvSpPr>
        <p:spPr>
          <a:xfrm>
            <a:off x="11704320" y="6455664"/>
            <a:ext cx="448056" cy="365125"/>
          </a:xfrm>
        </p:spPr>
        <p:txBody>
          <a:bodyPr>
            <a:normAutofit/>
          </a:bodyPr>
          <a:lstStyle/>
          <a:p>
            <a:pPr>
              <a:spcAft>
                <a:spcPts val="600"/>
              </a:spcAft>
            </a:pPr>
            <a:fld id="{8D4C71F6-89C4-4D03-933D-C5FBAD4C5AE0}" type="slidenum">
              <a:rPr lang="en-US" sz="1100">
                <a:solidFill>
                  <a:srgbClr val="FFFFFF"/>
                </a:solidFill>
              </a:rPr>
              <a:pPr>
                <a:spcAft>
                  <a:spcPts val="600"/>
                </a:spcAft>
              </a:pPr>
              <a:t>16</a:t>
            </a:fld>
            <a:endParaRPr lang="en-US" sz="1100">
              <a:solidFill>
                <a:srgbClr val="FFFFFF"/>
              </a:solidFill>
            </a:endParaRPr>
          </a:p>
        </p:txBody>
      </p:sp>
    </p:spTree>
    <p:extLst>
      <p:ext uri="{BB962C8B-B14F-4D97-AF65-F5344CB8AC3E}">
        <p14:creationId xmlns:p14="http://schemas.microsoft.com/office/powerpoint/2010/main" val="153533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126F0E-3B71-4B32-8652-9C9C2DAD9BD3}"/>
              </a:ext>
            </a:extLst>
          </p:cNvPr>
          <p:cNvSpPr>
            <a:spLocks noGrp="1"/>
          </p:cNvSpPr>
          <p:nvPr>
            <p:ph type="sldNum" sz="quarter" idx="12"/>
          </p:nvPr>
        </p:nvSpPr>
        <p:spPr/>
        <p:txBody>
          <a:bodyPr/>
          <a:lstStyle/>
          <a:p>
            <a:fld id="{8D4C71F6-89C4-4D03-933D-C5FBAD4C5AE0}" type="slidenum">
              <a:rPr lang="en-US" smtClean="0"/>
              <a:t>17</a:t>
            </a:fld>
            <a:endParaRPr lang="en-US"/>
          </a:p>
        </p:txBody>
      </p:sp>
      <p:pic>
        <p:nvPicPr>
          <p:cNvPr id="3" name="Picture 2">
            <a:extLst>
              <a:ext uri="{FF2B5EF4-FFF2-40B4-BE49-F238E27FC236}">
                <a16:creationId xmlns:a16="http://schemas.microsoft.com/office/drawing/2014/main" id="{6B4AD67C-63B3-4E91-962F-D097BE47710B}"/>
              </a:ext>
            </a:extLst>
          </p:cNvPr>
          <p:cNvPicPr>
            <a:picLocks noChangeAspect="1"/>
          </p:cNvPicPr>
          <p:nvPr/>
        </p:nvPicPr>
        <p:blipFill>
          <a:blip r:embed="rId2"/>
          <a:stretch>
            <a:fillRect/>
          </a:stretch>
        </p:blipFill>
        <p:spPr>
          <a:xfrm>
            <a:off x="1768291" y="0"/>
            <a:ext cx="8655417" cy="6858000"/>
          </a:xfrm>
          <a:prstGeom prst="rect">
            <a:avLst/>
          </a:prstGeom>
        </p:spPr>
      </p:pic>
    </p:spTree>
    <p:extLst>
      <p:ext uri="{BB962C8B-B14F-4D97-AF65-F5344CB8AC3E}">
        <p14:creationId xmlns:p14="http://schemas.microsoft.com/office/powerpoint/2010/main" val="1580579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D29C03-333D-4C96-B4B7-2978D7D179CD}"/>
              </a:ext>
            </a:extLst>
          </p:cNvPr>
          <p:cNvSpPr>
            <a:spLocks noGrp="1"/>
          </p:cNvSpPr>
          <p:nvPr>
            <p:ph type="sldNum" sz="quarter" idx="12"/>
          </p:nvPr>
        </p:nvSpPr>
        <p:spPr/>
        <p:txBody>
          <a:bodyPr/>
          <a:lstStyle/>
          <a:p>
            <a:fld id="{8D4C71F6-89C4-4D03-933D-C5FBAD4C5AE0}" type="slidenum">
              <a:rPr lang="en-US" smtClean="0"/>
              <a:t>18</a:t>
            </a:fld>
            <a:endParaRPr lang="en-US"/>
          </a:p>
        </p:txBody>
      </p:sp>
      <p:pic>
        <p:nvPicPr>
          <p:cNvPr id="3" name="Picture 2">
            <a:extLst>
              <a:ext uri="{FF2B5EF4-FFF2-40B4-BE49-F238E27FC236}">
                <a16:creationId xmlns:a16="http://schemas.microsoft.com/office/drawing/2014/main" id="{B913C4D4-07A3-48D5-933A-F0FC6078A475}"/>
              </a:ext>
            </a:extLst>
          </p:cNvPr>
          <p:cNvPicPr>
            <a:picLocks noChangeAspect="1"/>
          </p:cNvPicPr>
          <p:nvPr/>
        </p:nvPicPr>
        <p:blipFill>
          <a:blip r:embed="rId2"/>
          <a:stretch>
            <a:fillRect/>
          </a:stretch>
        </p:blipFill>
        <p:spPr>
          <a:xfrm>
            <a:off x="3494959" y="0"/>
            <a:ext cx="5202082" cy="6858000"/>
          </a:xfrm>
          <a:prstGeom prst="rect">
            <a:avLst/>
          </a:prstGeom>
        </p:spPr>
      </p:pic>
    </p:spTree>
    <p:extLst>
      <p:ext uri="{BB962C8B-B14F-4D97-AF65-F5344CB8AC3E}">
        <p14:creationId xmlns:p14="http://schemas.microsoft.com/office/powerpoint/2010/main" val="72762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Public Affairs Report: Annie Mason</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0935511" cy="5003200"/>
          </a:xfrm>
        </p:spPr>
        <p:txBody>
          <a:bodyPr>
            <a:normAutofit/>
          </a:bodyPr>
          <a:lstStyle/>
          <a:p>
            <a:pPr marL="514350" indent="-514350">
              <a:buFont typeface="+mj-lt"/>
              <a:buAutoNum type="arabicPeriod"/>
            </a:pPr>
            <a:r>
              <a:rPr lang="en-US" dirty="0"/>
              <a:t>Public Affairs activities/issues to report</a:t>
            </a:r>
          </a:p>
          <a:p>
            <a:pPr marL="514350" indent="-514350">
              <a:buFont typeface="+mj-lt"/>
              <a:buAutoNum type="arabicPeriod"/>
            </a:pPr>
            <a:r>
              <a:rPr lang="en-US" dirty="0"/>
              <a:t>Updated conference website</a:t>
            </a:r>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19</a:t>
            </a:fld>
            <a:endParaRPr lang="en-US"/>
          </a:p>
        </p:txBody>
      </p:sp>
    </p:spTree>
    <p:extLst>
      <p:ext uri="{BB962C8B-B14F-4D97-AF65-F5344CB8AC3E}">
        <p14:creationId xmlns:p14="http://schemas.microsoft.com/office/powerpoint/2010/main" val="89926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9CA9-2215-4C64-93F8-140CD0E39949}"/>
              </a:ext>
            </a:extLst>
          </p:cNvPr>
          <p:cNvSpPr>
            <a:spLocks noGrp="1"/>
          </p:cNvSpPr>
          <p:nvPr>
            <p:ph type="title"/>
          </p:nvPr>
        </p:nvSpPr>
        <p:spPr>
          <a:xfrm>
            <a:off x="838200" y="5194"/>
            <a:ext cx="10515600" cy="773019"/>
          </a:xfrm>
        </p:spPr>
        <p:txBody>
          <a:bodyPr/>
          <a:lstStyle/>
          <a:p>
            <a:r>
              <a:rPr lang="en-US" dirty="0"/>
              <a:t>Agenda</a:t>
            </a:r>
          </a:p>
        </p:txBody>
      </p:sp>
      <p:graphicFrame>
        <p:nvGraphicFramePr>
          <p:cNvPr id="4" name="Table 4">
            <a:extLst>
              <a:ext uri="{FF2B5EF4-FFF2-40B4-BE49-F238E27FC236}">
                <a16:creationId xmlns:a16="http://schemas.microsoft.com/office/drawing/2014/main" id="{DCF3190A-17BD-4443-A3F8-691758DC3359}"/>
              </a:ext>
            </a:extLst>
          </p:cNvPr>
          <p:cNvGraphicFramePr>
            <a:graphicFrameLocks noGrp="1"/>
          </p:cNvGraphicFramePr>
          <p:nvPr>
            <p:ph idx="1"/>
            <p:extLst>
              <p:ext uri="{D42A27DB-BD31-4B8C-83A1-F6EECF244321}">
                <p14:modId xmlns:p14="http://schemas.microsoft.com/office/powerpoint/2010/main" val="813400066"/>
              </p:ext>
            </p:extLst>
          </p:nvPr>
        </p:nvGraphicFramePr>
        <p:xfrm>
          <a:off x="1021404" y="705444"/>
          <a:ext cx="10332396" cy="6497970"/>
        </p:xfrm>
        <a:graphic>
          <a:graphicData uri="http://schemas.openxmlformats.org/drawingml/2006/table">
            <a:tbl>
              <a:tblPr firstRow="1" bandRow="1">
                <a:tableStyleId>{5C22544A-7EE6-4342-B048-85BDC9FD1C3A}</a:tableStyleId>
              </a:tblPr>
              <a:tblGrid>
                <a:gridCol w="1758375">
                  <a:extLst>
                    <a:ext uri="{9D8B030D-6E8A-4147-A177-3AD203B41FA5}">
                      <a16:colId xmlns:a16="http://schemas.microsoft.com/office/drawing/2014/main" val="2063863613"/>
                    </a:ext>
                  </a:extLst>
                </a:gridCol>
                <a:gridCol w="5068822">
                  <a:extLst>
                    <a:ext uri="{9D8B030D-6E8A-4147-A177-3AD203B41FA5}">
                      <a16:colId xmlns:a16="http://schemas.microsoft.com/office/drawing/2014/main" val="889146422"/>
                    </a:ext>
                  </a:extLst>
                </a:gridCol>
                <a:gridCol w="3505199">
                  <a:extLst>
                    <a:ext uri="{9D8B030D-6E8A-4147-A177-3AD203B41FA5}">
                      <a16:colId xmlns:a16="http://schemas.microsoft.com/office/drawing/2014/main" val="2728281320"/>
                    </a:ext>
                  </a:extLst>
                </a:gridCol>
              </a:tblGrid>
              <a:tr h="433198">
                <a:tc>
                  <a:txBody>
                    <a:bodyPr/>
                    <a:lstStyle/>
                    <a:p>
                      <a:r>
                        <a:rPr lang="en-US" dirty="0"/>
                        <a:t>TIME</a:t>
                      </a:r>
                    </a:p>
                  </a:txBody>
                  <a:tcPr/>
                </a:tc>
                <a:tc>
                  <a:txBody>
                    <a:bodyPr/>
                    <a:lstStyle/>
                    <a:p>
                      <a:r>
                        <a:rPr lang="en-US" dirty="0"/>
                        <a:t>EVENT</a:t>
                      </a:r>
                    </a:p>
                  </a:txBody>
                  <a:tcPr/>
                </a:tc>
                <a:tc>
                  <a:txBody>
                    <a:bodyPr/>
                    <a:lstStyle/>
                    <a:p>
                      <a:r>
                        <a:rPr lang="en-US" dirty="0"/>
                        <a:t>SPEAKER</a:t>
                      </a:r>
                    </a:p>
                  </a:txBody>
                  <a:tcPr/>
                </a:tc>
                <a:extLst>
                  <a:ext uri="{0D108BD9-81ED-4DB2-BD59-A6C34878D82A}">
                    <a16:rowId xmlns:a16="http://schemas.microsoft.com/office/drawing/2014/main" val="177591925"/>
                  </a:ext>
                </a:extLst>
              </a:tr>
              <a:tr h="433198">
                <a:tc>
                  <a:txBody>
                    <a:bodyPr/>
                    <a:lstStyle/>
                    <a:p>
                      <a:r>
                        <a:rPr lang="en-US" dirty="0"/>
                        <a:t>9:30 AM</a:t>
                      </a:r>
                    </a:p>
                  </a:txBody>
                  <a:tcPr/>
                </a:tc>
                <a:tc>
                  <a:txBody>
                    <a:bodyPr/>
                    <a:lstStyle/>
                    <a:p>
                      <a:r>
                        <a:rPr lang="en-US" dirty="0"/>
                        <a:t>Meeting called to order by President</a:t>
                      </a:r>
                    </a:p>
                  </a:txBody>
                  <a:tcPr/>
                </a:tc>
                <a:tc>
                  <a:txBody>
                    <a:bodyPr/>
                    <a:lstStyle/>
                    <a:p>
                      <a:r>
                        <a:rPr lang="en-US" dirty="0"/>
                        <a:t>Dave Scharett</a:t>
                      </a:r>
                    </a:p>
                  </a:txBody>
                  <a:tcPr/>
                </a:tc>
                <a:extLst>
                  <a:ext uri="{0D108BD9-81ED-4DB2-BD59-A6C34878D82A}">
                    <a16:rowId xmlns:a16="http://schemas.microsoft.com/office/drawing/2014/main" val="703117630"/>
                  </a:ext>
                </a:extLst>
              </a:tr>
              <a:tr h="433198">
                <a:tc>
                  <a:txBody>
                    <a:bodyPr/>
                    <a:lstStyle/>
                    <a:p>
                      <a:r>
                        <a:rPr lang="en-US" dirty="0"/>
                        <a:t>9:31 AM</a:t>
                      </a:r>
                    </a:p>
                  </a:txBody>
                  <a:tcPr/>
                </a:tc>
                <a:tc>
                  <a:txBody>
                    <a:bodyPr/>
                    <a:lstStyle/>
                    <a:p>
                      <a:r>
                        <a:rPr lang="en-US" sz="1800" dirty="0"/>
                        <a:t>Roll call by Secretary</a:t>
                      </a:r>
                    </a:p>
                  </a:txBody>
                  <a:tcPr/>
                </a:tc>
                <a:tc>
                  <a:txBody>
                    <a:bodyPr/>
                    <a:lstStyle/>
                    <a:p>
                      <a:r>
                        <a:rPr lang="en-US" sz="1800" dirty="0"/>
                        <a:t>Laura Morris</a:t>
                      </a:r>
                    </a:p>
                  </a:txBody>
                  <a:tcPr/>
                </a:tc>
                <a:extLst>
                  <a:ext uri="{0D108BD9-81ED-4DB2-BD59-A6C34878D82A}">
                    <a16:rowId xmlns:a16="http://schemas.microsoft.com/office/drawing/2014/main" val="3814564260"/>
                  </a:ext>
                </a:extLst>
              </a:tr>
              <a:tr h="433198">
                <a:tc>
                  <a:txBody>
                    <a:bodyPr/>
                    <a:lstStyle/>
                    <a:p>
                      <a:r>
                        <a:rPr lang="en-US" dirty="0"/>
                        <a:t>9:32 AM</a:t>
                      </a:r>
                    </a:p>
                  </a:txBody>
                  <a:tcPr/>
                </a:tc>
                <a:tc>
                  <a:txBody>
                    <a:bodyPr/>
                    <a:lstStyle/>
                    <a:p>
                      <a:r>
                        <a:rPr lang="en-US" dirty="0"/>
                        <a:t>Opening Prayer &amp; The Lord’s Prayer</a:t>
                      </a:r>
                    </a:p>
                  </a:txBody>
                  <a:tcPr/>
                </a:tc>
                <a:tc>
                  <a:txBody>
                    <a:bodyPr/>
                    <a:lstStyle/>
                    <a:p>
                      <a:r>
                        <a:rPr lang="en-US" dirty="0"/>
                        <a:t>Dave</a:t>
                      </a:r>
                    </a:p>
                  </a:txBody>
                  <a:tcPr/>
                </a:tc>
                <a:extLst>
                  <a:ext uri="{0D108BD9-81ED-4DB2-BD59-A6C34878D82A}">
                    <a16:rowId xmlns:a16="http://schemas.microsoft.com/office/drawing/2014/main" val="3030698785"/>
                  </a:ext>
                </a:extLst>
              </a:tr>
              <a:tr h="433198">
                <a:tc>
                  <a:txBody>
                    <a:bodyPr/>
                    <a:lstStyle/>
                    <a:p>
                      <a:r>
                        <a:rPr lang="en-US" dirty="0"/>
                        <a:t>9:36 AM</a:t>
                      </a:r>
                    </a:p>
                  </a:txBody>
                  <a:tcPr/>
                </a:tc>
                <a:tc>
                  <a:txBody>
                    <a:bodyPr/>
                    <a:lstStyle/>
                    <a:p>
                      <a:r>
                        <a:rPr lang="en-US" sz="1800" dirty="0"/>
                        <a:t>Spiritual Advisor’s Presentation (Pray for Ann)</a:t>
                      </a:r>
                    </a:p>
                  </a:txBody>
                  <a:tcPr/>
                </a:tc>
                <a:tc>
                  <a:txBody>
                    <a:bodyPr/>
                    <a:lstStyle/>
                    <a:p>
                      <a:r>
                        <a:rPr lang="en-US" sz="1800" dirty="0"/>
                        <a:t>Father Eversole (Dave)</a:t>
                      </a:r>
                    </a:p>
                  </a:txBody>
                  <a:tcPr/>
                </a:tc>
                <a:extLst>
                  <a:ext uri="{0D108BD9-81ED-4DB2-BD59-A6C34878D82A}">
                    <a16:rowId xmlns:a16="http://schemas.microsoft.com/office/drawing/2014/main" val="2483182575"/>
                  </a:ext>
                </a:extLst>
              </a:tr>
              <a:tr h="433198">
                <a:tc>
                  <a:txBody>
                    <a:bodyPr/>
                    <a:lstStyle/>
                    <a:p>
                      <a:r>
                        <a:rPr lang="en-US" dirty="0"/>
                        <a:t>9:46 AM</a:t>
                      </a:r>
                    </a:p>
                  </a:txBody>
                  <a:tcPr/>
                </a:tc>
                <a:tc>
                  <a:txBody>
                    <a:bodyPr/>
                    <a:lstStyle/>
                    <a:p>
                      <a:r>
                        <a:rPr lang="en-US" sz="1800" dirty="0"/>
                        <a:t>Treasurer’s Report</a:t>
                      </a:r>
                    </a:p>
                  </a:txBody>
                  <a:tcPr/>
                </a:tc>
                <a:tc>
                  <a:txBody>
                    <a:bodyPr/>
                    <a:lstStyle/>
                    <a:p>
                      <a:r>
                        <a:rPr lang="en-US" dirty="0"/>
                        <a:t>Don Carlson</a:t>
                      </a:r>
                    </a:p>
                  </a:txBody>
                  <a:tcPr/>
                </a:tc>
                <a:extLst>
                  <a:ext uri="{0D108BD9-81ED-4DB2-BD59-A6C34878D82A}">
                    <a16:rowId xmlns:a16="http://schemas.microsoft.com/office/drawing/2014/main" val="3641515572"/>
                  </a:ext>
                </a:extLst>
              </a:tr>
              <a:tr h="433198">
                <a:tc>
                  <a:txBody>
                    <a:bodyPr/>
                    <a:lstStyle/>
                    <a:p>
                      <a:r>
                        <a:rPr lang="en-US" dirty="0"/>
                        <a:t>9:50 AM</a:t>
                      </a:r>
                    </a:p>
                  </a:txBody>
                  <a:tcPr/>
                </a:tc>
                <a:tc>
                  <a:txBody>
                    <a:bodyPr/>
                    <a:lstStyle/>
                    <a:p>
                      <a:r>
                        <a:rPr lang="en-US" sz="1800" dirty="0"/>
                        <a:t>Home Visitation Report</a:t>
                      </a:r>
                    </a:p>
                  </a:txBody>
                  <a:tcPr/>
                </a:tc>
                <a:tc>
                  <a:txBody>
                    <a:bodyPr/>
                    <a:lstStyle/>
                    <a:p>
                      <a:r>
                        <a:rPr lang="en-US" dirty="0"/>
                        <a:t>Dave</a:t>
                      </a:r>
                    </a:p>
                  </a:txBody>
                  <a:tcPr/>
                </a:tc>
                <a:extLst>
                  <a:ext uri="{0D108BD9-81ED-4DB2-BD59-A6C34878D82A}">
                    <a16:rowId xmlns:a16="http://schemas.microsoft.com/office/drawing/2014/main" val="4160201366"/>
                  </a:ext>
                </a:extLst>
              </a:tr>
              <a:tr h="433198">
                <a:tc>
                  <a:txBody>
                    <a:bodyPr/>
                    <a:lstStyle/>
                    <a:p>
                      <a:r>
                        <a:rPr lang="en-US" dirty="0"/>
                        <a:t>9:52 AM</a:t>
                      </a:r>
                    </a:p>
                  </a:txBody>
                  <a:tcPr/>
                </a:tc>
                <a:tc>
                  <a:txBody>
                    <a:bodyPr/>
                    <a:lstStyle/>
                    <a:p>
                      <a:r>
                        <a:rPr lang="en-US" sz="1800" dirty="0"/>
                        <a:t>President’s Report (defer to Friends of the Poor ®</a:t>
                      </a:r>
                    </a:p>
                  </a:txBody>
                  <a:tcPr/>
                </a:tc>
                <a:tc>
                  <a:txBody>
                    <a:bodyPr/>
                    <a:lstStyle/>
                    <a:p>
                      <a:r>
                        <a:rPr lang="en-US" dirty="0"/>
                        <a:t>Dave</a:t>
                      </a:r>
                    </a:p>
                  </a:txBody>
                  <a:tcPr/>
                </a:tc>
                <a:extLst>
                  <a:ext uri="{0D108BD9-81ED-4DB2-BD59-A6C34878D82A}">
                    <a16:rowId xmlns:a16="http://schemas.microsoft.com/office/drawing/2014/main" val="820701216"/>
                  </a:ext>
                </a:extLst>
              </a:tr>
              <a:tr h="433198">
                <a:tc>
                  <a:txBody>
                    <a:bodyPr/>
                    <a:lstStyle/>
                    <a:p>
                      <a:r>
                        <a:rPr lang="en-US" dirty="0"/>
                        <a:t>10:00 AM</a:t>
                      </a:r>
                    </a:p>
                  </a:txBody>
                  <a:tcPr/>
                </a:tc>
                <a:tc>
                  <a:txBody>
                    <a:bodyPr/>
                    <a:lstStyle/>
                    <a:p>
                      <a:r>
                        <a:rPr lang="en-US" sz="1800" dirty="0"/>
                        <a:t>Friends of the Poor ® Walk Report</a:t>
                      </a:r>
                    </a:p>
                  </a:txBody>
                  <a:tcPr/>
                </a:tc>
                <a:tc>
                  <a:txBody>
                    <a:bodyPr/>
                    <a:lstStyle/>
                    <a:p>
                      <a:r>
                        <a:rPr lang="en-US" dirty="0"/>
                        <a:t>Annie Mason &amp; Cathy Lee</a:t>
                      </a:r>
                    </a:p>
                  </a:txBody>
                  <a:tcPr/>
                </a:tc>
                <a:extLst>
                  <a:ext uri="{0D108BD9-81ED-4DB2-BD59-A6C34878D82A}">
                    <a16:rowId xmlns:a16="http://schemas.microsoft.com/office/drawing/2014/main" val="3866283196"/>
                  </a:ext>
                </a:extLst>
              </a:tr>
              <a:tr h="43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10:05 AM</a:t>
                      </a:r>
                    </a:p>
                  </a:txBody>
                  <a:tcPr/>
                </a:tc>
                <a:tc>
                  <a:txBody>
                    <a:bodyPr/>
                    <a:lstStyle/>
                    <a:p>
                      <a:r>
                        <a:rPr lang="en-US" sz="1800" dirty="0"/>
                        <a:t>Public Affairs Report</a:t>
                      </a:r>
                    </a:p>
                  </a:txBody>
                  <a:tcPr/>
                </a:tc>
                <a:tc>
                  <a:txBody>
                    <a:bodyPr/>
                    <a:lstStyle/>
                    <a:p>
                      <a:r>
                        <a:rPr lang="en-US" dirty="0"/>
                        <a:t>Annie Mason</a:t>
                      </a:r>
                    </a:p>
                  </a:txBody>
                  <a:tcPr/>
                </a:tc>
                <a:extLst>
                  <a:ext uri="{0D108BD9-81ED-4DB2-BD59-A6C34878D82A}">
                    <a16:rowId xmlns:a16="http://schemas.microsoft.com/office/drawing/2014/main" val="1419417574"/>
                  </a:ext>
                </a:extLst>
              </a:tr>
              <a:tr h="433198">
                <a:tc>
                  <a:txBody>
                    <a:bodyPr/>
                    <a:lstStyle/>
                    <a:p>
                      <a:r>
                        <a:rPr lang="en-US" dirty="0"/>
                        <a:t>10:10 AM</a:t>
                      </a:r>
                    </a:p>
                  </a:txBody>
                  <a:tcPr/>
                </a:tc>
                <a:tc>
                  <a:txBody>
                    <a:bodyPr/>
                    <a:lstStyle/>
                    <a:p>
                      <a:r>
                        <a:rPr lang="en-US" dirty="0"/>
                        <a:t>Friendly Visitations Report</a:t>
                      </a:r>
                    </a:p>
                  </a:txBody>
                  <a:tcPr/>
                </a:tc>
                <a:tc>
                  <a:txBody>
                    <a:bodyPr/>
                    <a:lstStyle/>
                    <a:p>
                      <a:r>
                        <a:rPr lang="en-US" dirty="0"/>
                        <a:t>Ann Ellis </a:t>
                      </a:r>
                    </a:p>
                  </a:txBody>
                  <a:tcPr/>
                </a:tc>
                <a:extLst>
                  <a:ext uri="{0D108BD9-81ED-4DB2-BD59-A6C34878D82A}">
                    <a16:rowId xmlns:a16="http://schemas.microsoft.com/office/drawing/2014/main" val="2670485044"/>
                  </a:ext>
                </a:extLst>
              </a:tr>
              <a:tr h="433198">
                <a:tc>
                  <a:txBody>
                    <a:bodyPr/>
                    <a:lstStyle/>
                    <a:p>
                      <a:r>
                        <a:rPr lang="en-US" dirty="0"/>
                        <a:t>10:15 AM</a:t>
                      </a:r>
                    </a:p>
                  </a:txBody>
                  <a:tcPr/>
                </a:tc>
                <a:tc>
                  <a:txBody>
                    <a:bodyPr/>
                    <a:lstStyle/>
                    <a:p>
                      <a:r>
                        <a:rPr lang="en-US" dirty="0"/>
                        <a:t>Secretary’s Report</a:t>
                      </a:r>
                    </a:p>
                  </a:txBody>
                  <a:tcPr/>
                </a:tc>
                <a:tc>
                  <a:txBody>
                    <a:bodyPr/>
                    <a:lstStyle/>
                    <a:p>
                      <a:r>
                        <a:rPr lang="en-US" dirty="0"/>
                        <a:t>Amy (Dave)</a:t>
                      </a:r>
                    </a:p>
                  </a:txBody>
                  <a:tcPr/>
                </a:tc>
                <a:extLst>
                  <a:ext uri="{0D108BD9-81ED-4DB2-BD59-A6C34878D82A}">
                    <a16:rowId xmlns:a16="http://schemas.microsoft.com/office/drawing/2014/main" val="1444763220"/>
                  </a:ext>
                </a:extLst>
              </a:tr>
              <a:tr h="433198">
                <a:tc>
                  <a:txBody>
                    <a:bodyPr/>
                    <a:lstStyle/>
                    <a:p>
                      <a:r>
                        <a:rPr lang="en-US" dirty="0"/>
                        <a:t>10:20 AM</a:t>
                      </a:r>
                    </a:p>
                  </a:txBody>
                  <a:tcPr/>
                </a:tc>
                <a:tc>
                  <a:txBody>
                    <a:bodyPr/>
                    <a:lstStyle/>
                    <a:p>
                      <a:r>
                        <a:rPr lang="en-US" dirty="0"/>
                        <a:t>New Business</a:t>
                      </a:r>
                    </a:p>
                  </a:txBody>
                  <a:tcPr/>
                </a:tc>
                <a:tc>
                  <a:txBody>
                    <a:bodyPr/>
                    <a:lstStyle/>
                    <a:p>
                      <a:r>
                        <a:rPr lang="en-US" dirty="0"/>
                        <a:t>All Vincentians</a:t>
                      </a:r>
                    </a:p>
                  </a:txBody>
                  <a:tcPr/>
                </a:tc>
                <a:extLst>
                  <a:ext uri="{0D108BD9-81ED-4DB2-BD59-A6C34878D82A}">
                    <a16:rowId xmlns:a16="http://schemas.microsoft.com/office/drawing/2014/main" val="2087685919"/>
                  </a:ext>
                </a:extLst>
              </a:tr>
              <a:tr h="433198">
                <a:tc>
                  <a:txBody>
                    <a:bodyPr/>
                    <a:lstStyle/>
                    <a:p>
                      <a:r>
                        <a:rPr lang="en-US" dirty="0"/>
                        <a:t>10:25 AM</a:t>
                      </a:r>
                    </a:p>
                  </a:txBody>
                  <a:tcPr/>
                </a:tc>
                <a:tc>
                  <a:txBody>
                    <a:bodyPr/>
                    <a:lstStyle/>
                    <a:p>
                      <a:r>
                        <a:rPr lang="en-US" dirty="0"/>
                        <a:t>Closing Prayer</a:t>
                      </a:r>
                    </a:p>
                  </a:txBody>
                  <a:tcPr/>
                </a:tc>
                <a:tc>
                  <a:txBody>
                    <a:bodyPr/>
                    <a:lstStyle/>
                    <a:p>
                      <a:r>
                        <a:rPr lang="en-US" dirty="0"/>
                        <a:t>Father Eversole</a:t>
                      </a:r>
                    </a:p>
                  </a:txBody>
                  <a:tcPr/>
                </a:tc>
                <a:extLst>
                  <a:ext uri="{0D108BD9-81ED-4DB2-BD59-A6C34878D82A}">
                    <a16:rowId xmlns:a16="http://schemas.microsoft.com/office/drawing/2014/main" val="313655708"/>
                  </a:ext>
                </a:extLst>
              </a:tr>
              <a:tr h="4331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80806299"/>
                  </a:ext>
                </a:extLst>
              </a:tr>
            </a:tbl>
          </a:graphicData>
        </a:graphic>
      </p:graphicFrame>
      <p:sp>
        <p:nvSpPr>
          <p:cNvPr id="3" name="Slide Number Placeholder 2">
            <a:extLst>
              <a:ext uri="{FF2B5EF4-FFF2-40B4-BE49-F238E27FC236}">
                <a16:creationId xmlns:a16="http://schemas.microsoft.com/office/drawing/2014/main" id="{DB6712C4-9E14-4025-A9F1-5193F019B8BE}"/>
              </a:ext>
            </a:extLst>
          </p:cNvPr>
          <p:cNvSpPr>
            <a:spLocks noGrp="1"/>
          </p:cNvSpPr>
          <p:nvPr>
            <p:ph type="sldNum" sz="quarter" idx="12"/>
          </p:nvPr>
        </p:nvSpPr>
        <p:spPr/>
        <p:txBody>
          <a:bodyPr/>
          <a:lstStyle/>
          <a:p>
            <a:fld id="{8D4C71F6-89C4-4D03-933D-C5FBAD4C5AE0}" type="slidenum">
              <a:rPr lang="en-US" smtClean="0"/>
              <a:t>2</a:t>
            </a:fld>
            <a:endParaRPr lang="en-US"/>
          </a:p>
        </p:txBody>
      </p:sp>
    </p:spTree>
    <p:extLst>
      <p:ext uri="{BB962C8B-B14F-4D97-AF65-F5344CB8AC3E}">
        <p14:creationId xmlns:p14="http://schemas.microsoft.com/office/powerpoint/2010/main" val="314869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Friendly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1361907" cy="5003200"/>
          </a:xfrm>
        </p:spPr>
        <p:txBody>
          <a:bodyPr>
            <a:normAutofit/>
          </a:bodyPr>
          <a:lstStyle/>
          <a:p>
            <a:pPr marL="514350" indent="-514350">
              <a:buFont typeface="+mj-lt"/>
              <a:buAutoNum type="arabicPeriod"/>
            </a:pPr>
            <a:r>
              <a:rPr lang="en-US" dirty="0"/>
              <a:t>Updates on the Friendly Visitations Ministry: Amy Whittaker and Ann Ellis</a:t>
            </a:r>
          </a:p>
          <a:p>
            <a:pPr marL="514350" indent="-514350">
              <a:buFont typeface="+mj-lt"/>
              <a:buAutoNum type="arabicPeriod"/>
            </a:pPr>
            <a:r>
              <a:rPr lang="en-US" dirty="0"/>
              <a:t>Training</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20</a:t>
            </a:fld>
            <a:endParaRPr lang="en-US"/>
          </a:p>
        </p:txBody>
      </p:sp>
    </p:spTree>
    <p:extLst>
      <p:ext uri="{BB962C8B-B14F-4D97-AF65-F5344CB8AC3E}">
        <p14:creationId xmlns:p14="http://schemas.microsoft.com/office/powerpoint/2010/main" val="345947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2A2B-8880-43E5-B6CC-1BAECD0CE8E2}"/>
              </a:ext>
            </a:extLst>
          </p:cNvPr>
          <p:cNvSpPr>
            <a:spLocks noGrp="1"/>
          </p:cNvSpPr>
          <p:nvPr>
            <p:ph type="title"/>
          </p:nvPr>
        </p:nvSpPr>
        <p:spPr/>
        <p:txBody>
          <a:bodyPr/>
          <a:lstStyle/>
          <a:p>
            <a:pPr algn="ctr"/>
            <a:r>
              <a:rPr lang="en-US" dirty="0"/>
              <a:t>Secretary’s Report: Amy Whittaker (Laura)</a:t>
            </a:r>
          </a:p>
        </p:txBody>
      </p:sp>
      <p:sp>
        <p:nvSpPr>
          <p:cNvPr id="3" name="Content Placeholder 2">
            <a:extLst>
              <a:ext uri="{FF2B5EF4-FFF2-40B4-BE49-F238E27FC236}">
                <a16:creationId xmlns:a16="http://schemas.microsoft.com/office/drawing/2014/main" id="{EAAA82B3-5149-43D3-9941-76CDB983CEDD}"/>
              </a:ext>
            </a:extLst>
          </p:cNvPr>
          <p:cNvSpPr>
            <a:spLocks noGrp="1"/>
          </p:cNvSpPr>
          <p:nvPr>
            <p:ph idx="1"/>
          </p:nvPr>
        </p:nvSpPr>
        <p:spPr>
          <a:xfrm>
            <a:off x="397041" y="1825625"/>
            <a:ext cx="11345779" cy="4351338"/>
          </a:xfrm>
        </p:spPr>
        <p:txBody>
          <a:bodyPr>
            <a:normAutofit/>
          </a:bodyPr>
          <a:lstStyle/>
          <a:p>
            <a:pPr marL="514350" indent="-514350">
              <a:buFont typeface="+mj-lt"/>
              <a:buAutoNum type="arabicPeriod"/>
            </a:pPr>
            <a:r>
              <a:rPr lang="en-US" dirty="0"/>
              <a:t>Open Old Business from prior meeting</a:t>
            </a:r>
          </a:p>
          <a:p>
            <a:pPr marL="914400" lvl="1" indent="-457200">
              <a:buFont typeface="+mj-lt"/>
              <a:buAutoNum type="alphaLcPeriod"/>
            </a:pPr>
            <a:r>
              <a:rPr lang="en-US" dirty="0"/>
              <a:t>Student scholarship’s Certificate have been updated to reflect name change and honorees</a:t>
            </a:r>
          </a:p>
          <a:p>
            <a:pPr marL="514350" indent="-514350">
              <a:buFont typeface="+mj-lt"/>
              <a:buAutoNum type="arabicPeriod"/>
            </a:pPr>
            <a:r>
              <a:rPr lang="en-US" dirty="0"/>
              <a:t>Approval of Prior Meeting Minutes</a:t>
            </a:r>
          </a:p>
          <a:p>
            <a:pPr marL="514350" indent="-514350">
              <a:buFont typeface="+mj-lt"/>
              <a:buAutoNum type="arabicPeriod"/>
            </a:pPr>
            <a:endParaRPr lang="en-US" dirty="0"/>
          </a:p>
          <a:p>
            <a:pPr marL="514350" indent="-514350">
              <a:buFont typeface="+mj-lt"/>
              <a:buAutoNum type="arabicPeriod"/>
            </a:pPr>
            <a:r>
              <a:rPr lang="en-US" dirty="0"/>
              <a:t>The next Conference Spiritual Meeting will be Saturday, July 10th  at </a:t>
            </a:r>
            <a:r>
              <a:rPr lang="en-US" dirty="0">
                <a:solidFill>
                  <a:srgbClr val="FF0000"/>
                </a:solidFill>
              </a:rPr>
              <a:t>9:30 am </a:t>
            </a:r>
            <a:r>
              <a:rPr lang="en-US" dirty="0">
                <a:highlight>
                  <a:srgbClr val="FFFF00"/>
                </a:highlight>
              </a:rPr>
              <a:t>In Person and via ZOOM</a:t>
            </a:r>
          </a:p>
        </p:txBody>
      </p:sp>
      <p:sp>
        <p:nvSpPr>
          <p:cNvPr id="4" name="Slide Number Placeholder 3">
            <a:extLst>
              <a:ext uri="{FF2B5EF4-FFF2-40B4-BE49-F238E27FC236}">
                <a16:creationId xmlns:a16="http://schemas.microsoft.com/office/drawing/2014/main" id="{4078085C-5EE5-42B9-8BE7-238570153017}"/>
              </a:ext>
            </a:extLst>
          </p:cNvPr>
          <p:cNvSpPr>
            <a:spLocks noGrp="1"/>
          </p:cNvSpPr>
          <p:nvPr>
            <p:ph type="sldNum" sz="quarter" idx="12"/>
          </p:nvPr>
        </p:nvSpPr>
        <p:spPr/>
        <p:txBody>
          <a:bodyPr/>
          <a:lstStyle/>
          <a:p>
            <a:fld id="{8D4C71F6-89C4-4D03-933D-C5FBAD4C5AE0}" type="slidenum">
              <a:rPr lang="en-US" smtClean="0"/>
              <a:t>21</a:t>
            </a:fld>
            <a:endParaRPr lang="en-US"/>
          </a:p>
        </p:txBody>
      </p:sp>
    </p:spTree>
    <p:extLst>
      <p:ext uri="{BB962C8B-B14F-4D97-AF65-F5344CB8AC3E}">
        <p14:creationId xmlns:p14="http://schemas.microsoft.com/office/powerpoint/2010/main" val="50435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a:xfrm>
            <a:off x="838200" y="-23983"/>
            <a:ext cx="10515600" cy="831380"/>
          </a:xfrm>
        </p:spPr>
        <p:txBody>
          <a:bodyPr/>
          <a:lstStyle/>
          <a:p>
            <a:r>
              <a:rPr lang="en-US" dirty="0"/>
              <a:t>New Business: </a:t>
            </a:r>
            <a:r>
              <a:rPr lang="en-US" i="1" u="sng" dirty="0"/>
              <a:t>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205902" y="807389"/>
            <a:ext cx="11644008" cy="6167335"/>
          </a:xfrm>
        </p:spPr>
        <p:txBody>
          <a:bodyPr>
            <a:normAutofit/>
          </a:bodyPr>
          <a:lstStyle/>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22</a:t>
            </a:fld>
            <a:endParaRPr lang="en-US"/>
          </a:p>
        </p:txBody>
      </p:sp>
    </p:spTree>
    <p:extLst>
      <p:ext uri="{BB962C8B-B14F-4D97-AF65-F5344CB8AC3E}">
        <p14:creationId xmlns:p14="http://schemas.microsoft.com/office/powerpoint/2010/main" val="1171000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0EDD8-4666-4C0C-A068-ED8BADF4F295}"/>
              </a:ext>
            </a:extLst>
          </p:cNvPr>
          <p:cNvPicPr>
            <a:picLocks noChangeAspect="1"/>
          </p:cNvPicPr>
          <p:nvPr/>
        </p:nvPicPr>
        <p:blipFill>
          <a:blip r:embed="rId2"/>
          <a:stretch>
            <a:fillRect/>
          </a:stretch>
        </p:blipFill>
        <p:spPr>
          <a:xfrm>
            <a:off x="878167" y="321734"/>
            <a:ext cx="4584834" cy="2905170"/>
          </a:xfrm>
          <a:prstGeom prst="rect">
            <a:avLst/>
          </a:prstGeom>
        </p:spPr>
      </p:pic>
      <p:pic>
        <p:nvPicPr>
          <p:cNvPr id="7" name="Picture 6">
            <a:extLst>
              <a:ext uri="{FF2B5EF4-FFF2-40B4-BE49-F238E27FC236}">
                <a16:creationId xmlns:a16="http://schemas.microsoft.com/office/drawing/2014/main" id="{9EDB1813-C8BD-4B0F-8D98-006023052411}"/>
              </a:ext>
            </a:extLst>
          </p:cNvPr>
          <p:cNvPicPr>
            <a:picLocks noChangeAspect="1"/>
          </p:cNvPicPr>
          <p:nvPr/>
        </p:nvPicPr>
        <p:blipFill>
          <a:blip r:embed="rId3"/>
          <a:stretch>
            <a:fillRect/>
          </a:stretch>
        </p:blipFill>
        <p:spPr>
          <a:xfrm>
            <a:off x="619771" y="3631096"/>
            <a:ext cx="5101623" cy="2760560"/>
          </a:xfrm>
          <a:prstGeom prst="rect">
            <a:avLst/>
          </a:prstGeom>
        </p:spPr>
      </p:pic>
      <p:sp>
        <p:nvSpPr>
          <p:cNvPr id="71" name="Rectangle 7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7096251-E0C4-4813-A16F-DB793C3E1A0D}"/>
              </a:ext>
            </a:extLst>
          </p:cNvPr>
          <p:cNvSpPr>
            <a:spLocks noGrp="1"/>
          </p:cNvSpPr>
          <p:nvPr>
            <p:ph type="sldNum" sz="quarter" idx="12"/>
          </p:nvPr>
        </p:nvSpPr>
        <p:spPr>
          <a:xfrm>
            <a:off x="8610600" y="6356350"/>
            <a:ext cx="2743200" cy="365125"/>
          </a:xfrm>
        </p:spPr>
        <p:txBody>
          <a:bodyPr>
            <a:normAutofit/>
          </a:bodyPr>
          <a:lstStyle/>
          <a:p>
            <a:pPr>
              <a:spcAft>
                <a:spcPts val="600"/>
              </a:spcAft>
            </a:pPr>
            <a:fld id="{8D4C71F6-89C4-4D03-933D-C5FBAD4C5AE0}" type="slidenum">
              <a:rPr lang="en-US" smtClean="0"/>
              <a:pPr>
                <a:spcAft>
                  <a:spcPts val="600"/>
                </a:spcAft>
              </a:pPr>
              <a:t>23</a:t>
            </a:fld>
            <a:endParaRPr lang="en-US"/>
          </a:p>
        </p:txBody>
      </p:sp>
      <p:pic>
        <p:nvPicPr>
          <p:cNvPr id="1026" name="Picture 2">
            <a:extLst>
              <a:ext uri="{FF2B5EF4-FFF2-40B4-BE49-F238E27FC236}">
                <a16:creationId xmlns:a16="http://schemas.microsoft.com/office/drawing/2014/main" id="{AAC7D6EC-2C60-4D30-9999-292E27D19B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1321658"/>
            <a:ext cx="5426764" cy="4070073"/>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9709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80B8-D404-4B7A-99B1-BAFB764A5E2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Closing Prayer &amp; Spiritual Advice: Father Eversole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mammal&#10;&#10;Description automatically generated">
            <a:extLst>
              <a:ext uri="{FF2B5EF4-FFF2-40B4-BE49-F238E27FC236}">
                <a16:creationId xmlns:a16="http://schemas.microsoft.com/office/drawing/2014/main" id="{3B9D2C24-1C99-4F71-A3BA-DF97EEA23835}"/>
              </a:ext>
            </a:extLst>
          </p:cNvPr>
          <p:cNvPicPr>
            <a:picLocks noChangeAspect="1"/>
          </p:cNvPicPr>
          <p:nvPr/>
        </p:nvPicPr>
        <p:blipFill rotWithShape="1">
          <a:blip r:embed="rId2">
            <a:extLst>
              <a:ext uri="{28A0092B-C50C-407E-A947-70E740481C1C}">
                <a14:useLocalDpi xmlns:a14="http://schemas.microsoft.com/office/drawing/2010/main" val="0"/>
              </a:ext>
            </a:extLst>
          </a:blip>
          <a:srcRect l="16218"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Slide Number Placeholder 2">
            <a:extLst>
              <a:ext uri="{FF2B5EF4-FFF2-40B4-BE49-F238E27FC236}">
                <a16:creationId xmlns:a16="http://schemas.microsoft.com/office/drawing/2014/main" id="{4CF22826-12F5-4D20-A76C-5CDEF26536BD}"/>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D4C71F6-89C4-4D03-933D-C5FBAD4C5AE0}" type="slidenum">
              <a:rPr lang="en-US" sz="1500">
                <a:solidFill>
                  <a:srgbClr val="FFFFFF"/>
                </a:solidFill>
                <a:latin typeface="Calibri" panose="020F0502020204030204"/>
              </a:rPr>
              <a:pPr algn="ctr">
                <a:spcAft>
                  <a:spcPts val="600"/>
                </a:spcAft>
                <a:defRPr/>
              </a:pPr>
              <a:t>24</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3772154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2015FA-0FC3-4C6F-85DA-97E1D74A2A5B}"/>
              </a:ext>
            </a:extLst>
          </p:cNvPr>
          <p:cNvPicPr>
            <a:picLocks noChangeAspect="1"/>
          </p:cNvPicPr>
          <p:nvPr/>
        </p:nvPicPr>
        <p:blipFill>
          <a:blip r:embed="rId2"/>
          <a:stretch>
            <a:fillRect/>
          </a:stretch>
        </p:blipFill>
        <p:spPr>
          <a:xfrm>
            <a:off x="7001234" y="643467"/>
            <a:ext cx="3969386" cy="5571066"/>
          </a:xfrm>
          <a:prstGeom prst="rect">
            <a:avLst/>
          </a:prstGeom>
        </p:spPr>
      </p:pic>
      <p:sp>
        <p:nvSpPr>
          <p:cNvPr id="22" name="Rectangle 2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8BF2FD-E9EA-4C17-9D55-9D398E442620}"/>
              </a:ext>
            </a:extLst>
          </p:cNvPr>
          <p:cNvPicPr>
            <a:picLocks noChangeAspect="1"/>
          </p:cNvPicPr>
          <p:nvPr/>
        </p:nvPicPr>
        <p:blipFill>
          <a:blip r:embed="rId3"/>
          <a:stretch>
            <a:fillRect/>
          </a:stretch>
        </p:blipFill>
        <p:spPr>
          <a:xfrm>
            <a:off x="1137814" y="643467"/>
            <a:ext cx="4136516" cy="5571066"/>
          </a:xfrm>
          <a:prstGeom prst="rect">
            <a:avLst/>
          </a:prstGeom>
        </p:spPr>
      </p:pic>
      <p:sp>
        <p:nvSpPr>
          <p:cNvPr id="2" name="Slide Number Placeholder 1">
            <a:extLst>
              <a:ext uri="{FF2B5EF4-FFF2-40B4-BE49-F238E27FC236}">
                <a16:creationId xmlns:a16="http://schemas.microsoft.com/office/drawing/2014/main" id="{B0BE1661-B18E-4B30-9C4B-C895B5870260}"/>
              </a:ext>
            </a:extLst>
          </p:cNvPr>
          <p:cNvSpPr>
            <a:spLocks noGrp="1"/>
          </p:cNvSpPr>
          <p:nvPr>
            <p:ph type="sldNum" sz="quarter" idx="12"/>
          </p:nvPr>
        </p:nvSpPr>
        <p:spPr>
          <a:xfrm>
            <a:off x="8610600" y="6356350"/>
            <a:ext cx="2743200" cy="365125"/>
          </a:xfrm>
        </p:spPr>
        <p:txBody>
          <a:bodyPr>
            <a:normAutofit/>
          </a:bodyPr>
          <a:lstStyle/>
          <a:p>
            <a:pPr>
              <a:spcAft>
                <a:spcPts val="600"/>
              </a:spcAft>
            </a:pPr>
            <a:fld id="{8D4C71F6-89C4-4D03-933D-C5FBAD4C5AE0}"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35983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0D301-5186-49E9-A111-6566177A2332}"/>
              </a:ext>
            </a:extLst>
          </p:cNvPr>
          <p:cNvSpPr>
            <a:spLocks noGrp="1"/>
          </p:cNvSpPr>
          <p:nvPr>
            <p:ph type="sldNum" sz="quarter" idx="12"/>
          </p:nvPr>
        </p:nvSpPr>
        <p:spPr/>
        <p:txBody>
          <a:bodyPr/>
          <a:lstStyle/>
          <a:p>
            <a:fld id="{8D4C71F6-89C4-4D03-933D-C5FBAD4C5AE0}" type="slidenum">
              <a:rPr lang="en-US" smtClean="0"/>
              <a:t>4</a:t>
            </a:fld>
            <a:endParaRPr lang="en-US"/>
          </a:p>
        </p:txBody>
      </p:sp>
      <p:pic>
        <p:nvPicPr>
          <p:cNvPr id="4" name="Picture 3" descr="Text&#10;&#10;Description automatically generated with low confidence">
            <a:extLst>
              <a:ext uri="{FF2B5EF4-FFF2-40B4-BE49-F238E27FC236}">
                <a16:creationId xmlns:a16="http://schemas.microsoft.com/office/drawing/2014/main" id="{297920DE-6AAC-4B41-8E04-516DBD385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27432"/>
            <a:ext cx="9107424" cy="6830568"/>
          </a:xfrm>
          <a:prstGeom prst="rect">
            <a:avLst/>
          </a:prstGeom>
        </p:spPr>
      </p:pic>
    </p:spTree>
    <p:extLst>
      <p:ext uri="{BB962C8B-B14F-4D97-AF65-F5344CB8AC3E}">
        <p14:creationId xmlns:p14="http://schemas.microsoft.com/office/powerpoint/2010/main" val="72345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37002AA-873D-48BB-97DB-3861E0AB3DB1}"/>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Spiritual Advisor’s Presentation</a:t>
            </a:r>
          </a:p>
        </p:txBody>
      </p:sp>
      <p:sp>
        <p:nvSpPr>
          <p:cNvPr id="3" name="Text Placeholder 2">
            <a:extLst>
              <a:ext uri="{FF2B5EF4-FFF2-40B4-BE49-F238E27FC236}">
                <a16:creationId xmlns:a16="http://schemas.microsoft.com/office/drawing/2014/main" id="{53F9B37A-CA7B-49DF-887D-B9A4E6B3BEDB}"/>
              </a:ext>
            </a:extLst>
          </p:cNvPr>
          <p:cNvSpPr>
            <a:spLocks noGrp="1"/>
          </p:cNvSpPr>
          <p:nvPr>
            <p:ph type="body" idx="1"/>
          </p:nvPr>
        </p:nvSpPr>
        <p:spPr>
          <a:xfrm>
            <a:off x="1578043" y="3739764"/>
            <a:ext cx="5324405" cy="1198120"/>
          </a:xfrm>
        </p:spPr>
        <p:txBody>
          <a:bodyPr vert="horz" lIns="91440" tIns="45720" rIns="91440" bIns="45720" rtlCol="0">
            <a:normAutofit/>
          </a:bodyPr>
          <a:lstStyle/>
          <a:p>
            <a:r>
              <a:rPr lang="en-US" sz="2000" i="1" kern="1200">
                <a:solidFill>
                  <a:srgbClr val="FFFFFF"/>
                </a:solidFill>
                <a:latin typeface="+mn-lt"/>
                <a:ea typeface="+mn-ea"/>
                <a:cs typeface="+mn-cs"/>
              </a:rPr>
              <a:t>Father Eversole</a:t>
            </a:r>
          </a:p>
        </p:txBody>
      </p:sp>
      <p:sp>
        <p:nvSpPr>
          <p:cNvPr id="4" name="Slide Number Placeholder 3">
            <a:extLst>
              <a:ext uri="{FF2B5EF4-FFF2-40B4-BE49-F238E27FC236}">
                <a16:creationId xmlns:a16="http://schemas.microsoft.com/office/drawing/2014/main" id="{F7AFD64C-11B6-4867-B75C-7C96134B1ED9}"/>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8D4C71F6-89C4-4D03-933D-C5FBAD4C5AE0}" type="slidenum">
              <a:rPr lang="en-US">
                <a:solidFill>
                  <a:srgbClr val="FFFFFF"/>
                </a:solidFill>
              </a:rPr>
              <a:pPr>
                <a:spcAft>
                  <a:spcPts val="600"/>
                </a:spcAft>
              </a:pPr>
              <a:t>5</a:t>
            </a:fld>
            <a:endParaRPr lang="en-US">
              <a:solidFill>
                <a:srgbClr val="FFFFFF"/>
              </a:solidFill>
            </a:endParaRPr>
          </a:p>
        </p:txBody>
      </p:sp>
      <p:grpSp>
        <p:nvGrpSpPr>
          <p:cNvPr id="15" name="Group 14">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descr="Shape&#10;&#10;Description automatically generated with low confidence">
            <a:extLst>
              <a:ext uri="{FF2B5EF4-FFF2-40B4-BE49-F238E27FC236}">
                <a16:creationId xmlns:a16="http://schemas.microsoft.com/office/drawing/2014/main" id="{5134DE69-78FD-4342-B6EE-A6D04020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1" y="573583"/>
            <a:ext cx="3997583" cy="5710833"/>
          </a:xfrm>
          <a:prstGeom prst="rect">
            <a:avLst/>
          </a:prstGeom>
        </p:spPr>
      </p:pic>
    </p:spTree>
    <p:extLst>
      <p:ext uri="{BB962C8B-B14F-4D97-AF65-F5344CB8AC3E}">
        <p14:creationId xmlns:p14="http://schemas.microsoft.com/office/powerpoint/2010/main" val="417385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8639-8DA9-42B2-BB52-B2059CA4E73C}"/>
              </a:ext>
            </a:extLst>
          </p:cNvPr>
          <p:cNvSpPr>
            <a:spLocks noGrp="1"/>
          </p:cNvSpPr>
          <p:nvPr>
            <p:ph type="title"/>
          </p:nvPr>
        </p:nvSpPr>
        <p:spPr/>
        <p:txBody>
          <a:bodyPr/>
          <a:lstStyle/>
          <a:p>
            <a:r>
              <a:rPr lang="en-US" dirty="0"/>
              <a:t>Let Us Pray for Our Friend Ann</a:t>
            </a:r>
          </a:p>
        </p:txBody>
      </p:sp>
      <p:sp>
        <p:nvSpPr>
          <p:cNvPr id="3" name="Content Placeholder 2">
            <a:extLst>
              <a:ext uri="{FF2B5EF4-FFF2-40B4-BE49-F238E27FC236}">
                <a16:creationId xmlns:a16="http://schemas.microsoft.com/office/drawing/2014/main" id="{8BD54A38-D90C-47BF-B709-2D3A3602847C}"/>
              </a:ext>
            </a:extLst>
          </p:cNvPr>
          <p:cNvSpPr>
            <a:spLocks noGrp="1"/>
          </p:cNvSpPr>
          <p:nvPr>
            <p:ph idx="1"/>
          </p:nvPr>
        </p:nvSpPr>
        <p:spPr>
          <a:xfrm>
            <a:off x="838200" y="1825625"/>
            <a:ext cx="7772400" cy="4351338"/>
          </a:xfrm>
        </p:spPr>
        <p:txBody>
          <a:bodyPr/>
          <a:lstStyle/>
          <a:p>
            <a:pPr marL="0" indent="0">
              <a:buNone/>
            </a:pPr>
            <a:r>
              <a:rPr lang="en-US" dirty="0"/>
              <a:t>Lord watch over and care for our friend – Ann</a:t>
            </a:r>
          </a:p>
          <a:p>
            <a:pPr marL="0" indent="0">
              <a:buNone/>
            </a:pPr>
            <a:r>
              <a:rPr lang="en-US" dirty="0"/>
              <a:t>Heal Ann and provide her the means to help others; which has been and is her passion in life.</a:t>
            </a:r>
          </a:p>
          <a:p>
            <a:pPr marL="0" indent="0">
              <a:buNone/>
            </a:pPr>
            <a:r>
              <a:rPr lang="en-US" dirty="0">
                <a:solidFill>
                  <a:srgbClr val="FF0000"/>
                </a:solidFill>
              </a:rPr>
              <a:t>Lord hear our prayer.</a:t>
            </a:r>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38302B08-6D74-4277-ADBE-B38C2F9CB2F8}"/>
              </a:ext>
            </a:extLst>
          </p:cNvPr>
          <p:cNvSpPr>
            <a:spLocks noGrp="1"/>
          </p:cNvSpPr>
          <p:nvPr>
            <p:ph type="sldNum" sz="quarter" idx="12"/>
          </p:nvPr>
        </p:nvSpPr>
        <p:spPr/>
        <p:txBody>
          <a:bodyPr/>
          <a:lstStyle/>
          <a:p>
            <a:fld id="{8D4C71F6-89C4-4D03-933D-C5FBAD4C5AE0}" type="slidenum">
              <a:rPr lang="en-US" smtClean="0"/>
              <a:t>6</a:t>
            </a:fld>
            <a:endParaRPr lang="en-US"/>
          </a:p>
        </p:txBody>
      </p:sp>
      <p:pic>
        <p:nvPicPr>
          <p:cNvPr id="5" name="Picture 4">
            <a:extLst>
              <a:ext uri="{FF2B5EF4-FFF2-40B4-BE49-F238E27FC236}">
                <a16:creationId xmlns:a16="http://schemas.microsoft.com/office/drawing/2014/main" id="{B87879E3-5497-44CE-A172-3E061D94A1F6}"/>
              </a:ext>
            </a:extLst>
          </p:cNvPr>
          <p:cNvPicPr>
            <a:picLocks noChangeAspect="1"/>
          </p:cNvPicPr>
          <p:nvPr/>
        </p:nvPicPr>
        <p:blipFill>
          <a:blip r:embed="rId2"/>
          <a:stretch>
            <a:fillRect/>
          </a:stretch>
        </p:blipFill>
        <p:spPr>
          <a:xfrm>
            <a:off x="8695184" y="1684935"/>
            <a:ext cx="3198658" cy="4492028"/>
          </a:xfrm>
          <a:prstGeom prst="rect">
            <a:avLst/>
          </a:prstGeom>
        </p:spPr>
      </p:pic>
    </p:spTree>
    <p:extLst>
      <p:ext uri="{BB962C8B-B14F-4D97-AF65-F5344CB8AC3E}">
        <p14:creationId xmlns:p14="http://schemas.microsoft.com/office/powerpoint/2010/main" val="86183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4A-DBAE-437A-855C-04BF5741182F}"/>
              </a:ext>
            </a:extLst>
          </p:cNvPr>
          <p:cNvSpPr>
            <a:spLocks noGrp="1"/>
          </p:cNvSpPr>
          <p:nvPr>
            <p:ph type="title"/>
          </p:nvPr>
        </p:nvSpPr>
        <p:spPr/>
        <p:txBody>
          <a:bodyPr/>
          <a:lstStyle/>
          <a:p>
            <a:r>
              <a:rPr lang="en-US" dirty="0"/>
              <a:t>Treasurer’s Report: Don Carlson</a:t>
            </a:r>
          </a:p>
        </p:txBody>
      </p:sp>
      <p:sp>
        <p:nvSpPr>
          <p:cNvPr id="3" name="Content Placeholder 2">
            <a:extLst>
              <a:ext uri="{FF2B5EF4-FFF2-40B4-BE49-F238E27FC236}">
                <a16:creationId xmlns:a16="http://schemas.microsoft.com/office/drawing/2014/main" id="{76341D14-6BBF-4825-9797-0A4A980C2F2D}"/>
              </a:ext>
            </a:extLst>
          </p:cNvPr>
          <p:cNvSpPr>
            <a:spLocks noGrp="1"/>
          </p:cNvSpPr>
          <p:nvPr>
            <p:ph idx="1"/>
          </p:nvPr>
        </p:nvSpPr>
        <p:spPr>
          <a:xfrm>
            <a:off x="463296" y="1511808"/>
            <a:ext cx="10890504" cy="4665155"/>
          </a:xfrm>
        </p:spPr>
        <p:txBody>
          <a:bodyPr/>
          <a:lstStyle/>
          <a:p>
            <a:pPr marL="514350" indent="-514350">
              <a:buFont typeface="+mj-lt"/>
              <a:buAutoNum type="arabicPeriod"/>
            </a:pPr>
            <a:r>
              <a:rPr lang="en-US" dirty="0"/>
              <a:t>Current Balance</a:t>
            </a:r>
          </a:p>
          <a:p>
            <a:pPr marL="514350" indent="-514350">
              <a:buFont typeface="+mj-lt"/>
              <a:buAutoNum type="arabicPeriod"/>
            </a:pPr>
            <a:r>
              <a:rPr lang="en-US" dirty="0"/>
              <a:t>Bills Paid</a:t>
            </a:r>
          </a:p>
          <a:p>
            <a:pPr marL="514350" indent="-514350">
              <a:buFont typeface="+mj-lt"/>
              <a:buAutoNum type="arabicPeriod"/>
            </a:pPr>
            <a:r>
              <a:rPr lang="en-US" dirty="0"/>
              <a:t>Donations</a:t>
            </a:r>
          </a:p>
          <a:p>
            <a:pPr marL="971550" lvl="1" indent="-514350">
              <a:buFont typeface="+mj-lt"/>
              <a:buAutoNum type="alphaLcPeriod"/>
            </a:pPr>
            <a:r>
              <a:rPr lang="en-US" dirty="0"/>
              <a:t>Online donations</a:t>
            </a:r>
          </a:p>
          <a:p>
            <a:pPr marL="971550" lvl="1" indent="-514350">
              <a:buFont typeface="+mj-lt"/>
              <a:buAutoNum type="alphaLcPeriod"/>
            </a:pPr>
            <a:r>
              <a:rPr lang="en-US" dirty="0"/>
              <a:t>Other donations </a:t>
            </a:r>
          </a:p>
          <a:p>
            <a:pPr marL="514350" indent="-514350">
              <a:buFont typeface="+mj-lt"/>
              <a:buAutoNum type="arabicPeriod"/>
            </a:pPr>
            <a:r>
              <a:rPr lang="en-US" dirty="0"/>
              <a:t>Other financial issues as appropriate</a:t>
            </a:r>
          </a:p>
        </p:txBody>
      </p:sp>
      <p:sp>
        <p:nvSpPr>
          <p:cNvPr id="4" name="Slide Number Placeholder 3">
            <a:extLst>
              <a:ext uri="{FF2B5EF4-FFF2-40B4-BE49-F238E27FC236}">
                <a16:creationId xmlns:a16="http://schemas.microsoft.com/office/drawing/2014/main" id="{C36A8331-AD06-421F-8FF6-A015BB938914}"/>
              </a:ext>
            </a:extLst>
          </p:cNvPr>
          <p:cNvSpPr>
            <a:spLocks noGrp="1"/>
          </p:cNvSpPr>
          <p:nvPr>
            <p:ph type="sldNum" sz="quarter" idx="12"/>
          </p:nvPr>
        </p:nvSpPr>
        <p:spPr/>
        <p:txBody>
          <a:bodyPr/>
          <a:lstStyle/>
          <a:p>
            <a:fld id="{8D4C71F6-89C4-4D03-933D-C5FBAD4C5AE0}" type="slidenum">
              <a:rPr lang="en-US" smtClean="0"/>
              <a:t>7</a:t>
            </a:fld>
            <a:endParaRPr lang="en-US"/>
          </a:p>
        </p:txBody>
      </p:sp>
    </p:spTree>
    <p:extLst>
      <p:ext uri="{BB962C8B-B14F-4D97-AF65-F5344CB8AC3E}">
        <p14:creationId xmlns:p14="http://schemas.microsoft.com/office/powerpoint/2010/main" val="309528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Home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lnSpcReduction="10000"/>
          </a:bodyPr>
          <a:lstStyle/>
          <a:p>
            <a:pPr marL="0" marR="0" algn="ctr">
              <a:lnSpc>
                <a:spcPct val="107000"/>
              </a:lnSpc>
              <a:spcBef>
                <a:spcPts val="0"/>
              </a:spcBef>
              <a:spcAft>
                <a:spcPts val="8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Conference Emergency Assistance Ministry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Manager of the Conference Emergency Assistance Ministry is Michael March</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Current makeup of the Conference’s Ministry is: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Call Monitors of the Conference’s Assistance Line </a:t>
            </a: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540 834-5555</a:t>
            </a:r>
            <a:r>
              <a:rPr lang="en-US" sz="1100" dirty="0">
                <a:effectLst/>
                <a:latin typeface="Calibri" panose="020F0502020204030204" pitchFamily="34" charset="0"/>
                <a:ea typeface="Calibri" panose="020F0502020204030204" pitchFamily="34" charset="0"/>
                <a:cs typeface="Times New Roman" panose="02020603050405020304" pitchFamily="18" charset="0"/>
              </a:rPr>
              <a:t> are Barbara Legaz and Deanna Kau.</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Caseworkers of Conference ONLY financial assistance are Ann Ellis, Joe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Darr</a:t>
            </a:r>
            <a:r>
              <a:rPr lang="en-US" sz="1100" dirty="0">
                <a:effectLst/>
                <a:latin typeface="Calibri" panose="020F0502020204030204" pitchFamily="34" charset="0"/>
                <a:ea typeface="Calibri" panose="020F0502020204030204" pitchFamily="34" charset="0"/>
                <a:cs typeface="Times New Roman" panose="02020603050405020304" pitchFamily="18" charset="0"/>
              </a:rPr>
              <a:t>, Lilian Fay, and Deborah Franks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Caseworkers of Catholic Charities funding OR combination of Catholic Charities &amp; Conference financial assistance are John Tighe and Michael March</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Actual visits to Assistance Line Callers homes are suspended for the foreseeable future.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 person meetings with callers will be conducted in a public place.</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Assistance Line Monitors will document the Assistance Line calls and provide an email of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calls (regardless of ZIP Code and requests) to the Conference Manager (Michael March) and the Assistance Line Monitor Secretary (Melissa Miller) and info copy the Conference President (Dave Scharett)</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Assistance Line Monitors should continue to refer callers to other organizations as needed.  Monitors and Caseworkers can access the Saint Faustina Conference website (</a:t>
            </a:r>
            <a:r>
              <a:rPr lang="en-US" sz="1100" dirty="0">
                <a:solidFill>
                  <a:srgbClr val="4472C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www.svdpstfaustina.org</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the current listing of referrals.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Enter the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website</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 then click on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“Programs”</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 then click on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“Assistance”</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 to get to the referrals</a:t>
            </a:r>
            <a:r>
              <a:rPr lang="en-US" sz="1100" dirty="0">
                <a:effectLst/>
                <a:latin typeface="Calibri" panose="020F0502020204030204" pitchFamily="34" charset="0"/>
                <a:ea typeface="Calibri" panose="020F0502020204030204" pitchFamily="34" charset="0"/>
                <a:cs typeface="Times New Roman" panose="02020603050405020304" pitchFamily="18" charset="0"/>
              </a:rPr>
              <a:t> such as our Conference Resources Document, all of the Jobs referrals, the Central Virginia Housing Authority, The Virginia Heating &amp; Cooling Assistance Program, the Federally Assisted Senior Apartments listing, Section 8 and other federally assisted apartments, SNAP/WIC and Spotsylvania Social Services listings.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Conference Manager will assign cases to individual Caseworkers.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following are Conference Rules to be followed:</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Caseworkers are authorized a maximum of </a:t>
            </a: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$350</a:t>
            </a: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pledge on each case.  Over $350 must be approved by the Conference Manager.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Once we help a Caller financially, they are not eligible again for financial assistance for 12 months.  This also corresponds with Catholic Charities rules.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 motel rent except for exceptional situation determined by the Caseworker and the Conference Manager.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Caseworkers can provide other than financial assistance, such as food by referral to our Conference Resources Document and referral to:</a:t>
            </a:r>
          </a:p>
          <a:p>
            <a:pPr marL="1143000" marR="0" lvl="2" indent="-228600">
              <a:lnSpc>
                <a:spcPct val="107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Community Ministry Center				Hours of Operation</a:t>
            </a:r>
          </a:p>
          <a:p>
            <a:pPr marL="1143000" marR="0" indent="0">
              <a:lnSpc>
                <a:spcPct val="107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918 Bragg Road					Tuesday	6-8PM</a:t>
            </a:r>
          </a:p>
          <a:p>
            <a:pPr marL="1143000" marR="0" indent="0">
              <a:lnSpc>
                <a:spcPct val="107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22407						Thursday	9-11AM</a:t>
            </a:r>
          </a:p>
          <a:p>
            <a:pPr marL="1143000" marR="0" indent="0">
              <a:lnSpc>
                <a:spcPct val="107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Saturday	9-11AM</a:t>
            </a:r>
          </a:p>
          <a:p>
            <a:pPr marL="1143000" marR="0" indent="0">
              <a:lnSpc>
                <a:spcPct val="107000"/>
              </a:lnSpc>
              <a:spcBef>
                <a:spcPts val="0"/>
              </a:spcBef>
              <a:spcAft>
                <a:spcPts val="0"/>
              </a:spcAft>
              <a:buNone/>
            </a:pP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Food is given out by </a:t>
            </a:r>
            <a:r>
              <a:rPr lang="en-US" sz="1100" b="1" i="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family need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families may come </a:t>
            </a:r>
            <a:r>
              <a:rPr lang="en-US" sz="1100" b="1" i="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every week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food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Caseworkers can obtain Home Essentials for their cases through the Conference Manager.</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further assistance opportunities refer the callers to </a:t>
            </a:r>
            <a:r>
              <a:rPr lang="en-US" sz="11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Findhelp.org</a:t>
            </a:r>
            <a:r>
              <a:rPr lang="en-US"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Case resolutions: As a general rule, case workers should be able to obtain the required signed form and documents needed to conclude each assigned case within 7 days or less from the Caseworkers initial contact with the caller.  There are a few possible disqualifying factors such a Section 8 housing (Only applies to Catholic Charities assistance), no income, outdated or no lease, expired I.D. or non-current rental ledger.</a:t>
            </a:r>
          </a:p>
          <a:p>
            <a:pPr marL="342900" marR="0" lvl="0" indent="-342900">
              <a:lnSpc>
                <a:spcPct val="107000"/>
              </a:lnSpc>
              <a:spcBef>
                <a:spcPts val="0"/>
              </a:spcBef>
              <a:spcAft>
                <a:spcPts val="80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Caseworkers have FLEXIBILITY in working a case.  It is your interview and your assessment that will determine if the Conference will be able to help.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Brush Script MT" panose="03060802040406070304" pitchFamily="66" charset="0"/>
                <a:ea typeface="Calibri" panose="020F0502020204030204" pitchFamily="34" charset="0"/>
                <a:cs typeface="Times New Roman" panose="02020603050405020304" pitchFamily="18" charset="0"/>
              </a:rPr>
              <a:t>	David E Scharett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David E. Scharett								18 June 2021</a:t>
            </a:r>
          </a:p>
          <a:p>
            <a:pPr marL="0" marR="0" indent="0">
              <a:lnSpc>
                <a:spcPct val="107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President</a:t>
            </a:r>
          </a:p>
          <a:p>
            <a:pPr marL="0" marR="0" indent="0">
              <a:lnSpc>
                <a:spcPct val="107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Saint Faustina Conference</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8</a:t>
            </a:fld>
            <a:endParaRPr lang="en-US" dirty="0"/>
          </a:p>
        </p:txBody>
      </p:sp>
    </p:spTree>
    <p:extLst>
      <p:ext uri="{BB962C8B-B14F-4D97-AF65-F5344CB8AC3E}">
        <p14:creationId xmlns:p14="http://schemas.microsoft.com/office/powerpoint/2010/main" val="54051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0DD5-D2DF-474A-9867-D279A62DE2AE}"/>
              </a:ext>
            </a:extLst>
          </p:cNvPr>
          <p:cNvSpPr>
            <a:spLocks noGrp="1"/>
          </p:cNvSpPr>
          <p:nvPr>
            <p:ph type="title"/>
          </p:nvPr>
        </p:nvSpPr>
        <p:spPr/>
        <p:txBody>
          <a:bodyPr/>
          <a:lstStyle/>
          <a:p>
            <a:r>
              <a:rPr lang="en-US" dirty="0"/>
              <a:t>SVdP Youth Conference</a:t>
            </a:r>
          </a:p>
        </p:txBody>
      </p:sp>
      <p:sp>
        <p:nvSpPr>
          <p:cNvPr id="3" name="Content Placeholder 2">
            <a:extLst>
              <a:ext uri="{FF2B5EF4-FFF2-40B4-BE49-F238E27FC236}">
                <a16:creationId xmlns:a16="http://schemas.microsoft.com/office/drawing/2014/main" id="{596B8D50-C360-423B-8BF3-3637C5E99676}"/>
              </a:ext>
            </a:extLst>
          </p:cNvPr>
          <p:cNvSpPr>
            <a:spLocks noGrp="1"/>
          </p:cNvSpPr>
          <p:nvPr>
            <p:ph idx="1"/>
          </p:nvPr>
        </p:nvSpPr>
        <p:spPr/>
        <p:txBody>
          <a:bodyPr>
            <a:normAutofit lnSpcReduction="10000"/>
          </a:bodyPr>
          <a:lstStyle/>
          <a:p>
            <a:r>
              <a:rPr lang="en-US" dirty="0"/>
              <a:t>Recruitment may start next month</a:t>
            </a:r>
          </a:p>
          <a:p>
            <a:r>
              <a:rPr lang="en-US" dirty="0"/>
              <a:t>Parent must be the one to sign up their children</a:t>
            </a:r>
          </a:p>
          <a:p>
            <a:r>
              <a:rPr lang="en-US" dirty="0"/>
              <a:t>We have a form for that (see next slide)</a:t>
            </a:r>
          </a:p>
          <a:p>
            <a:r>
              <a:rPr lang="en-US" dirty="0"/>
              <a:t>We have a Service Activity Parental Permission Form (slide after that)</a:t>
            </a:r>
          </a:p>
          <a:p>
            <a:r>
              <a:rPr lang="en-US" dirty="0"/>
              <a:t>We have Conference Guidelines: NOTE Guideline #7</a:t>
            </a:r>
          </a:p>
          <a:p>
            <a:r>
              <a:rPr lang="en-US" dirty="0"/>
              <a:t>We have Conference Policy &amp; Procedures Document for the Youth Conference</a:t>
            </a:r>
          </a:p>
          <a:p>
            <a:r>
              <a:rPr lang="en-US" dirty="0"/>
              <a:t>We have at least two mentors qualified to supervise the children</a:t>
            </a:r>
          </a:p>
          <a:p>
            <a:r>
              <a:rPr lang="en-US" dirty="0"/>
              <a:t>Stephen </a:t>
            </a:r>
            <a:r>
              <a:rPr lang="en-US" dirty="0" err="1"/>
              <a:t>Gopas</a:t>
            </a:r>
            <a:r>
              <a:rPr lang="en-US" dirty="0"/>
              <a:t> has signed up his sons: Shawn 16 and Daniel 14</a:t>
            </a:r>
          </a:p>
        </p:txBody>
      </p:sp>
      <p:sp>
        <p:nvSpPr>
          <p:cNvPr id="4" name="Slide Number Placeholder 3">
            <a:extLst>
              <a:ext uri="{FF2B5EF4-FFF2-40B4-BE49-F238E27FC236}">
                <a16:creationId xmlns:a16="http://schemas.microsoft.com/office/drawing/2014/main" id="{EF144815-549B-41C9-8950-FAB12806C560}"/>
              </a:ext>
            </a:extLst>
          </p:cNvPr>
          <p:cNvSpPr>
            <a:spLocks noGrp="1"/>
          </p:cNvSpPr>
          <p:nvPr>
            <p:ph type="sldNum" sz="quarter" idx="12"/>
          </p:nvPr>
        </p:nvSpPr>
        <p:spPr/>
        <p:txBody>
          <a:bodyPr/>
          <a:lstStyle/>
          <a:p>
            <a:fld id="{8D4C71F6-89C4-4D03-933D-C5FBAD4C5AE0}" type="slidenum">
              <a:rPr lang="en-US" smtClean="0"/>
              <a:t>9</a:t>
            </a:fld>
            <a:endParaRPr lang="en-US"/>
          </a:p>
        </p:txBody>
      </p:sp>
    </p:spTree>
    <p:extLst>
      <p:ext uri="{BB962C8B-B14F-4D97-AF65-F5344CB8AC3E}">
        <p14:creationId xmlns:p14="http://schemas.microsoft.com/office/powerpoint/2010/main" val="138113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5350</TotalTime>
  <Words>1108</Words>
  <Application>Microsoft Office PowerPoint</Application>
  <PresentationFormat>Widescreen</PresentationFormat>
  <Paragraphs>141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Brush Script MT</vt:lpstr>
      <vt:lpstr>Calibri</vt:lpstr>
      <vt:lpstr>Calibri Light</vt:lpstr>
      <vt:lpstr>Office Theme</vt:lpstr>
      <vt:lpstr>St Faustina Conference Saint Vincent de Paul Society</vt:lpstr>
      <vt:lpstr>Agenda</vt:lpstr>
      <vt:lpstr>PowerPoint Presentation</vt:lpstr>
      <vt:lpstr>PowerPoint Presentation</vt:lpstr>
      <vt:lpstr>Spiritual Advisor’s Presentation</vt:lpstr>
      <vt:lpstr>Let Us Pray for Our Friend Ann</vt:lpstr>
      <vt:lpstr>Treasurer’s Report: Don Carlson</vt:lpstr>
      <vt:lpstr>Home Visitations</vt:lpstr>
      <vt:lpstr>SVdP Youth Conference</vt:lpstr>
      <vt:lpstr>PowerPoint Presentation</vt:lpstr>
      <vt:lpstr>PowerPoint Presentation</vt:lpstr>
      <vt:lpstr>Bulletin Announcement for Saint Patrick Parish</vt:lpstr>
      <vt:lpstr>President’s Report Defer to Friends of the Poor ® Walk</vt:lpstr>
      <vt:lpstr>PowerPoint Presentation</vt:lpstr>
      <vt:lpstr>PowerPoint Presentation</vt:lpstr>
      <vt:lpstr>PowerPoint Presentation</vt:lpstr>
      <vt:lpstr>PowerPoint Presentation</vt:lpstr>
      <vt:lpstr>PowerPoint Presentation</vt:lpstr>
      <vt:lpstr>Public Affairs Report: Annie Mason</vt:lpstr>
      <vt:lpstr>Friendly Visitations</vt:lpstr>
      <vt:lpstr>Secretary’s Report: Amy Whittaker (Laura)</vt:lpstr>
      <vt:lpstr>New Business: open to all members</vt:lpstr>
      <vt:lpstr>PowerPoint Presentation</vt:lpstr>
      <vt:lpstr>Closing Prayer &amp; Spiritual Advice: Father Eversole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Faustina Conference Saint Vincent de Paul Society</dc:title>
  <dc:creator>David Scharett</dc:creator>
  <cp:lastModifiedBy>David Scharett</cp:lastModifiedBy>
  <cp:revision>164</cp:revision>
  <cp:lastPrinted>2021-06-26T08:52:18Z</cp:lastPrinted>
  <dcterms:created xsi:type="dcterms:W3CDTF">2021-02-01T16:50:23Z</dcterms:created>
  <dcterms:modified xsi:type="dcterms:W3CDTF">2021-06-26T09:10:40Z</dcterms:modified>
</cp:coreProperties>
</file>