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9" r:id="rId4"/>
    <p:sldId id="295" r:id="rId5"/>
    <p:sldId id="290" r:id="rId6"/>
    <p:sldId id="286" r:id="rId7"/>
    <p:sldId id="284" r:id="rId8"/>
    <p:sldId id="297" r:id="rId9"/>
    <p:sldId id="306" r:id="rId10"/>
    <p:sldId id="291" r:id="rId11"/>
    <p:sldId id="300" r:id="rId12"/>
    <p:sldId id="287" r:id="rId13"/>
    <p:sldId id="302" r:id="rId14"/>
    <p:sldId id="296" r:id="rId1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6BF757E-4E79-4C6F-975A-051C4F8D8DB8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FC3AE2B-9E3D-4B6B-AF5F-4A6F93953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2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50745-B747-4C64-A227-60BD0D3B7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F67789-8A2F-4015-82A7-9D7A0D4C5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ADEA1-B1C8-4E77-8B85-67D7B3D9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1BB8-92F6-495C-8B68-34559F93FD54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85F98-4768-472A-B812-E59D9381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73B18-6361-40E0-998A-C4A603F4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3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4DB22-ED94-48E4-9330-CCB2948B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4EE89-EEBA-4BB2-BD9D-5062CA661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364E8-D761-4695-8500-142CA8E18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D27B-2C95-469B-8EED-C773DEE6E205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0C6ED-E04B-42E5-AEF9-CFF4EC566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6CAE8-E65D-4FFB-BECD-B257B27B9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9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E35EA8-2DCB-4A7F-B92F-E38D36420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5DBC37-B978-495D-B95B-946BD00A5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3BBAF-AE0D-45AB-84E1-4508F2C70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B01D-93E3-4492-9BC8-1C47C4E9E31F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700B2-F2BF-495B-9FB5-DE7D035A4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ADB84-FF23-409C-9D34-85ADCBDC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8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9D945-BE52-4A05-8CA0-78366A21D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10082-54EA-456F-AF9A-71548FD64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014E6-411B-406E-B8FF-803CE586B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932A-3892-4DA9-8905-AD315FD0A766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AA60C-CA92-44AF-9D94-EDBDA6D47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6D038-B8BC-445F-98E7-BC7CBC05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9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7CB6-14BC-42BA-8E76-F5BF0DF2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76C31-7BA7-415E-9871-FC3EF118F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CA941-A3F5-45D9-AB01-A22573A0A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5C2E-41CA-40F9-A2B9-83721078614A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B475E-B18F-4633-8610-67BEF77C3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CF32B-26E8-4E59-853E-EF628E44F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5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8CA95-38D6-4121-99FA-B73EF1A1F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A5E54-E9B6-4F57-BCC6-DF76899D2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BA2FC-9F37-41FA-AF6B-F818AB423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99FC1-F7BE-4BB4-96A7-7768ED76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13A4-5299-4966-95E4-EA77C4AFF4BD}" type="datetime1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D30E8-6B61-4E7F-957B-37B9ED14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35673-E16C-4CE0-BFFF-301F3FBA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1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51C57-167D-4C18-9F5E-69B6C419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65B97-2BCE-4E3C-81B8-891BD03C8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5A901-A394-4E2F-859F-30F81B570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A8BCA0-D99C-4493-8D02-82DB33770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D0BF73-BFFE-4064-952D-3FE430EC9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784738-02DA-4DD0-855C-DCC72BAD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49EC-47F7-4AFC-8A4D-3206F382E54A}" type="datetime1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0CF89-FD24-4EB4-B3D5-95ED29E5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B42EF8-48DB-48EE-9A4D-7B9D1171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96C97-7E9B-4169-962A-FAAD197A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70EF2-DDE3-4537-BDED-D7506635C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6F2-E8DB-4E51-9E0E-4296ED1322DF}" type="datetime1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9A553-01B3-4876-A80E-5B97E1ADC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56A8F-1C21-4F93-843B-C8F190F7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8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36CA1-AAB1-4EEA-BBA8-B1B7430D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CC8D-F491-4448-8542-3B4ED68C85CE}" type="datetime1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01347-7832-4AFE-B93A-06D34A38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7971C-0C0B-44CC-8406-BAB551253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7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C6B35-87DB-4D88-B0FD-11BBDA9B1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147FA-9AD6-4687-A21A-B131398E7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E327A-09AF-4967-B12A-0D6B0D7E5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EDF93-5300-4297-94C7-FF3E5AF0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4355-D78A-4722-B7A1-5066EB989E70}" type="datetime1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A00C2-80F0-4C30-9DD3-4E9B4F836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EA40F-082D-48E2-95D4-23B3D0FA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4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49EF-976F-483F-9A45-AED1951FC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D239CC-6DDE-4273-B798-9F23025F8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DE978-B04F-40EE-9F24-6FA969418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342EE-0125-4F37-A1CB-5B6565B0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479C-7251-4617-BE31-B8A9CEF2AE5B}" type="datetime1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682F4-D8E7-4709-8B5E-00AAB745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CC250-4EBA-4B2E-A6AD-4D28CDED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6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 l="25000" t="-10000" r="25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EFD06E-0131-4374-BC9E-3B44A4F48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D3E2F-6630-423A-8F0C-47AC3480A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F36E7-5C01-4E35-B21B-9331D206C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0406A-C427-4BA5-848B-AE4D38E33F02}" type="datetime1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D2F49-A0C9-41F9-A59C-E270DF7C7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43B6E-DEA9-4D49-9A53-1DF8FC2FC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0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43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0E758-D2E9-4970-8CCC-05D441E24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r>
              <a:rPr lang="en-US" sz="5000" b="1" i="1">
                <a:solidFill>
                  <a:srgbClr val="FFFFFF"/>
                </a:solidFill>
              </a:rPr>
              <a:t>St Faustina Conference</a:t>
            </a:r>
            <a:br>
              <a:rPr lang="en-US" sz="5000">
                <a:solidFill>
                  <a:srgbClr val="FFFFFF"/>
                </a:solidFill>
              </a:rPr>
            </a:br>
            <a:r>
              <a:rPr lang="en-US" sz="5000">
                <a:solidFill>
                  <a:srgbClr val="FFFFFF"/>
                </a:solidFill>
              </a:rPr>
              <a:t>Saint Vincent de Paul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3A2C6-DABF-4293-938F-17F480A43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 Meeting</a:t>
            </a:r>
          </a:p>
          <a:p>
            <a:pPr marL="0" marR="0" lvl="0" indent="0" algn="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May 2021</a:t>
            </a:r>
          </a:p>
          <a:p>
            <a:pPr algn="r"/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4B2D2-C6F8-4941-9C29-6080F3ECD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1536" y="6356350"/>
            <a:ext cx="86226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D4C71F6-89C4-4D03-933D-C5FBAD4C5AE0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E14A20-9BFC-4605-B9E8-895576838931}"/>
              </a:ext>
            </a:extLst>
          </p:cNvPr>
          <p:cNvGrpSpPr/>
          <p:nvPr/>
        </p:nvGrpSpPr>
        <p:grpSpPr>
          <a:xfrm>
            <a:off x="6096000" y="692912"/>
            <a:ext cx="5459470" cy="5525984"/>
            <a:chOff x="6096000" y="692912"/>
            <a:chExt cx="5459470" cy="55259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D68F3A9-CC27-4F34-8D27-6DC16F4D7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692912"/>
              <a:ext cx="5459470" cy="547315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DB9CA6-F908-49DC-9CB1-7A4833F384A1}"/>
                </a:ext>
              </a:extLst>
            </p:cNvPr>
            <p:cNvSpPr/>
            <p:nvPr/>
          </p:nvSpPr>
          <p:spPr>
            <a:xfrm>
              <a:off x="6096000" y="5680953"/>
              <a:ext cx="5457079" cy="537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9551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A762-AC4F-4AB3-B235-60253B53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26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Public Affairs Report: Annie Mason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F833F-E5BF-4FCE-93CC-CB912A850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89" y="1271145"/>
            <a:ext cx="10935511" cy="5003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Public Affairs activities/issues to report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Any further update on Walk-For-The-Poor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E-signature capability training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F2C13-1FB4-42D1-BFD1-A679DFE5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61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A762-AC4F-4AB3-B235-60253B53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26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Friendly Visitations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F833F-E5BF-4FCE-93CC-CB912A850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89" y="1271145"/>
            <a:ext cx="11361907" cy="5003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Updates on the Friendly Visitations Ministry: Amy Whittaker and Ann Ellis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F2C13-1FB4-42D1-BFD1-A679DFE5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76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F2A2B-8880-43E5-B6CC-1BAECD0C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Secretary’s Report: Amy Whittaker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A82B3-5149-43D3-9941-76CDB983C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Open Old Business from prior meeting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GRANT WRITING!!!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Student scholarships status if not already discussed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Approval of Prior Meeting Minutes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next Conference Spiritual Meeting will be Saturday, May 15th  at </a:t>
            </a:r>
            <a:r>
              <a:rPr lang="en-US" dirty="0">
                <a:solidFill>
                  <a:srgbClr val="FF0000"/>
                </a:solidFill>
              </a:rPr>
              <a:t>10:00 am </a:t>
            </a:r>
            <a:r>
              <a:rPr lang="en-US" dirty="0"/>
              <a:t>via ZOOM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8085C-5EE5-42B9-8BE7-238570153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54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91C50-2596-4C9B-9510-687AB2C83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983"/>
            <a:ext cx="10515600" cy="831380"/>
          </a:xfrm>
        </p:spPr>
        <p:txBody>
          <a:bodyPr/>
          <a:lstStyle/>
          <a:p>
            <a:r>
              <a:rPr lang="en-US" dirty="0"/>
              <a:t>New Business: </a:t>
            </a:r>
            <a:r>
              <a:rPr lang="en-US" i="1" u="sng" dirty="0"/>
              <a:t>open to all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9F617-EB42-4589-A9C2-A8FBCBF7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02" y="807389"/>
            <a:ext cx="11644008" cy="616733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025AE-0071-4EC6-95D9-1D77B459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0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80B8-D404-4B7A-99B1-BAFB764A5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Closing Prayer &amp; Spiritual Advice: Father Eversole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person, mammal&#10;&#10;Description automatically generated">
            <a:extLst>
              <a:ext uri="{FF2B5EF4-FFF2-40B4-BE49-F238E27FC236}">
                <a16:creationId xmlns:a16="http://schemas.microsoft.com/office/drawing/2014/main" id="{3B9D2C24-1C99-4F71-A3BA-DF97EEA238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8" r="-2" b="-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F22826-12F5-4D20-A76C-5CDEF265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8D4C71F6-89C4-4D03-933D-C5FBAD4C5AE0}" type="slidenum">
              <a:rPr lang="en-US" sz="1500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14</a:t>
            </a:fld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2154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B9CA9-2215-4C64-93F8-140CD0E3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4"/>
            <a:ext cx="10515600" cy="773019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CF3190A-17BD-4443-A3F8-691758DC3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627577"/>
              </p:ext>
            </p:extLst>
          </p:nvPr>
        </p:nvGraphicFramePr>
        <p:xfrm>
          <a:off x="1021404" y="705444"/>
          <a:ext cx="10332396" cy="6497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375">
                  <a:extLst>
                    <a:ext uri="{9D8B030D-6E8A-4147-A177-3AD203B41FA5}">
                      <a16:colId xmlns:a16="http://schemas.microsoft.com/office/drawing/2014/main" val="2063863613"/>
                    </a:ext>
                  </a:extLst>
                </a:gridCol>
                <a:gridCol w="5068822">
                  <a:extLst>
                    <a:ext uri="{9D8B030D-6E8A-4147-A177-3AD203B41FA5}">
                      <a16:colId xmlns:a16="http://schemas.microsoft.com/office/drawing/2014/main" val="88914642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728281320"/>
                    </a:ext>
                  </a:extLst>
                </a:gridCol>
              </a:tblGrid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1925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9:30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Meeting called to order by 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Dave Scharett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117630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9:31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Welcoming our New Members: Andi and Bonnie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All Members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3157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9:32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Roll call by Secretary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Amy Whittaker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564260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9:33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Opening Prayer &amp; The Lord’s Prayer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Cathy Lee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698785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9:36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Spiritual Advisor’s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Father Eversole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182575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9:46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Treasurer’s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 Carlson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515572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9:50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Home Visitation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201366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283196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10:05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Public Affairs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Annie Mason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417574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10:15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Friendly Visitations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85044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10:20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Secretary’s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763220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10:25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Vincentians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685919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10:30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Closing Prayer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Father Eversole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55708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80629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6712C4-9E14-4025-A9F1-5193F019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096251-E0C4-4813-A16F-DB793C3E1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3D846D-3C93-498F-A165-17E203C60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608" y="207586"/>
            <a:ext cx="2590680" cy="24018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5E57FE-2A6F-4B07-B78F-4675DC51D0F8}"/>
              </a:ext>
            </a:extLst>
          </p:cNvPr>
          <p:cNvSpPr/>
          <p:nvPr/>
        </p:nvSpPr>
        <p:spPr>
          <a:xfrm>
            <a:off x="7086168" y="2725913"/>
            <a:ext cx="586204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5">
                    <a:lumMod val="50000"/>
                  </a:schemeClr>
                </a:solidFill>
                <a:effectLst/>
              </a:rPr>
              <a:t>Dear Lord</a:t>
            </a:r>
          </a:p>
          <a:p>
            <a:pPr algn="ctr"/>
            <a:r>
              <a:rPr lang="en-US" sz="3200" b="1" dirty="0">
                <a:ln/>
                <a:solidFill>
                  <a:schemeClr val="accent5">
                    <a:lumMod val="50000"/>
                  </a:schemeClr>
                </a:solidFill>
              </a:rPr>
              <a:t>This Is My Daily Prayer</a:t>
            </a:r>
            <a:endParaRPr lang="en-US" sz="3200" b="1" cap="none" spc="0" dirty="0">
              <a:ln/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90DEFB-8FA4-4B72-8A84-FDE5D4EE1AE1}"/>
              </a:ext>
            </a:extLst>
          </p:cNvPr>
          <p:cNvSpPr/>
          <p:nvPr/>
        </p:nvSpPr>
        <p:spPr>
          <a:xfrm>
            <a:off x="8858304" y="4366895"/>
            <a:ext cx="20969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Followed by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Our Father</a:t>
            </a:r>
          </a:p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(next slide)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5E1C4-F330-4236-9E99-BC22635AE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0" y="-505"/>
            <a:ext cx="7948599" cy="685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9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50D301-5186-49E9-A111-6566177A2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297920DE-6AAC-4B41-8E04-516DBD385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27432"/>
            <a:ext cx="9107424" cy="683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5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6B2449-FF07-47FC-AA19-DB68D98F3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716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002AA-873D-48BB-97DB-3861E0AB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043" y="590062"/>
            <a:ext cx="5347266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Spiritual Advisor’s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9B37A-CA7B-49DF-887D-B9A4E6B3B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8043" y="3739764"/>
            <a:ext cx="5324405" cy="11981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i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Father Eversole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FD64C-11B6-4867-B75C-7C96134B1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24937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D4C71F6-89C4-4D03-933D-C5FBAD4C5AE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052961-5ADC-4465-9B95-E6D4A490D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3696" y="1606411"/>
            <a:ext cx="465456" cy="581432"/>
            <a:chOff x="653696" y="1606411"/>
            <a:chExt cx="465456" cy="581432"/>
          </a:xfrm>
          <a:solidFill>
            <a:srgbClr val="FFFFFF"/>
          </a:solidFill>
        </p:grpSpPr>
        <p:sp>
          <p:nvSpPr>
            <p:cNvPr id="16" name="Graphic 13">
              <a:extLst>
                <a:ext uri="{FF2B5EF4-FFF2-40B4-BE49-F238E27FC236}">
                  <a16:creationId xmlns:a16="http://schemas.microsoft.com/office/drawing/2014/main" id="{C5CB530E-515E-412C-9DF1-5F8FFBD6F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9236" y="1606411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712D4376-A578-4FF1-94FC-245E7A6A4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014" y="1835705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AEA7509D-F04F-40CB-A0B3-EEF16499C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3696" y="2060130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5134DE69-78FD-4342-B6EE-A6D040208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411" y="573583"/>
            <a:ext cx="3997583" cy="571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5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A94A-DBAE-437A-855C-04BF5741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Treasurer’s Report: Don Carlson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41D14-6BBF-4825-9797-0A4A980C2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96" y="1511808"/>
            <a:ext cx="10890504" cy="46651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Current Balance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Balance minus $2000 for Scholarships and $700 obligated by Grants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Bills Paid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Donations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Online donations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Other donations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Other financial issues as appropriate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A8331-AD06-421F-8FF6-A015BB93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84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A762-AC4F-4AB3-B235-60253B53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260"/>
            <a:ext cx="10515600" cy="782741"/>
          </a:xfrm>
        </p:spPr>
        <p:txBody>
          <a:bodyPr/>
          <a:lstStyle/>
          <a:p>
            <a:pPr algn="ctr"/>
            <a:r>
              <a:rPr lang="en-US" dirty="0"/>
              <a:t>Home Visitations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F833F-E5BF-4FCE-93CC-CB912A850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65" y="573932"/>
            <a:ext cx="11736267" cy="655644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Our homeless Neighbor-In-Need </a:t>
            </a:r>
            <a:r>
              <a:rPr lang="en-US" u="sng" dirty="0"/>
              <a:t>HAS</a:t>
            </a:r>
            <a:r>
              <a:rPr lang="en-US" dirty="0"/>
              <a:t> obtained a SVdP District Alternative      Loan Program loan. 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He will finally have a </a:t>
            </a:r>
            <a:r>
              <a:rPr lang="en-US" b="1" dirty="0">
                <a:solidFill>
                  <a:srgbClr val="FF0000"/>
                </a:solidFill>
              </a:rPr>
              <a:t>permanent place to live</a:t>
            </a:r>
            <a:r>
              <a:rPr lang="en-US" dirty="0"/>
              <a:t>. 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Our Bishop Keating Council </a:t>
            </a:r>
            <a:r>
              <a:rPr lang="en-US" b="1" dirty="0">
                <a:solidFill>
                  <a:srgbClr val="FF0000"/>
                </a:solidFill>
              </a:rPr>
              <a:t>Knights</a:t>
            </a:r>
            <a:r>
              <a:rPr lang="en-US" dirty="0"/>
              <a:t> cleared the right-of-way and area where the trailer will reside.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Over this past year </a:t>
            </a:r>
            <a:r>
              <a:rPr lang="en-US" b="1" dirty="0">
                <a:solidFill>
                  <a:srgbClr val="FF0000"/>
                </a:solidFill>
              </a:rPr>
              <a:t>our Saint Faustina Conference members </a:t>
            </a:r>
            <a:r>
              <a:rPr lang="en-US" dirty="0"/>
              <a:t>have helped this disabled man in many ways.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We have </a:t>
            </a:r>
            <a:r>
              <a:rPr lang="en-US" b="1" dirty="0">
                <a:solidFill>
                  <a:srgbClr val="FF0000"/>
                </a:solidFill>
              </a:rPr>
              <a:t>prayed often</a:t>
            </a:r>
            <a:r>
              <a:rPr lang="en-US" dirty="0"/>
              <a:t>, seeking the Lord’s guidance and thanking Him for providing us the means to help this Neighbor-In-Need</a:t>
            </a:r>
          </a:p>
          <a:p>
            <a:pPr marL="514350" indent="-514350">
              <a:buAutoNum type="arabicPeriod" startAt="2"/>
            </a:pPr>
            <a:r>
              <a:rPr lang="en-US" b="1" dirty="0">
                <a:solidFill>
                  <a:srgbClr val="FF0000"/>
                </a:solidFill>
              </a:rPr>
              <a:t>Joe </a:t>
            </a:r>
            <a:r>
              <a:rPr lang="en-US" b="1" dirty="0" err="1">
                <a:solidFill>
                  <a:srgbClr val="FF0000"/>
                </a:solidFill>
              </a:rPr>
              <a:t>Darr</a:t>
            </a:r>
            <a:r>
              <a:rPr lang="en-US" dirty="0"/>
              <a:t> is joining the Home Visitation Ministry</a:t>
            </a:r>
          </a:p>
          <a:p>
            <a:pPr marL="514350" indent="-514350">
              <a:buAutoNum type="arabicPeriod" startAt="2"/>
            </a:pPr>
            <a:r>
              <a:rPr lang="en-US" b="1" dirty="0">
                <a:solidFill>
                  <a:srgbClr val="FF0000"/>
                </a:solidFill>
              </a:rPr>
              <a:t>E-signature capability</a:t>
            </a:r>
            <a:r>
              <a:rPr lang="en-US" dirty="0"/>
              <a:t>: Training on 8 May</a:t>
            </a:r>
          </a:p>
          <a:p>
            <a:pPr marL="514350" indent="-514350">
              <a:buAutoNum type="arabicPeriod" startAt="2"/>
            </a:pPr>
            <a:r>
              <a:rPr lang="en-US" b="1" dirty="0">
                <a:solidFill>
                  <a:srgbClr val="FF0000"/>
                </a:solidFill>
              </a:rPr>
              <a:t>Food delivery </a:t>
            </a:r>
            <a:r>
              <a:rPr lang="en-US" dirty="0"/>
              <a:t>capability established for special needs</a:t>
            </a:r>
          </a:p>
          <a:p>
            <a:pPr marL="514350" indent="-514350">
              <a:buAutoNum type="arabicPeriod" startAt="2"/>
            </a:pPr>
            <a:r>
              <a:rPr lang="en-US" dirty="0"/>
              <a:t>Catholic Charities Emergency Assistance </a:t>
            </a:r>
            <a:r>
              <a:rPr lang="en-US" b="1" dirty="0">
                <a:solidFill>
                  <a:srgbClr val="FF0000"/>
                </a:solidFill>
              </a:rPr>
              <a:t>$2000 per caller ends </a:t>
            </a:r>
            <a:r>
              <a:rPr lang="en-US" dirty="0"/>
              <a:t>at the end of this fiscal year (June 30</a:t>
            </a:r>
            <a:r>
              <a:rPr lang="en-US" baseline="30000" dirty="0"/>
              <a:t>th</a:t>
            </a:r>
            <a:r>
              <a:rPr lang="en-US" dirty="0"/>
              <a:t> for CC).  Assistance will revert to prior levels.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F2C13-1FB4-42D1-BFD1-A679DFE5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51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A762-AC4F-4AB3-B235-60253B53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260"/>
            <a:ext cx="10515600" cy="782741"/>
          </a:xfrm>
        </p:spPr>
        <p:txBody>
          <a:bodyPr/>
          <a:lstStyle/>
          <a:p>
            <a:pPr algn="ctr"/>
            <a:r>
              <a:rPr lang="en-US" dirty="0"/>
              <a:t>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F833F-E5BF-4FCE-93CC-CB912A850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65" y="573932"/>
            <a:ext cx="11736267" cy="655644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The Central Virginia Housing Coalition is increasing their assistance for delinquent rent.  Michael March is the lead in coordinating this much needed support.</a:t>
            </a:r>
          </a:p>
          <a:p>
            <a:pPr marL="514350" indent="-514350">
              <a:buAutoNum type="arabicPeriod"/>
            </a:pPr>
            <a:r>
              <a:rPr lang="en-US" dirty="0"/>
              <a:t>CANDID Learning: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Introduction to Foundation Directory Online </a:t>
            </a:r>
            <a:r>
              <a:rPr lang="en-US" b="1" dirty="0">
                <a:solidFill>
                  <a:srgbClr val="FF0000"/>
                </a:solidFill>
              </a:rPr>
              <a:t>webinar</a:t>
            </a:r>
            <a:r>
              <a:rPr lang="en-US" b="1" dirty="0"/>
              <a:t> </a:t>
            </a:r>
            <a:r>
              <a:rPr lang="en-US" dirty="0"/>
              <a:t>27 April 2021</a:t>
            </a:r>
            <a:endParaRPr lang="en-US" b="1" dirty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Foundation Directory Online (FDO) </a:t>
            </a:r>
            <a:r>
              <a:rPr lang="en-US" b="1" dirty="0">
                <a:solidFill>
                  <a:srgbClr val="FF0000"/>
                </a:solidFill>
              </a:rPr>
              <a:t>research capability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b="1" dirty="0">
                <a:solidFill>
                  <a:srgbClr val="FF0000"/>
                </a:solidFill>
              </a:rPr>
              <a:t>Funding Information Network </a:t>
            </a:r>
            <a:r>
              <a:rPr lang="en-US" dirty="0"/>
              <a:t>by CANDID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FDO Essential Day Pass Guide: </a:t>
            </a:r>
            <a:r>
              <a:rPr lang="en-US" b="1" dirty="0">
                <a:solidFill>
                  <a:srgbClr val="FF0000"/>
                </a:solidFill>
              </a:rPr>
              <a:t>No cost!!!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You can </a:t>
            </a:r>
            <a:r>
              <a:rPr lang="en-US" b="1" dirty="0">
                <a:solidFill>
                  <a:srgbClr val="FF0000"/>
                </a:solidFill>
              </a:rPr>
              <a:t>find your local </a:t>
            </a:r>
            <a:r>
              <a:rPr lang="en-US" dirty="0"/>
              <a:t>Funding Information Network at </a:t>
            </a:r>
            <a:r>
              <a:rPr lang="en-US" b="1" dirty="0">
                <a:solidFill>
                  <a:srgbClr val="FF0000"/>
                </a:solidFill>
              </a:rPr>
              <a:t>candid.org/find-us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F2C13-1FB4-42D1-BFD1-A679DFE5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86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A762-AC4F-4AB3-B235-60253B53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260"/>
            <a:ext cx="10515600" cy="782741"/>
          </a:xfrm>
        </p:spPr>
        <p:txBody>
          <a:bodyPr/>
          <a:lstStyle/>
          <a:p>
            <a:pPr algn="ctr"/>
            <a:r>
              <a:rPr lang="en-US" dirty="0"/>
              <a:t>The American Recovery Plan Act -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F833F-E5BF-4FCE-93CC-CB912A850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65" y="573932"/>
            <a:ext cx="11736267" cy="65564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Nobody</a:t>
            </a:r>
            <a:r>
              <a:rPr lang="en-US" dirty="0"/>
              <a:t> knows who, what, where, or how….. These tens of billions of dollars are going to be distributed to help those in need.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Federal departments have not formulated process nor procedures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Social Services did not know that they are the ones that will eventually distribute the funds to 501 c 3s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STANDBY……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Oregon Catholic Press (OCP) has opened the application process for its annual Parish Grants Program. </a:t>
            </a:r>
            <a:r>
              <a:rPr lang="en-US" sz="2800" dirty="0">
                <a:solidFill>
                  <a:srgbClr val="FF0000"/>
                </a:solidFill>
              </a:rPr>
              <a:t>“Our annual grants program demonstrates OCP’s commitment to assist Catholic faith communities </a:t>
            </a:r>
            <a:r>
              <a:rPr lang="en-US" sz="2800" b="1" i="1" u="sng" dirty="0">
                <a:solidFill>
                  <a:srgbClr val="FF0000"/>
                </a:solidFill>
              </a:rPr>
              <a:t>across the nation</a:t>
            </a:r>
            <a:r>
              <a:rPr lang="en-US" sz="2800" dirty="0">
                <a:solidFill>
                  <a:srgbClr val="FF0000"/>
                </a:solidFill>
              </a:rPr>
              <a:t> to enhance their liturgy and worship.” "expanding educational and charitable outreach“ </a:t>
            </a:r>
            <a:r>
              <a:rPr lang="en-US" sz="2800" dirty="0"/>
              <a:t>deadline, </a:t>
            </a:r>
            <a:r>
              <a:rPr lang="en-US" sz="2800" b="1" i="1" u="sng" dirty="0"/>
              <a:t>May 30</a:t>
            </a:r>
            <a:r>
              <a:rPr lang="en-US" sz="2800" dirty="0"/>
              <a:t>, 2021, at </a:t>
            </a:r>
            <a:r>
              <a:rPr lang="en-US" sz="2800" u="sng" dirty="0">
                <a:hlinkClick r:id="rId2"/>
              </a:rPr>
              <a:t>www.ocp.org</a:t>
            </a:r>
            <a:r>
              <a:rPr lang="en-US" sz="2800" u="sng" dirty="0"/>
              <a:t> 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F2C13-1FB4-42D1-BFD1-A679DFE5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39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5087</TotalTime>
  <Words>597</Words>
  <Application>Microsoft Office PowerPoint</Application>
  <PresentationFormat>Widescreen</PresentationFormat>
  <Paragraphs>112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St Faustina Conference Saint Vincent de Paul Society</vt:lpstr>
      <vt:lpstr>Agenda</vt:lpstr>
      <vt:lpstr>PowerPoint Presentation</vt:lpstr>
      <vt:lpstr>PowerPoint Presentation</vt:lpstr>
      <vt:lpstr>Spiritual Advisor’s Presentation</vt:lpstr>
      <vt:lpstr>Treasurer’s Report: Don Carlson</vt:lpstr>
      <vt:lpstr>Home Visitations</vt:lpstr>
      <vt:lpstr>Grants</vt:lpstr>
      <vt:lpstr>The American Recovery Plan Act - Grants</vt:lpstr>
      <vt:lpstr>Public Affairs Report: Annie Mason</vt:lpstr>
      <vt:lpstr>Friendly Visitations</vt:lpstr>
      <vt:lpstr>Secretary’s Report: Amy Whittaker</vt:lpstr>
      <vt:lpstr>New Business: open to all members</vt:lpstr>
      <vt:lpstr>Closing Prayer &amp; Spiritual Advice: Father Eversole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Faustina Conference Saint Vincent de Paul Society</dc:title>
  <dc:creator>David Scharett</dc:creator>
  <cp:lastModifiedBy>David Scharett</cp:lastModifiedBy>
  <cp:revision>135</cp:revision>
  <cp:lastPrinted>2021-04-09T04:52:42Z</cp:lastPrinted>
  <dcterms:created xsi:type="dcterms:W3CDTF">2021-02-01T16:50:23Z</dcterms:created>
  <dcterms:modified xsi:type="dcterms:W3CDTF">2021-04-28T12:15:27Z</dcterms:modified>
</cp:coreProperties>
</file>