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307" r:id="rId4"/>
    <p:sldId id="289" r:id="rId5"/>
    <p:sldId id="295" r:id="rId6"/>
    <p:sldId id="290" r:id="rId7"/>
    <p:sldId id="286" r:id="rId8"/>
    <p:sldId id="284" r:id="rId9"/>
    <p:sldId id="297" r:id="rId10"/>
    <p:sldId id="306" r:id="rId11"/>
    <p:sldId id="282" r:id="rId12"/>
    <p:sldId id="291" r:id="rId13"/>
    <p:sldId id="300" r:id="rId14"/>
    <p:sldId id="287" r:id="rId15"/>
    <p:sldId id="302" r:id="rId16"/>
    <p:sldId id="283" r:id="rId17"/>
    <p:sldId id="296"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9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6BF757E-4E79-4C6F-975A-051C4F8D8DB8}" type="datetimeFigureOut">
              <a:rPr lang="en-US" smtClean="0"/>
              <a:t>4/17/2021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FC3AE2B-9E3D-4B6B-AF5F-4A6F939533EF}" type="slidenum">
              <a:rPr lang="en-US" smtClean="0"/>
              <a:t>‹#›</a:t>
            </a:fld>
            <a:endParaRPr lang="en-US"/>
          </a:p>
        </p:txBody>
      </p:sp>
    </p:spTree>
    <p:extLst>
      <p:ext uri="{BB962C8B-B14F-4D97-AF65-F5344CB8AC3E}">
        <p14:creationId xmlns:p14="http://schemas.microsoft.com/office/powerpoint/2010/main" val="370622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0745-B747-4C64-A227-60BD0D3B7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F67789-8A2F-4015-82A7-9D7A0D4C5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8ADEA1-B1C8-4E77-8B85-67D7B3D92237}"/>
              </a:ext>
            </a:extLst>
          </p:cNvPr>
          <p:cNvSpPr>
            <a:spLocks noGrp="1"/>
          </p:cNvSpPr>
          <p:nvPr>
            <p:ph type="dt" sz="half" idx="10"/>
          </p:nvPr>
        </p:nvSpPr>
        <p:spPr/>
        <p:txBody>
          <a:bodyPr/>
          <a:lstStyle/>
          <a:p>
            <a:fld id="{264A1BB8-92F6-495C-8B68-34559F93FD54}" type="datetime1">
              <a:rPr lang="en-US" smtClean="0"/>
              <a:t>4/17/2021</a:t>
            </a:fld>
            <a:endParaRPr lang="en-US"/>
          </a:p>
        </p:txBody>
      </p:sp>
      <p:sp>
        <p:nvSpPr>
          <p:cNvPr id="5" name="Footer Placeholder 4">
            <a:extLst>
              <a:ext uri="{FF2B5EF4-FFF2-40B4-BE49-F238E27FC236}">
                <a16:creationId xmlns:a16="http://schemas.microsoft.com/office/drawing/2014/main" id="{90D85F98-4768-472A-B812-E59D9381A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73B18-6361-40E0-998A-C4A603F4576D}"/>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16653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DB22-ED94-48E4-9330-CCB2948B13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F4EE89-EEBA-4BB2-BD9D-5062CA661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364E8-D761-4695-8500-142CA8E184BE}"/>
              </a:ext>
            </a:extLst>
          </p:cNvPr>
          <p:cNvSpPr>
            <a:spLocks noGrp="1"/>
          </p:cNvSpPr>
          <p:nvPr>
            <p:ph type="dt" sz="half" idx="10"/>
          </p:nvPr>
        </p:nvSpPr>
        <p:spPr/>
        <p:txBody>
          <a:bodyPr/>
          <a:lstStyle/>
          <a:p>
            <a:fld id="{ECA4D27B-2C95-469B-8EED-C773DEE6E205}" type="datetime1">
              <a:rPr lang="en-US" smtClean="0"/>
              <a:t>4/17/2021</a:t>
            </a:fld>
            <a:endParaRPr lang="en-US"/>
          </a:p>
        </p:txBody>
      </p:sp>
      <p:sp>
        <p:nvSpPr>
          <p:cNvPr id="5" name="Footer Placeholder 4">
            <a:extLst>
              <a:ext uri="{FF2B5EF4-FFF2-40B4-BE49-F238E27FC236}">
                <a16:creationId xmlns:a16="http://schemas.microsoft.com/office/drawing/2014/main" id="{86A0C6ED-E04B-42E5-AEF9-CFF4EC566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6CAE8-E65D-4FFB-BECD-B257B27B9182}"/>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81059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35EA8-2DCB-4A7F-B92F-E38D364206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5DBC37-B978-495D-B95B-946BD00A5A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3BBAF-AE0D-45AB-84E1-4508F2C70A11}"/>
              </a:ext>
            </a:extLst>
          </p:cNvPr>
          <p:cNvSpPr>
            <a:spLocks noGrp="1"/>
          </p:cNvSpPr>
          <p:nvPr>
            <p:ph type="dt" sz="half" idx="10"/>
          </p:nvPr>
        </p:nvSpPr>
        <p:spPr/>
        <p:txBody>
          <a:bodyPr/>
          <a:lstStyle/>
          <a:p>
            <a:fld id="{00E3B01D-93E3-4492-9BC8-1C47C4E9E31F}" type="datetime1">
              <a:rPr lang="en-US" smtClean="0"/>
              <a:t>4/17/2021</a:t>
            </a:fld>
            <a:endParaRPr lang="en-US"/>
          </a:p>
        </p:txBody>
      </p:sp>
      <p:sp>
        <p:nvSpPr>
          <p:cNvPr id="5" name="Footer Placeholder 4">
            <a:extLst>
              <a:ext uri="{FF2B5EF4-FFF2-40B4-BE49-F238E27FC236}">
                <a16:creationId xmlns:a16="http://schemas.microsoft.com/office/drawing/2014/main" id="{0D7700B2-F2BF-495B-9FB5-DE7D035A4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ADB84-FF23-409C-9D34-85ADCBDC80C8}"/>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76408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D945-BE52-4A05-8CA0-78366A21D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10082-54EA-456F-AF9A-71548FD64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014E6-411B-406E-B8FF-803CE586B06B}"/>
              </a:ext>
            </a:extLst>
          </p:cNvPr>
          <p:cNvSpPr>
            <a:spLocks noGrp="1"/>
          </p:cNvSpPr>
          <p:nvPr>
            <p:ph type="dt" sz="half" idx="10"/>
          </p:nvPr>
        </p:nvSpPr>
        <p:spPr/>
        <p:txBody>
          <a:bodyPr/>
          <a:lstStyle/>
          <a:p>
            <a:fld id="{8F81932A-3892-4DA9-8905-AD315FD0A766}" type="datetime1">
              <a:rPr lang="en-US" smtClean="0"/>
              <a:t>4/17/2021</a:t>
            </a:fld>
            <a:endParaRPr lang="en-US"/>
          </a:p>
        </p:txBody>
      </p:sp>
      <p:sp>
        <p:nvSpPr>
          <p:cNvPr id="5" name="Footer Placeholder 4">
            <a:extLst>
              <a:ext uri="{FF2B5EF4-FFF2-40B4-BE49-F238E27FC236}">
                <a16:creationId xmlns:a16="http://schemas.microsoft.com/office/drawing/2014/main" id="{827AA60C-CA92-44AF-9D94-EDBDA6D47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6D038-B8BC-445F-98E7-BC7CBC05B296}"/>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323069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7CB6-14BC-42BA-8E76-F5BF0DF230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F76C31-7BA7-415E-9871-FC3EF118F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CA941-A3F5-45D9-AB01-A22573A0AC32}"/>
              </a:ext>
            </a:extLst>
          </p:cNvPr>
          <p:cNvSpPr>
            <a:spLocks noGrp="1"/>
          </p:cNvSpPr>
          <p:nvPr>
            <p:ph type="dt" sz="half" idx="10"/>
          </p:nvPr>
        </p:nvSpPr>
        <p:spPr/>
        <p:txBody>
          <a:bodyPr/>
          <a:lstStyle/>
          <a:p>
            <a:fld id="{D2BC5C2E-41CA-40F9-A2B9-83721078614A}" type="datetime1">
              <a:rPr lang="en-US" smtClean="0"/>
              <a:t>4/17/2021</a:t>
            </a:fld>
            <a:endParaRPr lang="en-US"/>
          </a:p>
        </p:txBody>
      </p:sp>
      <p:sp>
        <p:nvSpPr>
          <p:cNvPr id="5" name="Footer Placeholder 4">
            <a:extLst>
              <a:ext uri="{FF2B5EF4-FFF2-40B4-BE49-F238E27FC236}">
                <a16:creationId xmlns:a16="http://schemas.microsoft.com/office/drawing/2014/main" id="{3E2B475E-B18F-4633-8610-67BEF77C3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CF32B-26E8-4E59-853E-EF628E44FD6F}"/>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26995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CA95-38D6-4121-99FA-B73EF1A1F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A5E54-E9B6-4F57-BCC6-DF76899D2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7BA2FC-9F37-41FA-AF6B-F818AB423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599FC1-F7BE-4BB4-96A7-7768ED766FD0}"/>
              </a:ext>
            </a:extLst>
          </p:cNvPr>
          <p:cNvSpPr>
            <a:spLocks noGrp="1"/>
          </p:cNvSpPr>
          <p:nvPr>
            <p:ph type="dt" sz="half" idx="10"/>
          </p:nvPr>
        </p:nvSpPr>
        <p:spPr/>
        <p:txBody>
          <a:bodyPr/>
          <a:lstStyle/>
          <a:p>
            <a:fld id="{424513A4-5299-4966-95E4-EA77C4AFF4BD}" type="datetime1">
              <a:rPr lang="en-US" smtClean="0"/>
              <a:t>4/17/2021</a:t>
            </a:fld>
            <a:endParaRPr lang="en-US"/>
          </a:p>
        </p:txBody>
      </p:sp>
      <p:sp>
        <p:nvSpPr>
          <p:cNvPr id="6" name="Footer Placeholder 5">
            <a:extLst>
              <a:ext uri="{FF2B5EF4-FFF2-40B4-BE49-F238E27FC236}">
                <a16:creationId xmlns:a16="http://schemas.microsoft.com/office/drawing/2014/main" id="{B66D30E8-6B61-4E7F-957B-37B9ED147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35673-E16C-4CE0-BFFF-301F3FBADCE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60521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1C57-167D-4C18-9F5E-69B6C4191C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A65B97-2BCE-4E3C-81B8-891BD03C8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05A901-A394-4E2F-859F-30F81B570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8BCA0-D99C-4493-8D02-82DB33770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D0BF73-BFFE-4064-952D-3FE430EC9C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784738-02DA-4DD0-855C-DCC72BAD476E}"/>
              </a:ext>
            </a:extLst>
          </p:cNvPr>
          <p:cNvSpPr>
            <a:spLocks noGrp="1"/>
          </p:cNvSpPr>
          <p:nvPr>
            <p:ph type="dt" sz="half" idx="10"/>
          </p:nvPr>
        </p:nvSpPr>
        <p:spPr/>
        <p:txBody>
          <a:bodyPr/>
          <a:lstStyle/>
          <a:p>
            <a:fld id="{D17E49EC-47F7-4AFC-8A4D-3206F382E54A}" type="datetime1">
              <a:rPr lang="en-US" smtClean="0"/>
              <a:t>4/17/2021</a:t>
            </a:fld>
            <a:endParaRPr lang="en-US"/>
          </a:p>
        </p:txBody>
      </p:sp>
      <p:sp>
        <p:nvSpPr>
          <p:cNvPr id="8" name="Footer Placeholder 7">
            <a:extLst>
              <a:ext uri="{FF2B5EF4-FFF2-40B4-BE49-F238E27FC236}">
                <a16:creationId xmlns:a16="http://schemas.microsoft.com/office/drawing/2014/main" id="{E0D0CF89-FD24-4EB4-B3D5-95ED29E522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B42EF8-48DB-48EE-9A4D-7B9D11713B9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4274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6C97-7E9B-4169-962A-FAAD197A23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770EF2-DDE3-4537-BDED-D7506635C275}"/>
              </a:ext>
            </a:extLst>
          </p:cNvPr>
          <p:cNvSpPr>
            <a:spLocks noGrp="1"/>
          </p:cNvSpPr>
          <p:nvPr>
            <p:ph type="dt" sz="half" idx="10"/>
          </p:nvPr>
        </p:nvSpPr>
        <p:spPr/>
        <p:txBody>
          <a:bodyPr/>
          <a:lstStyle/>
          <a:p>
            <a:fld id="{CE4CA6F2-E8DB-4E51-9E0E-4296ED1322DF}" type="datetime1">
              <a:rPr lang="en-US" smtClean="0"/>
              <a:t>4/17/2021</a:t>
            </a:fld>
            <a:endParaRPr lang="en-US"/>
          </a:p>
        </p:txBody>
      </p:sp>
      <p:sp>
        <p:nvSpPr>
          <p:cNvPr id="4" name="Footer Placeholder 3">
            <a:extLst>
              <a:ext uri="{FF2B5EF4-FFF2-40B4-BE49-F238E27FC236}">
                <a16:creationId xmlns:a16="http://schemas.microsoft.com/office/drawing/2014/main" id="{4839A553-01B3-4876-A80E-5B97E1ADC4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856A8F-1C21-4F93-843B-C8F190F795C8}"/>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34448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36CA1-AAB1-4EEA-BBA8-B1B7430D27C0}"/>
              </a:ext>
            </a:extLst>
          </p:cNvPr>
          <p:cNvSpPr>
            <a:spLocks noGrp="1"/>
          </p:cNvSpPr>
          <p:nvPr>
            <p:ph type="dt" sz="half" idx="10"/>
          </p:nvPr>
        </p:nvSpPr>
        <p:spPr/>
        <p:txBody>
          <a:bodyPr/>
          <a:lstStyle/>
          <a:p>
            <a:fld id="{8719CC8D-F491-4448-8542-3B4ED68C85CE}" type="datetime1">
              <a:rPr lang="en-US" smtClean="0"/>
              <a:t>4/17/2021</a:t>
            </a:fld>
            <a:endParaRPr lang="en-US"/>
          </a:p>
        </p:txBody>
      </p:sp>
      <p:sp>
        <p:nvSpPr>
          <p:cNvPr id="3" name="Footer Placeholder 2">
            <a:extLst>
              <a:ext uri="{FF2B5EF4-FFF2-40B4-BE49-F238E27FC236}">
                <a16:creationId xmlns:a16="http://schemas.microsoft.com/office/drawing/2014/main" id="{83401347-7832-4AFE-B93A-06D34A381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A7971C-0C0B-44CC-8406-BAB5512531A0}"/>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55577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6B35-87DB-4D88-B0FD-11BBDA9B1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147FA-9AD6-4687-A21A-B131398E7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E327A-09AF-4967-B12A-0D6B0D7E5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EDF93-5300-4297-94C7-FF3E5AF0A818}"/>
              </a:ext>
            </a:extLst>
          </p:cNvPr>
          <p:cNvSpPr>
            <a:spLocks noGrp="1"/>
          </p:cNvSpPr>
          <p:nvPr>
            <p:ph type="dt" sz="half" idx="10"/>
          </p:nvPr>
        </p:nvSpPr>
        <p:spPr/>
        <p:txBody>
          <a:bodyPr/>
          <a:lstStyle/>
          <a:p>
            <a:fld id="{1FC74355-D78A-4722-B7A1-5066EB989E70}" type="datetime1">
              <a:rPr lang="en-US" smtClean="0"/>
              <a:t>4/17/2021</a:t>
            </a:fld>
            <a:endParaRPr lang="en-US"/>
          </a:p>
        </p:txBody>
      </p:sp>
      <p:sp>
        <p:nvSpPr>
          <p:cNvPr id="6" name="Footer Placeholder 5">
            <a:extLst>
              <a:ext uri="{FF2B5EF4-FFF2-40B4-BE49-F238E27FC236}">
                <a16:creationId xmlns:a16="http://schemas.microsoft.com/office/drawing/2014/main" id="{784A00C2-80F0-4C30-9DD3-4E9B4F836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EA40F-082D-48E2-95D4-23B3D0FAE8C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92824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49EF-976F-483F-9A45-AED1951FC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D239CC-6DDE-4273-B798-9F23025F8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9DE978-B04F-40EE-9F24-6FA969418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42EE-0125-4F37-A1CB-5B6565B0CE2F}"/>
              </a:ext>
            </a:extLst>
          </p:cNvPr>
          <p:cNvSpPr>
            <a:spLocks noGrp="1"/>
          </p:cNvSpPr>
          <p:nvPr>
            <p:ph type="dt" sz="half" idx="10"/>
          </p:nvPr>
        </p:nvSpPr>
        <p:spPr/>
        <p:txBody>
          <a:bodyPr/>
          <a:lstStyle/>
          <a:p>
            <a:fld id="{C015479C-7251-4617-BE31-B8A9CEF2AE5B}" type="datetime1">
              <a:rPr lang="en-US" smtClean="0"/>
              <a:t>4/17/2021</a:t>
            </a:fld>
            <a:endParaRPr lang="en-US"/>
          </a:p>
        </p:txBody>
      </p:sp>
      <p:sp>
        <p:nvSpPr>
          <p:cNvPr id="6" name="Footer Placeholder 5">
            <a:extLst>
              <a:ext uri="{FF2B5EF4-FFF2-40B4-BE49-F238E27FC236}">
                <a16:creationId xmlns:a16="http://schemas.microsoft.com/office/drawing/2014/main" id="{6D6682F4-D8E7-4709-8B5E-00AAB7451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CC250-4EBA-4B2E-A6AD-4D28CDEDF83A}"/>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37716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l="25000" t="-10000" r="25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EFD06E-0131-4374-BC9E-3B44A4F48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0D3E2F-6630-423A-8F0C-47AC3480A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F36E7-5C01-4E35-B21B-9331D206C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0406A-C427-4BA5-848B-AE4D38E33F02}" type="datetime1">
              <a:rPr lang="en-US" smtClean="0"/>
              <a:t>4/17/2021</a:t>
            </a:fld>
            <a:endParaRPr lang="en-US"/>
          </a:p>
        </p:txBody>
      </p:sp>
      <p:sp>
        <p:nvSpPr>
          <p:cNvPr id="5" name="Footer Placeholder 4">
            <a:extLst>
              <a:ext uri="{FF2B5EF4-FFF2-40B4-BE49-F238E27FC236}">
                <a16:creationId xmlns:a16="http://schemas.microsoft.com/office/drawing/2014/main" id="{75DD2F49-A0C9-41F9-A59C-E270DF7C7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43B6E-DEA9-4D49-9A53-1DF8FC2FC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C71F6-89C4-4D03-933D-C5FBAD4C5AE0}" type="slidenum">
              <a:rPr lang="en-US" smtClean="0"/>
              <a:t>‹#›</a:t>
            </a:fld>
            <a:endParaRPr lang="en-US"/>
          </a:p>
        </p:txBody>
      </p:sp>
    </p:spTree>
    <p:extLst>
      <p:ext uri="{BB962C8B-B14F-4D97-AF65-F5344CB8AC3E}">
        <p14:creationId xmlns:p14="http://schemas.microsoft.com/office/powerpoint/2010/main" val="300360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ud.gov/program_offices/comm_planning/homeless_esg_covid-19" TargetMode="External"/><Relationship Id="rId2" Type="http://schemas.openxmlformats.org/officeDocument/2006/relationships/hyperlink" Target="https://www.hhs.gov/coronavirus/grants/index.html" TargetMode="External"/><Relationship Id="rId1" Type="http://schemas.openxmlformats.org/officeDocument/2006/relationships/slideLayout" Target="../slideLayouts/slideLayout2.xml"/><Relationship Id="rId6" Type="http://schemas.openxmlformats.org/officeDocument/2006/relationships/hyperlink" Target="https://www2.ed.gov/about/offices/list/ope/crrsaa.html" TargetMode="External"/><Relationship Id="rId5" Type="http://schemas.openxmlformats.org/officeDocument/2006/relationships/hyperlink" Target="https://www.usda.gov/coronavirus/loans-and-grants" TargetMode="External"/><Relationship Id="rId4" Type="http://schemas.openxmlformats.org/officeDocument/2006/relationships/hyperlink" Target="https://www.hud.gov/coronaviru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us02web.zoom.us/j/8167002047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43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B0E758-D2E9-4970-8CCC-05D441E24DCC}"/>
              </a:ext>
            </a:extLst>
          </p:cNvPr>
          <p:cNvSpPr>
            <a:spLocks noGrp="1"/>
          </p:cNvSpPr>
          <p:nvPr>
            <p:ph type="ctrTitle"/>
          </p:nvPr>
        </p:nvSpPr>
        <p:spPr>
          <a:xfrm>
            <a:off x="634276" y="803705"/>
            <a:ext cx="4208656" cy="3034857"/>
          </a:xfrm>
        </p:spPr>
        <p:txBody>
          <a:bodyPr anchor="b">
            <a:normAutofit/>
          </a:bodyPr>
          <a:lstStyle/>
          <a:p>
            <a:pPr algn="r"/>
            <a:r>
              <a:rPr lang="en-US" sz="5000" b="1" i="1">
                <a:solidFill>
                  <a:srgbClr val="FFFFFF"/>
                </a:solidFill>
              </a:rPr>
              <a:t>St Faustina Conference</a:t>
            </a:r>
            <a:br>
              <a:rPr lang="en-US" sz="5000">
                <a:solidFill>
                  <a:srgbClr val="FFFFFF"/>
                </a:solidFill>
              </a:rPr>
            </a:br>
            <a:r>
              <a:rPr lang="en-US" sz="5000">
                <a:solidFill>
                  <a:srgbClr val="FFFFFF"/>
                </a:solidFill>
              </a:rPr>
              <a:t>Saint Vincent de Paul Society</a:t>
            </a:r>
          </a:p>
        </p:txBody>
      </p:sp>
      <p:sp>
        <p:nvSpPr>
          <p:cNvPr id="3" name="Subtitle 2">
            <a:extLst>
              <a:ext uri="{FF2B5EF4-FFF2-40B4-BE49-F238E27FC236}">
                <a16:creationId xmlns:a16="http://schemas.microsoft.com/office/drawing/2014/main" id="{1773A2C6-DABF-4293-938F-17F480A43792}"/>
              </a:ext>
            </a:extLst>
          </p:cNvPr>
          <p:cNvSpPr>
            <a:spLocks noGrp="1"/>
          </p:cNvSpPr>
          <p:nvPr>
            <p:ph type="subTitle" idx="1"/>
          </p:nvPr>
        </p:nvSpPr>
        <p:spPr>
          <a:xfrm>
            <a:off x="638921" y="4013165"/>
            <a:ext cx="4204012" cy="2205732"/>
          </a:xfrm>
        </p:spPr>
        <p:txBody>
          <a:bodyPr anchor="t">
            <a:normAutofit/>
          </a:bodyPr>
          <a:lstStyle/>
          <a:p>
            <a:pPr marL="0" marR="0" lvl="0" indent="0" algn="r"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Spiritual Meeting</a:t>
            </a:r>
          </a:p>
          <a:p>
            <a:pPr marL="0" marR="0" lvl="0" indent="0" algn="r"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17 April 2021</a:t>
            </a:r>
          </a:p>
          <a:p>
            <a:pPr algn="r"/>
            <a:endParaRPr lang="en-US" sz="1800" dirty="0">
              <a:solidFill>
                <a:srgbClr val="FFFFFF"/>
              </a:solidFill>
            </a:endParaRP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E94B2D2-C6F8-4941-9C29-6080F3ECDD25}"/>
              </a:ext>
            </a:extLst>
          </p:cNvPr>
          <p:cNvSpPr>
            <a:spLocks noGrp="1"/>
          </p:cNvSpPr>
          <p:nvPr>
            <p:ph type="sldNum" sz="quarter" idx="12"/>
          </p:nvPr>
        </p:nvSpPr>
        <p:spPr>
          <a:xfrm>
            <a:off x="10491536" y="6356350"/>
            <a:ext cx="862263" cy="365125"/>
          </a:xfrm>
        </p:spPr>
        <p:txBody>
          <a:bodyPr>
            <a:normAutofit/>
          </a:bodyPr>
          <a:lstStyle/>
          <a:p>
            <a:pPr>
              <a:spcAft>
                <a:spcPts val="600"/>
              </a:spcAft>
            </a:pPr>
            <a:fld id="{8D4C71F6-89C4-4D03-933D-C5FBAD4C5AE0}" type="slidenum">
              <a:rPr lang="en-US" smtClean="0"/>
              <a:pPr>
                <a:spcAft>
                  <a:spcPts val="600"/>
                </a:spcAft>
              </a:pPr>
              <a:t>1</a:t>
            </a:fld>
            <a:endParaRPr lang="en-US"/>
          </a:p>
        </p:txBody>
      </p:sp>
      <p:grpSp>
        <p:nvGrpSpPr>
          <p:cNvPr id="7" name="Group 6">
            <a:extLst>
              <a:ext uri="{FF2B5EF4-FFF2-40B4-BE49-F238E27FC236}">
                <a16:creationId xmlns:a16="http://schemas.microsoft.com/office/drawing/2014/main" id="{EDE14A20-9BFC-4605-B9E8-895576838931}"/>
              </a:ext>
            </a:extLst>
          </p:cNvPr>
          <p:cNvGrpSpPr/>
          <p:nvPr/>
        </p:nvGrpSpPr>
        <p:grpSpPr>
          <a:xfrm>
            <a:off x="6096000" y="692912"/>
            <a:ext cx="5459470" cy="5525984"/>
            <a:chOff x="6096000" y="692912"/>
            <a:chExt cx="5459470" cy="5525984"/>
          </a:xfrm>
        </p:grpSpPr>
        <p:pic>
          <p:nvPicPr>
            <p:cNvPr id="5" name="Picture 4">
              <a:extLst>
                <a:ext uri="{FF2B5EF4-FFF2-40B4-BE49-F238E27FC236}">
                  <a16:creationId xmlns:a16="http://schemas.microsoft.com/office/drawing/2014/main" id="{4D68F3A9-CC27-4F34-8D27-6DC16F4D7EB9}"/>
                </a:ext>
              </a:extLst>
            </p:cNvPr>
            <p:cNvPicPr>
              <a:picLocks noChangeAspect="1"/>
            </p:cNvPicPr>
            <p:nvPr/>
          </p:nvPicPr>
          <p:blipFill>
            <a:blip r:embed="rId2"/>
            <a:stretch>
              <a:fillRect/>
            </a:stretch>
          </p:blipFill>
          <p:spPr>
            <a:xfrm>
              <a:off x="6096000" y="692912"/>
              <a:ext cx="5459470" cy="5473151"/>
            </a:xfrm>
            <a:prstGeom prst="rect">
              <a:avLst/>
            </a:prstGeom>
          </p:spPr>
        </p:pic>
        <p:sp>
          <p:nvSpPr>
            <p:cNvPr id="6" name="Rectangle 5">
              <a:extLst>
                <a:ext uri="{FF2B5EF4-FFF2-40B4-BE49-F238E27FC236}">
                  <a16:creationId xmlns:a16="http://schemas.microsoft.com/office/drawing/2014/main" id="{22DB9CA6-F908-49DC-9CB1-7A4833F384A1}"/>
                </a:ext>
              </a:extLst>
            </p:cNvPr>
            <p:cNvSpPr/>
            <p:nvPr/>
          </p:nvSpPr>
          <p:spPr>
            <a:xfrm>
              <a:off x="6096000" y="5680953"/>
              <a:ext cx="5457079" cy="53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95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0"/>
            <a:ext cx="10515600" cy="782741"/>
          </a:xfrm>
        </p:spPr>
        <p:txBody>
          <a:bodyPr/>
          <a:lstStyle/>
          <a:p>
            <a:pPr algn="ctr"/>
            <a:r>
              <a:rPr lang="en-US" dirty="0"/>
              <a:t>The American Recovery Plan Act - Grants</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267665" y="573932"/>
            <a:ext cx="11736267" cy="6556442"/>
          </a:xfrm>
        </p:spPr>
        <p:txBody>
          <a:bodyPr>
            <a:normAutofit fontScale="40000" lnSpcReduction="20000"/>
          </a:bodyPr>
          <a:lstStyle/>
          <a:p>
            <a:pPr marL="514350" indent="-514350">
              <a:buAutoNum type="arabicPeriod"/>
            </a:pPr>
            <a:r>
              <a:rPr lang="en-US" sz="5000" dirty="0">
                <a:latin typeface="Arial" panose="020B0604020202020204" pitchFamily="34" charset="0"/>
                <a:cs typeface="Arial" panose="020B0604020202020204" pitchFamily="34" charset="0"/>
              </a:rPr>
              <a:t>Responses from 1</a:t>
            </a:r>
            <a:r>
              <a:rPr lang="en-US" sz="5000" baseline="30000" dirty="0">
                <a:latin typeface="Arial" panose="020B0604020202020204" pitchFamily="34" charset="0"/>
                <a:cs typeface="Arial" panose="020B0604020202020204" pitchFamily="34" charset="0"/>
              </a:rPr>
              <a:t>st</a:t>
            </a:r>
            <a:r>
              <a:rPr lang="en-US" sz="5000" dirty="0">
                <a:latin typeface="Arial" panose="020B0604020202020204" pitchFamily="34" charset="0"/>
                <a:cs typeface="Arial" panose="020B0604020202020204" pitchFamily="34" charset="0"/>
              </a:rPr>
              <a:t> and 7</a:t>
            </a:r>
            <a:r>
              <a:rPr lang="en-US" sz="5000" baseline="30000" dirty="0">
                <a:latin typeface="Arial" panose="020B0604020202020204" pitchFamily="34" charset="0"/>
                <a:cs typeface="Arial" panose="020B0604020202020204" pitchFamily="34" charset="0"/>
              </a:rPr>
              <a:t>th</a:t>
            </a:r>
            <a:r>
              <a:rPr lang="en-US" sz="5000" dirty="0">
                <a:latin typeface="Arial" panose="020B0604020202020204" pitchFamily="34" charset="0"/>
                <a:cs typeface="Arial" panose="020B0604020202020204" pitchFamily="34" charset="0"/>
              </a:rPr>
              <a:t> Congressional Districts</a:t>
            </a:r>
          </a:p>
          <a:p>
            <a:pPr marL="971550" lvl="1" indent="-514350">
              <a:buFont typeface="+mj-lt"/>
              <a:buAutoNum type="alphaLcPeriod"/>
            </a:pPr>
            <a:r>
              <a:rPr lang="en-US" sz="5000" b="0" i="0" dirty="0">
                <a:solidFill>
                  <a:srgbClr val="FF0000"/>
                </a:solidFill>
                <a:effectLst/>
                <a:latin typeface="Arial" panose="020B0604020202020204" pitchFamily="34" charset="0"/>
                <a:cs typeface="Arial" panose="020B0604020202020204" pitchFamily="34" charset="0"/>
              </a:rPr>
              <a:t>1</a:t>
            </a:r>
            <a:r>
              <a:rPr lang="en-US" sz="5000" b="0" i="0" baseline="30000" dirty="0">
                <a:solidFill>
                  <a:srgbClr val="FF0000"/>
                </a:solidFill>
                <a:effectLst/>
                <a:latin typeface="Arial" panose="020B0604020202020204" pitchFamily="34" charset="0"/>
                <a:cs typeface="Arial" panose="020B0604020202020204" pitchFamily="34" charset="0"/>
              </a:rPr>
              <a:t>st</a:t>
            </a:r>
            <a:r>
              <a:rPr lang="en-US" sz="5000" b="0" i="0" dirty="0">
                <a:solidFill>
                  <a:srgbClr val="FF0000"/>
                </a:solidFill>
                <a:effectLst/>
                <a:latin typeface="Arial" panose="020B0604020202020204" pitchFamily="34" charset="0"/>
                <a:cs typeface="Arial" panose="020B0604020202020204" pitchFamily="34" charset="0"/>
              </a:rPr>
              <a:t> District</a:t>
            </a:r>
            <a:r>
              <a:rPr lang="en-US" sz="5000" b="0" i="0" dirty="0">
                <a:solidFill>
                  <a:srgbClr val="222222"/>
                </a:solidFill>
                <a:effectLst/>
                <a:latin typeface="Arial" panose="020B0604020202020204" pitchFamily="34" charset="0"/>
                <a:cs typeface="Arial" panose="020B0604020202020204" pitchFamily="34" charset="0"/>
              </a:rPr>
              <a:t>: Below is the grant information that I think will fall into the categories you are looking for. The grants will be administered by the corresponding executive branch agency. Hope this is helpful.</a:t>
            </a:r>
          </a:p>
          <a:p>
            <a:pPr marL="0" indent="0" algn="l">
              <a:buNone/>
            </a:pPr>
            <a:endParaRPr lang="en-US" b="0" i="0" dirty="0">
              <a:solidFill>
                <a:srgbClr val="222222"/>
              </a:solidFill>
              <a:effectLst/>
              <a:latin typeface="Arial" panose="020B0604020202020204" pitchFamily="34" charset="0"/>
            </a:endParaRPr>
          </a:p>
          <a:p>
            <a:pPr algn="l"/>
            <a:r>
              <a:rPr lang="en-US" b="0" i="0" dirty="0">
                <a:solidFill>
                  <a:srgbClr val="0000FF"/>
                </a:solidFill>
                <a:effectLst/>
                <a:latin typeface="Arial" panose="020B0604020202020204" pitchFamily="34" charset="0"/>
                <a:hlinkClick r:id="rId2"/>
              </a:rPr>
              <a:t>Coronavirus (COVID-19) Grant Opportunities and Guidance | HHS.gov</a:t>
            </a:r>
            <a:endParaRPr lang="en-US" b="0" i="0" dirty="0">
              <a:solidFill>
                <a:srgbClr val="222222"/>
              </a:solidFill>
              <a:effectLst/>
              <a:latin typeface="Arial" panose="020B0604020202020204" pitchFamily="34" charset="0"/>
            </a:endParaRPr>
          </a:p>
          <a:p>
            <a:pPr marL="0" indent="0" algn="l">
              <a:buNone/>
            </a:pPr>
            <a:endParaRPr lang="en-US" b="0" i="0" dirty="0">
              <a:solidFill>
                <a:srgbClr val="222222"/>
              </a:solidFill>
              <a:effectLst/>
              <a:latin typeface="Arial" panose="020B0604020202020204" pitchFamily="34" charset="0"/>
            </a:endParaRPr>
          </a:p>
          <a:p>
            <a:pPr algn="l"/>
            <a:r>
              <a:rPr lang="en-US" b="0" i="0" dirty="0">
                <a:solidFill>
                  <a:srgbClr val="0000FF"/>
                </a:solidFill>
                <a:effectLst/>
                <a:latin typeface="Arial" panose="020B0604020202020204" pitchFamily="34" charset="0"/>
                <a:hlinkClick r:id="rId3"/>
              </a:rPr>
              <a:t>CPD COVID-19 Homeless Emergency Solutions Grants (ESG) | HUD.gov / U.S. Department of Housing and Urban Development (HUD)</a:t>
            </a:r>
            <a:endParaRPr lang="en-US" b="0" i="0" dirty="0">
              <a:solidFill>
                <a:srgbClr val="222222"/>
              </a:solidFill>
              <a:effectLst/>
              <a:latin typeface="Arial" panose="020B0604020202020204" pitchFamily="34" charset="0"/>
            </a:endParaRPr>
          </a:p>
          <a:p>
            <a:pPr marL="0" indent="0" algn="l">
              <a:buNone/>
            </a:pPr>
            <a:endParaRPr lang="en-US" b="0" i="0" dirty="0">
              <a:solidFill>
                <a:srgbClr val="222222"/>
              </a:solidFill>
              <a:effectLst/>
              <a:latin typeface="Arial" panose="020B0604020202020204" pitchFamily="34" charset="0"/>
            </a:endParaRPr>
          </a:p>
          <a:p>
            <a:pPr algn="l"/>
            <a:r>
              <a:rPr lang="en-US" b="0" i="0" dirty="0">
                <a:solidFill>
                  <a:srgbClr val="0000FF"/>
                </a:solidFill>
                <a:effectLst/>
                <a:latin typeface="Arial" panose="020B0604020202020204" pitchFamily="34" charset="0"/>
                <a:hlinkClick r:id="rId4"/>
              </a:rPr>
              <a:t>Coronavirus | HUD.gov / U.S. Department of Housing and Urban Development (HUD)</a:t>
            </a:r>
            <a:endParaRPr lang="en-US" b="0" i="0" dirty="0">
              <a:solidFill>
                <a:srgbClr val="222222"/>
              </a:solidFill>
              <a:effectLst/>
              <a:latin typeface="Arial" panose="020B0604020202020204" pitchFamily="34" charset="0"/>
            </a:endParaRPr>
          </a:p>
          <a:p>
            <a:pPr marL="0" indent="0" algn="l">
              <a:buNone/>
            </a:pPr>
            <a:endParaRPr lang="en-US" b="0" i="0" dirty="0">
              <a:solidFill>
                <a:srgbClr val="222222"/>
              </a:solidFill>
              <a:effectLst/>
              <a:latin typeface="Arial" panose="020B0604020202020204" pitchFamily="34" charset="0"/>
            </a:endParaRPr>
          </a:p>
          <a:p>
            <a:pPr algn="l"/>
            <a:r>
              <a:rPr lang="en-US" b="0" i="0" dirty="0">
                <a:solidFill>
                  <a:srgbClr val="0000FF"/>
                </a:solidFill>
                <a:effectLst/>
                <a:latin typeface="Arial" panose="020B0604020202020204" pitchFamily="34" charset="0"/>
                <a:hlinkClick r:id="rId5"/>
              </a:rPr>
              <a:t>Loans and Grants | USDA</a:t>
            </a:r>
            <a:endParaRPr lang="en-US" b="0" i="0" dirty="0">
              <a:solidFill>
                <a:srgbClr val="222222"/>
              </a:solidFill>
              <a:effectLst/>
              <a:latin typeface="Arial" panose="020B0604020202020204" pitchFamily="34" charset="0"/>
            </a:endParaRPr>
          </a:p>
          <a:p>
            <a:pPr marL="0" indent="0" algn="l">
              <a:buNone/>
            </a:pPr>
            <a:endParaRPr lang="en-US" b="0" i="0" dirty="0">
              <a:solidFill>
                <a:srgbClr val="222222"/>
              </a:solidFill>
              <a:effectLst/>
              <a:latin typeface="Arial" panose="020B0604020202020204" pitchFamily="34" charset="0"/>
            </a:endParaRPr>
          </a:p>
          <a:p>
            <a:pPr algn="l"/>
            <a:r>
              <a:rPr lang="en-US" b="0" i="0" dirty="0">
                <a:solidFill>
                  <a:srgbClr val="0000FF"/>
                </a:solidFill>
                <a:effectLst/>
                <a:latin typeface="Arial" panose="020B0604020202020204" pitchFamily="34" charset="0"/>
                <a:hlinkClick r:id="rId6"/>
              </a:rPr>
              <a:t>CRRSAA: Higher Education Emergency Relief Fund II (HEERF II)</a:t>
            </a:r>
            <a:endParaRPr lang="en-US" b="0" i="0" dirty="0">
              <a:solidFill>
                <a:srgbClr val="222222"/>
              </a:solidFill>
              <a:effectLst/>
              <a:latin typeface="Arial" panose="020B0604020202020204" pitchFamily="34" charset="0"/>
            </a:endParaRPr>
          </a:p>
          <a:p>
            <a:pPr marL="0" indent="0" algn="l">
              <a:buNone/>
            </a:pPr>
            <a:endParaRPr lang="en-US" dirty="0">
              <a:solidFill>
                <a:srgbClr val="222222"/>
              </a:solidFill>
              <a:latin typeface="Arial" panose="020B0604020202020204" pitchFamily="34" charset="0"/>
            </a:endParaRPr>
          </a:p>
          <a:p>
            <a:pPr marL="0" indent="0" algn="l">
              <a:buNone/>
            </a:pPr>
            <a:r>
              <a:rPr lang="en-US" sz="5000" dirty="0">
                <a:solidFill>
                  <a:srgbClr val="222222"/>
                </a:solidFill>
                <a:latin typeface="Arial" panose="020B0604020202020204" pitchFamily="34" charset="0"/>
                <a:cs typeface="Arial" panose="020B0604020202020204" pitchFamily="34" charset="0"/>
              </a:rPr>
              <a:t>        </a:t>
            </a:r>
            <a:r>
              <a:rPr lang="en-US" sz="5000" b="0" i="0" dirty="0">
                <a:solidFill>
                  <a:srgbClr val="FF0000"/>
                </a:solidFill>
                <a:effectLst/>
                <a:latin typeface="Arial" panose="020B0604020202020204" pitchFamily="34" charset="0"/>
                <a:cs typeface="Arial" panose="020B0604020202020204" pitchFamily="34" charset="0"/>
              </a:rPr>
              <a:t>b.</a:t>
            </a:r>
            <a:r>
              <a:rPr lang="en-US" sz="5000" b="0" i="0" dirty="0">
                <a:solidFill>
                  <a:srgbClr val="222222"/>
                </a:solidFill>
                <a:effectLst/>
                <a:latin typeface="Arial" panose="020B0604020202020204" pitchFamily="34" charset="0"/>
                <a:cs typeface="Arial" panose="020B0604020202020204" pitchFamily="34" charset="0"/>
              </a:rPr>
              <a:t>        </a:t>
            </a:r>
            <a:r>
              <a:rPr lang="en-US" sz="5000" b="0" i="0" dirty="0">
                <a:solidFill>
                  <a:srgbClr val="FF0000"/>
                </a:solidFill>
                <a:effectLst/>
                <a:latin typeface="Arial" panose="020B0604020202020204" pitchFamily="34" charset="0"/>
                <a:cs typeface="Arial" panose="020B0604020202020204" pitchFamily="34" charset="0"/>
              </a:rPr>
              <a:t>7</a:t>
            </a:r>
            <a:r>
              <a:rPr lang="en-US" sz="5000" b="0" i="0" baseline="30000" dirty="0">
                <a:solidFill>
                  <a:srgbClr val="FF0000"/>
                </a:solidFill>
                <a:effectLst/>
                <a:latin typeface="Arial" panose="020B0604020202020204" pitchFamily="34" charset="0"/>
                <a:cs typeface="Arial" panose="020B0604020202020204" pitchFamily="34" charset="0"/>
              </a:rPr>
              <a:t>th</a:t>
            </a:r>
            <a:r>
              <a:rPr lang="en-US" sz="5000" b="0" i="0" dirty="0">
                <a:solidFill>
                  <a:srgbClr val="FF0000"/>
                </a:solidFill>
                <a:effectLst/>
                <a:latin typeface="Arial" panose="020B0604020202020204" pitchFamily="34" charset="0"/>
                <a:cs typeface="Arial" panose="020B0604020202020204" pitchFamily="34" charset="0"/>
              </a:rPr>
              <a:t> District</a:t>
            </a:r>
            <a:r>
              <a:rPr lang="en-US" sz="5000" b="0" i="0" dirty="0">
                <a:solidFill>
                  <a:srgbClr val="222222"/>
                </a:solidFill>
                <a:effectLst/>
                <a:latin typeface="Arial" panose="020B0604020202020204" pitchFamily="34" charset="0"/>
                <a:cs typeface="Arial" panose="020B0604020202020204" pitchFamily="34" charset="0"/>
              </a:rPr>
              <a:t>: Similar but verbal: contact HUD, USDA and FEMA</a:t>
            </a:r>
          </a:p>
          <a:p>
            <a:pPr marL="514350" indent="-514350">
              <a:buAutoNum type="arabicPeriod"/>
            </a:pPr>
            <a:endParaRPr lang="en-US" sz="5000" dirty="0">
              <a:latin typeface="Arial" panose="020B0604020202020204" pitchFamily="34" charset="0"/>
              <a:cs typeface="Arial" panose="020B0604020202020204" pitchFamily="34" charset="0"/>
            </a:endParaRPr>
          </a:p>
          <a:p>
            <a:pPr marL="514350" indent="-514350">
              <a:buAutoNum type="arabicPeriod" startAt="2"/>
            </a:pPr>
            <a:r>
              <a:rPr lang="en-US" sz="5000" dirty="0">
                <a:latin typeface="Arial" panose="020B0604020202020204" pitchFamily="34" charset="0"/>
                <a:cs typeface="Arial" panose="020B0604020202020204" pitchFamily="34" charset="0"/>
              </a:rPr>
              <a:t>A very interesting email comment sent to me from another Conference in our SVdP District.</a:t>
            </a:r>
          </a:p>
          <a:p>
            <a:pPr marL="0" indent="0">
              <a:buNone/>
            </a:pPr>
            <a:r>
              <a:rPr lang="en-US" sz="5000" dirty="0">
                <a:latin typeface="Arial" panose="020B0604020202020204" pitchFamily="34" charset="0"/>
                <a:cs typeface="Arial" panose="020B0604020202020204" pitchFamily="34" charset="0"/>
              </a:rPr>
              <a:t>	“In brief, </a:t>
            </a:r>
            <a:r>
              <a:rPr lang="en-US" sz="5000" b="1" dirty="0">
                <a:solidFill>
                  <a:srgbClr val="FF0000"/>
                </a:solidFill>
                <a:latin typeface="Arial" panose="020B0604020202020204" pitchFamily="34" charset="0"/>
                <a:cs typeface="Arial" panose="020B0604020202020204" pitchFamily="34" charset="0"/>
              </a:rPr>
              <a:t>seeking grants from the state or FEMA are beyond our reach UNLESS</a:t>
            </a:r>
          </a:p>
          <a:p>
            <a:pPr marL="914400" lvl="2" indent="0">
              <a:buNone/>
            </a:pPr>
            <a:r>
              <a:rPr lang="en-US" sz="5000" b="1" dirty="0">
                <a:solidFill>
                  <a:srgbClr val="FF0000"/>
                </a:solidFill>
                <a:latin typeface="Arial" panose="020B0604020202020204" pitchFamily="34" charset="0"/>
                <a:cs typeface="Arial" panose="020B0604020202020204" pitchFamily="34" charset="0"/>
              </a:rPr>
              <a:t>you are willing to hire people to administer and do accountability</a:t>
            </a:r>
            <a:r>
              <a:rPr lang="en-US" sz="5000" dirty="0">
                <a:latin typeface="Arial" panose="020B0604020202020204" pitchFamily="34" charset="0"/>
                <a:cs typeface="Arial" panose="020B0604020202020204" pitchFamily="34" charset="0"/>
              </a:rPr>
              <a:t>. We are 100</a:t>
            </a:r>
          </a:p>
          <a:p>
            <a:pPr marL="914400" lvl="2" indent="0">
              <a:buNone/>
            </a:pPr>
            <a:r>
              <a:rPr lang="en-US" sz="5000" dirty="0">
                <a:latin typeface="Arial" panose="020B0604020202020204" pitchFamily="34" charset="0"/>
                <a:cs typeface="Arial" panose="020B0604020202020204" pitchFamily="34" charset="0"/>
              </a:rPr>
              <a:t>percent volunteer, like you, and we have no intention of being an organization</a:t>
            </a:r>
          </a:p>
          <a:p>
            <a:pPr marL="914400" lvl="2" indent="0">
              <a:buNone/>
            </a:pPr>
            <a:r>
              <a:rPr lang="en-US" sz="5000" dirty="0">
                <a:latin typeface="Arial" panose="020B0604020202020204" pitchFamily="34" charset="0"/>
                <a:cs typeface="Arial" panose="020B0604020202020204" pitchFamily="34" charset="0"/>
              </a:rPr>
              <a:t>that does more than money in, money out. Our overhead is near zero.”</a:t>
            </a:r>
          </a:p>
          <a:p>
            <a:pPr marL="457200" lvl="1" indent="0">
              <a:buNone/>
            </a:pPr>
            <a:r>
              <a:rPr lang="en-US" sz="5000" dirty="0">
                <a:solidFill>
                  <a:srgbClr val="FF0000"/>
                </a:solidFill>
                <a:latin typeface="Arial" panose="020B0604020202020204" pitchFamily="34" charset="0"/>
                <a:cs typeface="Arial" panose="020B0604020202020204" pitchFamily="34" charset="0"/>
              </a:rPr>
              <a:t>This Conference has extensive experience in grants</a:t>
            </a:r>
            <a:r>
              <a:rPr lang="en-US" sz="5000" dirty="0">
                <a:latin typeface="Arial" panose="020B0604020202020204" pitchFamily="34" charset="0"/>
                <a:cs typeface="Arial" panose="020B0604020202020204" pitchFamily="34" charset="0"/>
              </a:rPr>
              <a:t>.</a:t>
            </a:r>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10</a:t>
            </a:fld>
            <a:endParaRPr lang="en-US"/>
          </a:p>
        </p:txBody>
      </p:sp>
    </p:spTree>
    <p:extLst>
      <p:ext uri="{BB962C8B-B14F-4D97-AF65-F5344CB8AC3E}">
        <p14:creationId xmlns:p14="http://schemas.microsoft.com/office/powerpoint/2010/main" val="227073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FA1C-A77A-4681-ACEB-24371230B638}"/>
              </a:ext>
            </a:extLst>
          </p:cNvPr>
          <p:cNvSpPr>
            <a:spLocks noGrp="1"/>
          </p:cNvSpPr>
          <p:nvPr>
            <p:ph type="title"/>
          </p:nvPr>
        </p:nvSpPr>
        <p:spPr>
          <a:xfrm>
            <a:off x="838200" y="249689"/>
            <a:ext cx="10515600" cy="866584"/>
          </a:xfrm>
        </p:spPr>
        <p:txBody>
          <a:bodyPr>
            <a:normAutofit/>
          </a:bodyPr>
          <a:lstStyle/>
          <a:p>
            <a:pPr algn="ctr"/>
            <a:r>
              <a:rPr lang="en-US" sz="3600" b="1" dirty="0"/>
              <a:t>The American Recovery Plan Act - Grants</a:t>
            </a:r>
          </a:p>
        </p:txBody>
      </p:sp>
      <p:sp>
        <p:nvSpPr>
          <p:cNvPr id="3" name="Content Placeholder 2">
            <a:extLst>
              <a:ext uri="{FF2B5EF4-FFF2-40B4-BE49-F238E27FC236}">
                <a16:creationId xmlns:a16="http://schemas.microsoft.com/office/drawing/2014/main" id="{1204523F-D2A0-464A-80E8-1C4080D651CD}"/>
              </a:ext>
            </a:extLst>
          </p:cNvPr>
          <p:cNvSpPr>
            <a:spLocks noGrp="1"/>
          </p:cNvSpPr>
          <p:nvPr>
            <p:ph idx="1"/>
          </p:nvPr>
        </p:nvSpPr>
        <p:spPr>
          <a:xfrm>
            <a:off x="89170" y="1186774"/>
            <a:ext cx="12013660" cy="5265062"/>
          </a:xfrm>
        </p:spPr>
        <p:txBody>
          <a:bodyPr>
            <a:normAutofit/>
          </a:bodyPr>
          <a:lstStyle/>
          <a:p>
            <a:pPr marL="457200" lvl="1" indent="0">
              <a:buNone/>
            </a:pPr>
            <a:endParaRPr lang="en-US" dirty="0"/>
          </a:p>
          <a:p>
            <a:pPr marL="971550" lvl="1" indent="-514350">
              <a:buAutoNum type="arabicPeriod"/>
            </a:pPr>
            <a:r>
              <a:rPr lang="en-US" sz="2800" dirty="0"/>
              <a:t>Contacted our Spotsylvania County Social Services Office to see if they know how Virginia is going to disperse FRAPA funding.  They were not aware that Social Services had any role in this.  However, they stated that they would research this and call us back.</a:t>
            </a:r>
          </a:p>
          <a:p>
            <a:pPr marL="971550" lvl="1" indent="-514350">
              <a:buAutoNum type="arabicPeriod"/>
            </a:pPr>
            <a:r>
              <a:rPr lang="en-US" sz="2800" dirty="0"/>
              <a:t>Oregon Catholic Press (OCP) has opened the application process for its annual Parish Grants Program. </a:t>
            </a:r>
            <a:r>
              <a:rPr lang="en-US" sz="3200" dirty="0">
                <a:solidFill>
                  <a:srgbClr val="FF0000"/>
                </a:solidFill>
              </a:rPr>
              <a:t>“Our annual grants program demonstrates OCP’s commitment to assist Catholic faith communities </a:t>
            </a:r>
            <a:r>
              <a:rPr lang="en-US" sz="3200" b="1" i="1" u="sng" dirty="0">
                <a:solidFill>
                  <a:srgbClr val="FF0000"/>
                </a:solidFill>
              </a:rPr>
              <a:t>across the nation</a:t>
            </a:r>
            <a:r>
              <a:rPr lang="en-US" sz="3200" dirty="0">
                <a:solidFill>
                  <a:srgbClr val="FF0000"/>
                </a:solidFill>
              </a:rPr>
              <a:t> to enhance their liturgy and worship.” "expanding educational and charitable outreach“ </a:t>
            </a:r>
            <a:r>
              <a:rPr lang="en-US" sz="3200" dirty="0"/>
              <a:t>deadline, </a:t>
            </a:r>
            <a:r>
              <a:rPr lang="en-US" sz="3200" b="1" i="1" u="sng" dirty="0"/>
              <a:t>May 30</a:t>
            </a:r>
            <a:r>
              <a:rPr lang="en-US" sz="3200" dirty="0"/>
              <a:t>, 2021, at </a:t>
            </a:r>
            <a:r>
              <a:rPr lang="en-US" sz="3200" u="sng" dirty="0">
                <a:hlinkClick r:id="rId2"/>
              </a:rPr>
              <a:t>www.ocp.org</a:t>
            </a:r>
            <a:r>
              <a:rPr lang="en-US" sz="3200" u="sng" dirty="0"/>
              <a:t> </a:t>
            </a:r>
            <a:endParaRPr lang="en-US" sz="2800" dirty="0"/>
          </a:p>
        </p:txBody>
      </p:sp>
      <p:sp>
        <p:nvSpPr>
          <p:cNvPr id="4" name="Slide Number Placeholder 3">
            <a:extLst>
              <a:ext uri="{FF2B5EF4-FFF2-40B4-BE49-F238E27FC236}">
                <a16:creationId xmlns:a16="http://schemas.microsoft.com/office/drawing/2014/main" id="{DEC09F37-5EE7-4BAB-9330-2ABE318CEE8A}"/>
              </a:ext>
            </a:extLst>
          </p:cNvPr>
          <p:cNvSpPr>
            <a:spLocks noGrp="1"/>
          </p:cNvSpPr>
          <p:nvPr>
            <p:ph type="sldNum" sz="quarter" idx="12"/>
          </p:nvPr>
        </p:nvSpPr>
        <p:spPr/>
        <p:txBody>
          <a:bodyPr/>
          <a:lstStyle/>
          <a:p>
            <a:fld id="{8D4C71F6-89C4-4D03-933D-C5FBAD4C5AE0}" type="slidenum">
              <a:rPr lang="en-US" smtClean="0"/>
              <a:t>11</a:t>
            </a:fld>
            <a:endParaRPr lang="en-US"/>
          </a:p>
        </p:txBody>
      </p:sp>
    </p:spTree>
    <p:extLst>
      <p:ext uri="{BB962C8B-B14F-4D97-AF65-F5344CB8AC3E}">
        <p14:creationId xmlns:p14="http://schemas.microsoft.com/office/powerpoint/2010/main" val="92305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1"/>
            <a:ext cx="10515600" cy="1325563"/>
          </a:xfrm>
        </p:spPr>
        <p:txBody>
          <a:bodyPr/>
          <a:lstStyle/>
          <a:p>
            <a:pPr algn="ctr"/>
            <a:r>
              <a:rPr lang="en-US" dirty="0"/>
              <a:t>Public Affairs Report: Annie Mason</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418289" y="1271145"/>
            <a:ext cx="10935511" cy="5003200"/>
          </a:xfrm>
        </p:spPr>
        <p:txBody>
          <a:bodyPr>
            <a:normAutofit/>
          </a:bodyPr>
          <a:lstStyle/>
          <a:p>
            <a:pPr marL="514350" indent="-514350">
              <a:buFont typeface="+mj-lt"/>
              <a:buAutoNum type="arabicPeriod"/>
            </a:pPr>
            <a:r>
              <a:rPr lang="en-US" dirty="0"/>
              <a:t>Public Affairs activities/issues to report</a:t>
            </a:r>
          </a:p>
          <a:p>
            <a:pPr marL="514350" indent="-514350">
              <a:buFont typeface="+mj-lt"/>
              <a:buAutoNum type="arabicPeriod"/>
            </a:pPr>
            <a:r>
              <a:rPr lang="en-US" dirty="0"/>
              <a:t>Any further update on Walk-For-The-Poor</a:t>
            </a:r>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12</a:t>
            </a:fld>
            <a:endParaRPr lang="en-US"/>
          </a:p>
        </p:txBody>
      </p:sp>
    </p:spTree>
    <p:extLst>
      <p:ext uri="{BB962C8B-B14F-4D97-AF65-F5344CB8AC3E}">
        <p14:creationId xmlns:p14="http://schemas.microsoft.com/office/powerpoint/2010/main" val="89926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1"/>
            <a:ext cx="10515600" cy="1325563"/>
          </a:xfrm>
        </p:spPr>
        <p:txBody>
          <a:bodyPr/>
          <a:lstStyle/>
          <a:p>
            <a:pPr algn="ctr"/>
            <a:r>
              <a:rPr lang="en-US" dirty="0"/>
              <a:t>Friendly Visitations</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418289" y="1271145"/>
            <a:ext cx="11361907" cy="5003200"/>
          </a:xfrm>
        </p:spPr>
        <p:txBody>
          <a:bodyPr>
            <a:normAutofit/>
          </a:bodyPr>
          <a:lstStyle/>
          <a:p>
            <a:pPr marL="514350" indent="-514350">
              <a:buFont typeface="+mj-lt"/>
              <a:buAutoNum type="arabicPeriod"/>
            </a:pPr>
            <a:r>
              <a:rPr lang="en-US" dirty="0"/>
              <a:t>Updates on the Friendly Visitations Ministry: Amy Whittaker and Ann Ellis</a:t>
            </a:r>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13</a:t>
            </a:fld>
            <a:endParaRPr lang="en-US"/>
          </a:p>
        </p:txBody>
      </p:sp>
    </p:spTree>
    <p:extLst>
      <p:ext uri="{BB962C8B-B14F-4D97-AF65-F5344CB8AC3E}">
        <p14:creationId xmlns:p14="http://schemas.microsoft.com/office/powerpoint/2010/main" val="345947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2A2B-8880-43E5-B6CC-1BAECD0CE8E2}"/>
              </a:ext>
            </a:extLst>
          </p:cNvPr>
          <p:cNvSpPr>
            <a:spLocks noGrp="1"/>
          </p:cNvSpPr>
          <p:nvPr>
            <p:ph type="title"/>
          </p:nvPr>
        </p:nvSpPr>
        <p:spPr/>
        <p:txBody>
          <a:bodyPr/>
          <a:lstStyle/>
          <a:p>
            <a:pPr algn="ctr"/>
            <a:r>
              <a:rPr lang="en-US" dirty="0"/>
              <a:t>Secretary’s Report: Amy Whittaker</a:t>
            </a:r>
          </a:p>
        </p:txBody>
      </p:sp>
      <p:sp>
        <p:nvSpPr>
          <p:cNvPr id="3" name="Content Placeholder 2">
            <a:extLst>
              <a:ext uri="{FF2B5EF4-FFF2-40B4-BE49-F238E27FC236}">
                <a16:creationId xmlns:a16="http://schemas.microsoft.com/office/drawing/2014/main" id="{EAAA82B3-5149-43D3-9941-76CDB983CEDD}"/>
              </a:ext>
            </a:extLst>
          </p:cNvPr>
          <p:cNvSpPr>
            <a:spLocks noGrp="1"/>
          </p:cNvSpPr>
          <p:nvPr>
            <p:ph idx="1"/>
          </p:nvPr>
        </p:nvSpPr>
        <p:spPr/>
        <p:txBody>
          <a:bodyPr/>
          <a:lstStyle/>
          <a:p>
            <a:pPr marL="514350" indent="-514350">
              <a:buFont typeface="+mj-lt"/>
              <a:buAutoNum type="arabicPeriod"/>
            </a:pPr>
            <a:r>
              <a:rPr lang="en-US" dirty="0"/>
              <a:t>Open Old Business from prior meeting</a:t>
            </a:r>
          </a:p>
          <a:p>
            <a:pPr marL="914400" lvl="1" indent="-457200">
              <a:buFont typeface="+mj-lt"/>
              <a:buAutoNum type="alphaLcPeriod"/>
            </a:pPr>
            <a:r>
              <a:rPr lang="en-US" dirty="0"/>
              <a:t>GRANT WRITING!!!!</a:t>
            </a:r>
          </a:p>
          <a:p>
            <a:pPr marL="514350" indent="-514350">
              <a:buFont typeface="+mj-lt"/>
              <a:buAutoNum type="arabicPeriod"/>
            </a:pPr>
            <a:endParaRPr lang="en-US" dirty="0"/>
          </a:p>
          <a:p>
            <a:pPr marL="514350" indent="-514350">
              <a:buFont typeface="+mj-lt"/>
              <a:buAutoNum type="arabicPeriod"/>
            </a:pPr>
            <a:r>
              <a:rPr lang="en-US" dirty="0"/>
              <a:t>Approval of Prior Meeting Minutes</a:t>
            </a:r>
          </a:p>
          <a:p>
            <a:pPr marL="514350" indent="-514350">
              <a:buFont typeface="+mj-lt"/>
              <a:buAutoNum type="arabicPeriod"/>
            </a:pPr>
            <a:endParaRPr lang="en-US" dirty="0"/>
          </a:p>
          <a:p>
            <a:pPr marL="514350" indent="-514350">
              <a:buFont typeface="+mj-lt"/>
              <a:buAutoNum type="arabicPeriod"/>
            </a:pPr>
            <a:r>
              <a:rPr lang="en-US" dirty="0"/>
              <a:t>The next Conference Spiritual Meeting will be Saturday, May 1</a:t>
            </a:r>
            <a:r>
              <a:rPr lang="en-US" baseline="30000" dirty="0"/>
              <a:t>st</a:t>
            </a:r>
            <a:r>
              <a:rPr lang="en-US" dirty="0"/>
              <a:t>  at </a:t>
            </a:r>
            <a:r>
              <a:rPr lang="en-US" dirty="0">
                <a:solidFill>
                  <a:srgbClr val="FF0000"/>
                </a:solidFill>
              </a:rPr>
              <a:t>9:30 am </a:t>
            </a:r>
            <a:r>
              <a:rPr lang="en-US" dirty="0"/>
              <a:t>via ZOOM</a:t>
            </a:r>
          </a:p>
        </p:txBody>
      </p:sp>
      <p:sp>
        <p:nvSpPr>
          <p:cNvPr id="4" name="Slide Number Placeholder 3">
            <a:extLst>
              <a:ext uri="{FF2B5EF4-FFF2-40B4-BE49-F238E27FC236}">
                <a16:creationId xmlns:a16="http://schemas.microsoft.com/office/drawing/2014/main" id="{4078085C-5EE5-42B9-8BE7-238570153017}"/>
              </a:ext>
            </a:extLst>
          </p:cNvPr>
          <p:cNvSpPr>
            <a:spLocks noGrp="1"/>
          </p:cNvSpPr>
          <p:nvPr>
            <p:ph type="sldNum" sz="quarter" idx="12"/>
          </p:nvPr>
        </p:nvSpPr>
        <p:spPr/>
        <p:txBody>
          <a:bodyPr/>
          <a:lstStyle/>
          <a:p>
            <a:fld id="{8D4C71F6-89C4-4D03-933D-C5FBAD4C5AE0}" type="slidenum">
              <a:rPr lang="en-US" smtClean="0"/>
              <a:t>14</a:t>
            </a:fld>
            <a:endParaRPr lang="en-US"/>
          </a:p>
        </p:txBody>
      </p:sp>
    </p:spTree>
    <p:extLst>
      <p:ext uri="{BB962C8B-B14F-4D97-AF65-F5344CB8AC3E}">
        <p14:creationId xmlns:p14="http://schemas.microsoft.com/office/powerpoint/2010/main" val="50435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1C50-2596-4C9B-9510-687AB2C837CA}"/>
              </a:ext>
            </a:extLst>
          </p:cNvPr>
          <p:cNvSpPr>
            <a:spLocks noGrp="1"/>
          </p:cNvSpPr>
          <p:nvPr>
            <p:ph type="title"/>
          </p:nvPr>
        </p:nvSpPr>
        <p:spPr>
          <a:xfrm>
            <a:off x="838200" y="-23983"/>
            <a:ext cx="10515600" cy="831380"/>
          </a:xfrm>
        </p:spPr>
        <p:txBody>
          <a:bodyPr/>
          <a:lstStyle/>
          <a:p>
            <a:r>
              <a:rPr lang="en-US" dirty="0"/>
              <a:t>New Business: </a:t>
            </a:r>
            <a:r>
              <a:rPr lang="en-US" i="1" u="sng" dirty="0"/>
              <a:t>open to all members</a:t>
            </a:r>
          </a:p>
        </p:txBody>
      </p:sp>
      <p:sp>
        <p:nvSpPr>
          <p:cNvPr id="3" name="Content Placeholder 2">
            <a:extLst>
              <a:ext uri="{FF2B5EF4-FFF2-40B4-BE49-F238E27FC236}">
                <a16:creationId xmlns:a16="http://schemas.microsoft.com/office/drawing/2014/main" id="{6F49F617-EB42-4589-A9C2-A8FBCBF75D31}"/>
              </a:ext>
            </a:extLst>
          </p:cNvPr>
          <p:cNvSpPr>
            <a:spLocks noGrp="1"/>
          </p:cNvSpPr>
          <p:nvPr>
            <p:ph idx="1"/>
          </p:nvPr>
        </p:nvSpPr>
        <p:spPr>
          <a:xfrm>
            <a:off x="205902" y="807389"/>
            <a:ext cx="11644008" cy="6167335"/>
          </a:xfrm>
        </p:spPr>
        <p:txBody>
          <a:bodyPr>
            <a:normAutofit/>
          </a:bodyPr>
          <a:lstStyle/>
          <a:p>
            <a:pPr marL="514350" indent="-514350">
              <a:buAutoNum type="arabicPeriod"/>
            </a:pPr>
            <a:r>
              <a:rPr lang="en-US" dirty="0"/>
              <a:t>Student scholarships if not already discussed</a:t>
            </a:r>
          </a:p>
          <a:p>
            <a:pPr marL="514350" indent="-514350">
              <a:buAutoNum type="arabicPeriod"/>
            </a:pPr>
            <a:r>
              <a:rPr lang="en-US" dirty="0"/>
              <a:t>Any other new business</a:t>
            </a:r>
          </a:p>
          <a:p>
            <a:pPr marL="514350" indent="-514350">
              <a:buAutoNum type="arabicPeriod"/>
            </a:pPr>
            <a:r>
              <a:rPr lang="en-US" dirty="0"/>
              <a:t>The Quarterly District Council meeting is tomorrow; Sunday April 18</a:t>
            </a:r>
            <a:r>
              <a:rPr lang="en-US" baseline="30000" dirty="0"/>
              <a:t>th.</a:t>
            </a:r>
          </a:p>
          <a:p>
            <a:pPr marL="0" indent="0">
              <a:buNone/>
            </a:pPr>
            <a:r>
              <a:rPr lang="en-US" baseline="30000" dirty="0"/>
              <a:t>	</a:t>
            </a:r>
          </a:p>
          <a:p>
            <a:pPr marL="0" indent="0">
              <a:buNone/>
            </a:pPr>
            <a:r>
              <a:rPr lang="en-US" baseline="30000" dirty="0"/>
              <a:t>SVDP Council Spring Meeting</a:t>
            </a:r>
          </a:p>
          <a:p>
            <a:pPr marL="0" indent="0">
              <a:buNone/>
            </a:pPr>
            <a:r>
              <a:rPr lang="en-US" baseline="30000" dirty="0"/>
              <a:t>Time: Apr 18, 2021 01:00 PM Eastern Time (US and Canada)</a:t>
            </a:r>
          </a:p>
          <a:p>
            <a:pPr marL="0" indent="0">
              <a:buNone/>
            </a:pPr>
            <a:endParaRPr lang="en-US" baseline="30000" dirty="0"/>
          </a:p>
          <a:p>
            <a:pPr marL="0" indent="0">
              <a:buNone/>
            </a:pPr>
            <a:r>
              <a:rPr lang="en-US" baseline="30000" dirty="0"/>
              <a:t>Join Zoom Meeting</a:t>
            </a:r>
          </a:p>
          <a:p>
            <a:pPr marL="0" indent="0">
              <a:buNone/>
            </a:pPr>
            <a:r>
              <a:rPr lang="en-US" baseline="30000" dirty="0">
                <a:hlinkClick r:id="rId2"/>
              </a:rPr>
              <a:t>https://us02web.zoom.us/j</a:t>
            </a:r>
            <a:r>
              <a:rPr lang="en-US" baseline="30000">
                <a:hlinkClick r:id="rId2"/>
              </a:rPr>
              <a:t>/81670020477</a:t>
            </a:r>
            <a:r>
              <a:rPr lang="en-US" baseline="30000"/>
              <a:t> </a:t>
            </a:r>
            <a:endParaRPr lang="en-US" dirty="0"/>
          </a:p>
        </p:txBody>
      </p:sp>
      <p:sp>
        <p:nvSpPr>
          <p:cNvPr id="4" name="Slide Number Placeholder 3">
            <a:extLst>
              <a:ext uri="{FF2B5EF4-FFF2-40B4-BE49-F238E27FC236}">
                <a16:creationId xmlns:a16="http://schemas.microsoft.com/office/drawing/2014/main" id="{374025AE-0071-4EC6-95D9-1D77B459185B}"/>
              </a:ext>
            </a:extLst>
          </p:cNvPr>
          <p:cNvSpPr>
            <a:spLocks noGrp="1"/>
          </p:cNvSpPr>
          <p:nvPr>
            <p:ph type="sldNum" sz="quarter" idx="12"/>
          </p:nvPr>
        </p:nvSpPr>
        <p:spPr/>
        <p:txBody>
          <a:bodyPr/>
          <a:lstStyle/>
          <a:p>
            <a:fld id="{8D4C71F6-89C4-4D03-933D-C5FBAD4C5AE0}" type="slidenum">
              <a:rPr lang="en-US" smtClean="0"/>
              <a:t>15</a:t>
            </a:fld>
            <a:endParaRPr lang="en-US"/>
          </a:p>
        </p:txBody>
      </p:sp>
    </p:spTree>
    <p:extLst>
      <p:ext uri="{BB962C8B-B14F-4D97-AF65-F5344CB8AC3E}">
        <p14:creationId xmlns:p14="http://schemas.microsoft.com/office/powerpoint/2010/main" val="117100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B48428-C202-4F8B-8145-6A89787CCC96}"/>
              </a:ext>
            </a:extLst>
          </p:cNvPr>
          <p:cNvSpPr>
            <a:spLocks noGrp="1"/>
          </p:cNvSpPr>
          <p:nvPr>
            <p:ph type="sldNum" sz="quarter" idx="12"/>
          </p:nvPr>
        </p:nvSpPr>
        <p:spPr/>
        <p:txBody>
          <a:bodyPr/>
          <a:lstStyle/>
          <a:p>
            <a:fld id="{8D4C71F6-89C4-4D03-933D-C5FBAD4C5AE0}" type="slidenum">
              <a:rPr lang="en-US" smtClean="0"/>
              <a:t>16</a:t>
            </a:fld>
            <a:endParaRPr lang="en-US"/>
          </a:p>
        </p:txBody>
      </p:sp>
      <p:pic>
        <p:nvPicPr>
          <p:cNvPr id="8" name="Picture 7">
            <a:extLst>
              <a:ext uri="{FF2B5EF4-FFF2-40B4-BE49-F238E27FC236}">
                <a16:creationId xmlns:a16="http://schemas.microsoft.com/office/drawing/2014/main" id="{A791D6BE-2718-45FE-94C0-CBBD0E4AFC00}"/>
              </a:ext>
            </a:extLst>
          </p:cNvPr>
          <p:cNvPicPr>
            <a:picLocks noChangeAspect="1"/>
          </p:cNvPicPr>
          <p:nvPr/>
        </p:nvPicPr>
        <p:blipFill>
          <a:blip r:embed="rId2"/>
          <a:stretch>
            <a:fillRect/>
          </a:stretch>
        </p:blipFill>
        <p:spPr>
          <a:xfrm>
            <a:off x="9522217" y="3922188"/>
            <a:ext cx="1505843" cy="1396105"/>
          </a:xfrm>
          <a:prstGeom prst="rect">
            <a:avLst/>
          </a:prstGeom>
        </p:spPr>
      </p:pic>
      <p:sp>
        <p:nvSpPr>
          <p:cNvPr id="9" name="TextBox 8">
            <a:extLst>
              <a:ext uri="{FF2B5EF4-FFF2-40B4-BE49-F238E27FC236}">
                <a16:creationId xmlns:a16="http://schemas.microsoft.com/office/drawing/2014/main" id="{6381C311-1C7F-4220-92D9-A15F5FD63520}"/>
              </a:ext>
            </a:extLst>
          </p:cNvPr>
          <p:cNvSpPr txBox="1"/>
          <p:nvPr/>
        </p:nvSpPr>
        <p:spPr>
          <a:xfrm>
            <a:off x="8155026" y="136525"/>
            <a:ext cx="4123490" cy="2862322"/>
          </a:xfrm>
          <a:prstGeom prst="rect">
            <a:avLst/>
          </a:prstGeom>
          <a:noFill/>
        </p:spPr>
        <p:txBody>
          <a:bodyPr wrap="square" rtlCol="0">
            <a:spAutoFit/>
          </a:bodyPr>
          <a:lstStyle/>
          <a:p>
            <a:pPr algn="ctr"/>
            <a:r>
              <a:rPr lang="en-US" sz="3600" dirty="0"/>
              <a:t>Reflect Upon The</a:t>
            </a:r>
          </a:p>
          <a:p>
            <a:pPr algn="ctr"/>
            <a:r>
              <a:rPr lang="en-US" sz="3600" dirty="0"/>
              <a:t>Difficulties of Our Children as They Attempt to Learn in this Age of COVID</a:t>
            </a:r>
          </a:p>
        </p:txBody>
      </p:sp>
      <p:pic>
        <p:nvPicPr>
          <p:cNvPr id="2" name="Picture 1">
            <a:extLst>
              <a:ext uri="{FF2B5EF4-FFF2-40B4-BE49-F238E27FC236}">
                <a16:creationId xmlns:a16="http://schemas.microsoft.com/office/drawing/2014/main" id="{F11B1DCC-C90F-4BF9-A284-167D37CF4F42}"/>
              </a:ext>
            </a:extLst>
          </p:cNvPr>
          <p:cNvPicPr>
            <a:picLocks noChangeAspect="1"/>
          </p:cNvPicPr>
          <p:nvPr/>
        </p:nvPicPr>
        <p:blipFill>
          <a:blip r:embed="rId3"/>
          <a:stretch>
            <a:fillRect/>
          </a:stretch>
        </p:blipFill>
        <p:spPr>
          <a:xfrm>
            <a:off x="623178" y="-19466"/>
            <a:ext cx="7489074" cy="6877466"/>
          </a:xfrm>
          <a:prstGeom prst="rect">
            <a:avLst/>
          </a:prstGeom>
        </p:spPr>
      </p:pic>
      <p:sp>
        <p:nvSpPr>
          <p:cNvPr id="3" name="Rectangle 2">
            <a:extLst>
              <a:ext uri="{FF2B5EF4-FFF2-40B4-BE49-F238E27FC236}">
                <a16:creationId xmlns:a16="http://schemas.microsoft.com/office/drawing/2014/main" id="{8CEC42C0-C467-442A-BF07-93C5278E2C07}"/>
              </a:ext>
            </a:extLst>
          </p:cNvPr>
          <p:cNvSpPr/>
          <p:nvPr/>
        </p:nvSpPr>
        <p:spPr>
          <a:xfrm rot="712396">
            <a:off x="5429301" y="4996266"/>
            <a:ext cx="603503" cy="331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Box 4">
            <a:extLst>
              <a:ext uri="{FF2B5EF4-FFF2-40B4-BE49-F238E27FC236}">
                <a16:creationId xmlns:a16="http://schemas.microsoft.com/office/drawing/2014/main" id="{33DC19A7-A1FE-4F3D-AA0F-E389D5C8E140}"/>
              </a:ext>
            </a:extLst>
          </p:cNvPr>
          <p:cNvSpPr txBox="1"/>
          <p:nvPr/>
        </p:nvSpPr>
        <p:spPr>
          <a:xfrm rot="941026">
            <a:off x="5390584" y="4977391"/>
            <a:ext cx="680936" cy="369332"/>
          </a:xfrm>
          <a:prstGeom prst="rect">
            <a:avLst/>
          </a:prstGeom>
          <a:solidFill>
            <a:schemeClr val="bg1">
              <a:lumMod val="95000"/>
            </a:schemeClr>
          </a:solidFill>
        </p:spPr>
        <p:txBody>
          <a:bodyPr wrap="square" rtlCol="0">
            <a:spAutoFit/>
          </a:bodyPr>
          <a:lstStyle/>
          <a:p>
            <a:r>
              <a:rPr lang="en-US" b="1" dirty="0">
                <a:latin typeface="Brush Script MT" panose="03060802040406070304" pitchFamily="66" charset="0"/>
              </a:rPr>
              <a:t>Lord</a:t>
            </a:r>
          </a:p>
        </p:txBody>
      </p:sp>
      <p:sp>
        <p:nvSpPr>
          <p:cNvPr id="6" name="Rectangle 5">
            <a:extLst>
              <a:ext uri="{FF2B5EF4-FFF2-40B4-BE49-F238E27FC236}">
                <a16:creationId xmlns:a16="http://schemas.microsoft.com/office/drawing/2014/main" id="{8EB201C0-22E6-4BFC-A1E2-6520734CCE0A}"/>
              </a:ext>
            </a:extLst>
          </p:cNvPr>
          <p:cNvSpPr/>
          <p:nvPr/>
        </p:nvSpPr>
        <p:spPr>
          <a:xfrm>
            <a:off x="1498060" y="6215974"/>
            <a:ext cx="1955259" cy="3112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AB8C54-85D8-4A56-A7A5-CC8A1E259BC8}"/>
              </a:ext>
            </a:extLst>
          </p:cNvPr>
          <p:cNvSpPr/>
          <p:nvPr/>
        </p:nvSpPr>
        <p:spPr>
          <a:xfrm rot="1025653">
            <a:off x="5768502" y="5778233"/>
            <a:ext cx="544749" cy="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15B91A-F8D6-4362-B5CE-D6ADD5245A53}"/>
              </a:ext>
            </a:extLst>
          </p:cNvPr>
          <p:cNvSpPr/>
          <p:nvPr/>
        </p:nvSpPr>
        <p:spPr>
          <a:xfrm rot="1025653">
            <a:off x="4149532" y="5329872"/>
            <a:ext cx="544749" cy="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21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80B8-D404-4B7A-99B1-BAFB764A5E2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Closing Prayer &amp; Spiritual Advice: Father Eversole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person, mammal&#10;&#10;Description automatically generated">
            <a:extLst>
              <a:ext uri="{FF2B5EF4-FFF2-40B4-BE49-F238E27FC236}">
                <a16:creationId xmlns:a16="http://schemas.microsoft.com/office/drawing/2014/main" id="{3B9D2C24-1C99-4F71-A3BA-DF97EEA23835}"/>
              </a:ext>
            </a:extLst>
          </p:cNvPr>
          <p:cNvPicPr>
            <a:picLocks noChangeAspect="1"/>
          </p:cNvPicPr>
          <p:nvPr/>
        </p:nvPicPr>
        <p:blipFill rotWithShape="1">
          <a:blip r:embed="rId2">
            <a:extLst>
              <a:ext uri="{28A0092B-C50C-407E-A947-70E740481C1C}">
                <a14:useLocalDpi xmlns:a14="http://schemas.microsoft.com/office/drawing/2010/main" val="0"/>
              </a:ext>
            </a:extLst>
          </a:blip>
          <a:srcRect l="16218"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Slide Number Placeholder 2">
            <a:extLst>
              <a:ext uri="{FF2B5EF4-FFF2-40B4-BE49-F238E27FC236}">
                <a16:creationId xmlns:a16="http://schemas.microsoft.com/office/drawing/2014/main" id="{4CF22826-12F5-4D20-A76C-5CDEF26536BD}"/>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8D4C71F6-89C4-4D03-933D-C5FBAD4C5AE0}" type="slidenum">
              <a:rPr lang="en-US" sz="1500">
                <a:solidFill>
                  <a:srgbClr val="FFFFFF"/>
                </a:solidFill>
                <a:latin typeface="Calibri" panose="020F0502020204030204"/>
              </a:rPr>
              <a:pPr algn="ctr">
                <a:spcAft>
                  <a:spcPts val="600"/>
                </a:spcAft>
                <a:defRPr/>
              </a:pPr>
              <a:t>17</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3772154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9CA9-2215-4C64-93F8-140CD0E39949}"/>
              </a:ext>
            </a:extLst>
          </p:cNvPr>
          <p:cNvSpPr>
            <a:spLocks noGrp="1"/>
          </p:cNvSpPr>
          <p:nvPr>
            <p:ph type="title"/>
          </p:nvPr>
        </p:nvSpPr>
        <p:spPr>
          <a:xfrm>
            <a:off x="838200" y="5194"/>
            <a:ext cx="10515600" cy="773019"/>
          </a:xfrm>
        </p:spPr>
        <p:txBody>
          <a:bodyPr/>
          <a:lstStyle/>
          <a:p>
            <a:r>
              <a:rPr lang="en-US" dirty="0"/>
              <a:t>Agenda</a:t>
            </a:r>
          </a:p>
        </p:txBody>
      </p:sp>
      <p:graphicFrame>
        <p:nvGraphicFramePr>
          <p:cNvPr id="4" name="Table 4">
            <a:extLst>
              <a:ext uri="{FF2B5EF4-FFF2-40B4-BE49-F238E27FC236}">
                <a16:creationId xmlns:a16="http://schemas.microsoft.com/office/drawing/2014/main" id="{DCF3190A-17BD-4443-A3F8-691758DC3359}"/>
              </a:ext>
            </a:extLst>
          </p:cNvPr>
          <p:cNvGraphicFramePr>
            <a:graphicFrameLocks noGrp="1"/>
          </p:cNvGraphicFramePr>
          <p:nvPr>
            <p:ph idx="1"/>
            <p:extLst>
              <p:ext uri="{D42A27DB-BD31-4B8C-83A1-F6EECF244321}">
                <p14:modId xmlns:p14="http://schemas.microsoft.com/office/powerpoint/2010/main" val="2363251946"/>
              </p:ext>
            </p:extLst>
          </p:nvPr>
        </p:nvGraphicFramePr>
        <p:xfrm>
          <a:off x="1021404" y="705444"/>
          <a:ext cx="10332396" cy="6497970"/>
        </p:xfrm>
        <a:graphic>
          <a:graphicData uri="http://schemas.openxmlformats.org/drawingml/2006/table">
            <a:tbl>
              <a:tblPr firstRow="1" bandRow="1">
                <a:tableStyleId>{5C22544A-7EE6-4342-B048-85BDC9FD1C3A}</a:tableStyleId>
              </a:tblPr>
              <a:tblGrid>
                <a:gridCol w="1758375">
                  <a:extLst>
                    <a:ext uri="{9D8B030D-6E8A-4147-A177-3AD203B41FA5}">
                      <a16:colId xmlns:a16="http://schemas.microsoft.com/office/drawing/2014/main" val="2063863613"/>
                    </a:ext>
                  </a:extLst>
                </a:gridCol>
                <a:gridCol w="5068822">
                  <a:extLst>
                    <a:ext uri="{9D8B030D-6E8A-4147-A177-3AD203B41FA5}">
                      <a16:colId xmlns:a16="http://schemas.microsoft.com/office/drawing/2014/main" val="889146422"/>
                    </a:ext>
                  </a:extLst>
                </a:gridCol>
                <a:gridCol w="3505199">
                  <a:extLst>
                    <a:ext uri="{9D8B030D-6E8A-4147-A177-3AD203B41FA5}">
                      <a16:colId xmlns:a16="http://schemas.microsoft.com/office/drawing/2014/main" val="2728281320"/>
                    </a:ext>
                  </a:extLst>
                </a:gridCol>
              </a:tblGrid>
              <a:tr h="433198">
                <a:tc>
                  <a:txBody>
                    <a:bodyPr/>
                    <a:lstStyle/>
                    <a:p>
                      <a:r>
                        <a:rPr lang="en-US" dirty="0"/>
                        <a:t>TIME</a:t>
                      </a:r>
                    </a:p>
                  </a:txBody>
                  <a:tcPr/>
                </a:tc>
                <a:tc>
                  <a:txBody>
                    <a:bodyPr/>
                    <a:lstStyle/>
                    <a:p>
                      <a:r>
                        <a:rPr lang="en-US" dirty="0"/>
                        <a:t>EVENT</a:t>
                      </a:r>
                    </a:p>
                  </a:txBody>
                  <a:tcPr/>
                </a:tc>
                <a:tc>
                  <a:txBody>
                    <a:bodyPr/>
                    <a:lstStyle/>
                    <a:p>
                      <a:r>
                        <a:rPr lang="en-US" dirty="0"/>
                        <a:t>SPEAKER</a:t>
                      </a:r>
                    </a:p>
                  </a:txBody>
                  <a:tcPr/>
                </a:tc>
                <a:extLst>
                  <a:ext uri="{0D108BD9-81ED-4DB2-BD59-A6C34878D82A}">
                    <a16:rowId xmlns:a16="http://schemas.microsoft.com/office/drawing/2014/main" val="177591925"/>
                  </a:ext>
                </a:extLst>
              </a:tr>
              <a:tr h="433198">
                <a:tc>
                  <a:txBody>
                    <a:bodyPr/>
                    <a:lstStyle/>
                    <a:p>
                      <a:r>
                        <a:rPr lang="en-US" dirty="0"/>
                        <a:t>10:00 AM</a:t>
                      </a:r>
                    </a:p>
                  </a:txBody>
                  <a:tcPr/>
                </a:tc>
                <a:tc>
                  <a:txBody>
                    <a:bodyPr/>
                    <a:lstStyle/>
                    <a:p>
                      <a:r>
                        <a:rPr lang="en-US" dirty="0"/>
                        <a:t>Meeting called to order by President</a:t>
                      </a:r>
                    </a:p>
                  </a:txBody>
                  <a:tcPr/>
                </a:tc>
                <a:tc>
                  <a:txBody>
                    <a:bodyPr/>
                    <a:lstStyle/>
                    <a:p>
                      <a:r>
                        <a:rPr lang="en-US" dirty="0"/>
                        <a:t>Dave Scharett</a:t>
                      </a:r>
                    </a:p>
                  </a:txBody>
                  <a:tcPr/>
                </a:tc>
                <a:extLst>
                  <a:ext uri="{0D108BD9-81ED-4DB2-BD59-A6C34878D82A}">
                    <a16:rowId xmlns:a16="http://schemas.microsoft.com/office/drawing/2014/main" val="703117630"/>
                  </a:ext>
                </a:extLst>
              </a:tr>
              <a:tr h="433198">
                <a:tc>
                  <a:txBody>
                    <a:bodyPr/>
                    <a:lstStyle/>
                    <a:p>
                      <a:r>
                        <a:rPr lang="en-US" dirty="0"/>
                        <a:t>10:01 AM</a:t>
                      </a:r>
                    </a:p>
                  </a:txBody>
                  <a:tcPr/>
                </a:tc>
                <a:tc>
                  <a:txBody>
                    <a:bodyPr/>
                    <a:lstStyle/>
                    <a:p>
                      <a:r>
                        <a:rPr lang="en-US" sz="1800" dirty="0"/>
                        <a:t>Welcoming our New Members: Andi and Bonnie</a:t>
                      </a:r>
                    </a:p>
                  </a:txBody>
                  <a:tcPr/>
                </a:tc>
                <a:tc>
                  <a:txBody>
                    <a:bodyPr/>
                    <a:lstStyle/>
                    <a:p>
                      <a:r>
                        <a:rPr lang="en-US" sz="1800" dirty="0"/>
                        <a:t>All Members</a:t>
                      </a:r>
                    </a:p>
                  </a:txBody>
                  <a:tcPr/>
                </a:tc>
                <a:extLst>
                  <a:ext uri="{0D108BD9-81ED-4DB2-BD59-A6C34878D82A}">
                    <a16:rowId xmlns:a16="http://schemas.microsoft.com/office/drawing/2014/main" val="30983157"/>
                  </a:ext>
                </a:extLst>
              </a:tr>
              <a:tr h="433198">
                <a:tc>
                  <a:txBody>
                    <a:bodyPr/>
                    <a:lstStyle/>
                    <a:p>
                      <a:r>
                        <a:rPr lang="en-US" dirty="0"/>
                        <a:t>10:02 AM</a:t>
                      </a:r>
                    </a:p>
                  </a:txBody>
                  <a:tcPr/>
                </a:tc>
                <a:tc>
                  <a:txBody>
                    <a:bodyPr/>
                    <a:lstStyle/>
                    <a:p>
                      <a:r>
                        <a:rPr lang="en-US" sz="1800" dirty="0"/>
                        <a:t>Roll call by Secretary</a:t>
                      </a:r>
                    </a:p>
                  </a:txBody>
                  <a:tcPr/>
                </a:tc>
                <a:tc>
                  <a:txBody>
                    <a:bodyPr/>
                    <a:lstStyle/>
                    <a:p>
                      <a:r>
                        <a:rPr lang="en-US" sz="1800" dirty="0"/>
                        <a:t>Amy Whittaker</a:t>
                      </a:r>
                    </a:p>
                  </a:txBody>
                  <a:tcPr/>
                </a:tc>
                <a:extLst>
                  <a:ext uri="{0D108BD9-81ED-4DB2-BD59-A6C34878D82A}">
                    <a16:rowId xmlns:a16="http://schemas.microsoft.com/office/drawing/2014/main" val="3814564260"/>
                  </a:ext>
                </a:extLst>
              </a:tr>
              <a:tr h="433198">
                <a:tc>
                  <a:txBody>
                    <a:bodyPr/>
                    <a:lstStyle/>
                    <a:p>
                      <a:r>
                        <a:rPr lang="en-US" dirty="0"/>
                        <a:t>10:03 AM</a:t>
                      </a:r>
                    </a:p>
                  </a:txBody>
                  <a:tcPr/>
                </a:tc>
                <a:tc>
                  <a:txBody>
                    <a:bodyPr/>
                    <a:lstStyle/>
                    <a:p>
                      <a:r>
                        <a:rPr lang="en-US" dirty="0"/>
                        <a:t>Opening Prayer &amp; The Lord’s Prayer</a:t>
                      </a:r>
                    </a:p>
                  </a:txBody>
                  <a:tcPr/>
                </a:tc>
                <a:tc>
                  <a:txBody>
                    <a:bodyPr/>
                    <a:lstStyle/>
                    <a:p>
                      <a:r>
                        <a:rPr lang="en-US" dirty="0"/>
                        <a:t>Cathy Lee</a:t>
                      </a:r>
                    </a:p>
                  </a:txBody>
                  <a:tcPr/>
                </a:tc>
                <a:extLst>
                  <a:ext uri="{0D108BD9-81ED-4DB2-BD59-A6C34878D82A}">
                    <a16:rowId xmlns:a16="http://schemas.microsoft.com/office/drawing/2014/main" val="3030698785"/>
                  </a:ext>
                </a:extLst>
              </a:tr>
              <a:tr h="433198">
                <a:tc>
                  <a:txBody>
                    <a:bodyPr/>
                    <a:lstStyle/>
                    <a:p>
                      <a:r>
                        <a:rPr lang="en-US" dirty="0"/>
                        <a:t>10:06 AM</a:t>
                      </a:r>
                    </a:p>
                  </a:txBody>
                  <a:tcPr/>
                </a:tc>
                <a:tc>
                  <a:txBody>
                    <a:bodyPr/>
                    <a:lstStyle/>
                    <a:p>
                      <a:r>
                        <a:rPr lang="en-US" sz="1800" dirty="0"/>
                        <a:t>Spiritual Advisor’s Presentation</a:t>
                      </a:r>
                    </a:p>
                  </a:txBody>
                  <a:tcPr/>
                </a:tc>
                <a:tc>
                  <a:txBody>
                    <a:bodyPr/>
                    <a:lstStyle/>
                    <a:p>
                      <a:r>
                        <a:rPr lang="en-US" sz="1800" dirty="0"/>
                        <a:t>Father Eversole</a:t>
                      </a:r>
                    </a:p>
                  </a:txBody>
                  <a:tcPr/>
                </a:tc>
                <a:extLst>
                  <a:ext uri="{0D108BD9-81ED-4DB2-BD59-A6C34878D82A}">
                    <a16:rowId xmlns:a16="http://schemas.microsoft.com/office/drawing/2014/main" val="2483182575"/>
                  </a:ext>
                </a:extLst>
              </a:tr>
              <a:tr h="433198">
                <a:tc>
                  <a:txBody>
                    <a:bodyPr/>
                    <a:lstStyle/>
                    <a:p>
                      <a:r>
                        <a:rPr lang="en-US" dirty="0"/>
                        <a:t>10:16 AM</a:t>
                      </a:r>
                    </a:p>
                  </a:txBody>
                  <a:tcPr/>
                </a:tc>
                <a:tc>
                  <a:txBody>
                    <a:bodyPr/>
                    <a:lstStyle/>
                    <a:p>
                      <a:r>
                        <a:rPr lang="en-US" sz="1800" dirty="0"/>
                        <a:t>Treasurer’s Report</a:t>
                      </a:r>
                    </a:p>
                  </a:txBody>
                  <a:tcPr/>
                </a:tc>
                <a:tc>
                  <a:txBody>
                    <a:bodyPr/>
                    <a:lstStyle/>
                    <a:p>
                      <a:r>
                        <a:rPr lang="en-US" dirty="0"/>
                        <a:t>Don Carlson</a:t>
                      </a:r>
                    </a:p>
                  </a:txBody>
                  <a:tcPr/>
                </a:tc>
                <a:extLst>
                  <a:ext uri="{0D108BD9-81ED-4DB2-BD59-A6C34878D82A}">
                    <a16:rowId xmlns:a16="http://schemas.microsoft.com/office/drawing/2014/main" val="3641515572"/>
                  </a:ext>
                </a:extLst>
              </a:tr>
              <a:tr h="433198">
                <a:tc>
                  <a:txBody>
                    <a:bodyPr/>
                    <a:lstStyle/>
                    <a:p>
                      <a:r>
                        <a:rPr lang="en-US" dirty="0"/>
                        <a:t>10:20 AM</a:t>
                      </a:r>
                    </a:p>
                  </a:txBody>
                  <a:tcPr/>
                </a:tc>
                <a:tc>
                  <a:txBody>
                    <a:bodyPr/>
                    <a:lstStyle/>
                    <a:p>
                      <a:r>
                        <a:rPr lang="en-US" sz="1800" dirty="0"/>
                        <a:t>Home Visitation Report</a:t>
                      </a:r>
                    </a:p>
                  </a:txBody>
                  <a:tcPr/>
                </a:tc>
                <a:tc>
                  <a:txBody>
                    <a:bodyPr/>
                    <a:lstStyle/>
                    <a:p>
                      <a:r>
                        <a:rPr lang="en-US" dirty="0"/>
                        <a:t>Dave</a:t>
                      </a:r>
                    </a:p>
                  </a:txBody>
                  <a:tcPr/>
                </a:tc>
                <a:extLst>
                  <a:ext uri="{0D108BD9-81ED-4DB2-BD59-A6C34878D82A}">
                    <a16:rowId xmlns:a16="http://schemas.microsoft.com/office/drawing/2014/main" val="4160201366"/>
                  </a:ext>
                </a:extLst>
              </a:tr>
              <a:tr h="433198">
                <a:tc>
                  <a:txBody>
                    <a:bodyPr/>
                    <a:lstStyle/>
                    <a:p>
                      <a:r>
                        <a:rPr lang="en-US" dirty="0"/>
                        <a:t>10:21 AM</a:t>
                      </a:r>
                    </a:p>
                  </a:txBody>
                  <a:tcPr/>
                </a:tc>
                <a:tc>
                  <a:txBody>
                    <a:bodyPr/>
                    <a:lstStyle/>
                    <a:p>
                      <a:r>
                        <a:rPr lang="en-US" sz="1800" dirty="0"/>
                        <a:t>The American Recovery Plan Act - Grants</a:t>
                      </a:r>
                    </a:p>
                  </a:txBody>
                  <a:tcPr/>
                </a:tc>
                <a:tc>
                  <a:txBody>
                    <a:bodyPr/>
                    <a:lstStyle/>
                    <a:p>
                      <a:r>
                        <a:rPr lang="en-US" dirty="0"/>
                        <a:t>Dave</a:t>
                      </a:r>
                    </a:p>
                  </a:txBody>
                  <a:tcPr/>
                </a:tc>
                <a:extLst>
                  <a:ext uri="{0D108BD9-81ED-4DB2-BD59-A6C34878D82A}">
                    <a16:rowId xmlns:a16="http://schemas.microsoft.com/office/drawing/2014/main" val="3866283196"/>
                  </a:ext>
                </a:extLst>
              </a:tr>
              <a:tr h="433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10:31 AM</a:t>
                      </a:r>
                    </a:p>
                  </a:txBody>
                  <a:tcPr/>
                </a:tc>
                <a:tc>
                  <a:txBody>
                    <a:bodyPr/>
                    <a:lstStyle/>
                    <a:p>
                      <a:r>
                        <a:rPr lang="en-US" sz="1800" dirty="0"/>
                        <a:t>Public Affairs Report</a:t>
                      </a:r>
                    </a:p>
                  </a:txBody>
                  <a:tcPr/>
                </a:tc>
                <a:tc>
                  <a:txBody>
                    <a:bodyPr/>
                    <a:lstStyle/>
                    <a:p>
                      <a:r>
                        <a:rPr lang="en-US" dirty="0"/>
                        <a:t>Annie Mason</a:t>
                      </a:r>
                    </a:p>
                  </a:txBody>
                  <a:tcPr/>
                </a:tc>
                <a:extLst>
                  <a:ext uri="{0D108BD9-81ED-4DB2-BD59-A6C34878D82A}">
                    <a16:rowId xmlns:a16="http://schemas.microsoft.com/office/drawing/2014/main" val="1419417574"/>
                  </a:ext>
                </a:extLst>
              </a:tr>
              <a:tr h="433198">
                <a:tc>
                  <a:txBody>
                    <a:bodyPr/>
                    <a:lstStyle/>
                    <a:p>
                      <a:r>
                        <a:rPr lang="en-US" dirty="0"/>
                        <a:t>10:40 AM</a:t>
                      </a:r>
                    </a:p>
                  </a:txBody>
                  <a:tcPr/>
                </a:tc>
                <a:tc>
                  <a:txBody>
                    <a:bodyPr/>
                    <a:lstStyle/>
                    <a:p>
                      <a:r>
                        <a:rPr lang="en-US" dirty="0"/>
                        <a:t>Friendly Visitations Report</a:t>
                      </a:r>
                    </a:p>
                  </a:txBody>
                  <a:tcPr/>
                </a:tc>
                <a:tc>
                  <a:txBody>
                    <a:bodyPr/>
                    <a:lstStyle/>
                    <a:p>
                      <a:r>
                        <a:rPr lang="en-US" dirty="0"/>
                        <a:t>Amy</a:t>
                      </a:r>
                    </a:p>
                  </a:txBody>
                  <a:tcPr/>
                </a:tc>
                <a:extLst>
                  <a:ext uri="{0D108BD9-81ED-4DB2-BD59-A6C34878D82A}">
                    <a16:rowId xmlns:a16="http://schemas.microsoft.com/office/drawing/2014/main" val="2670485044"/>
                  </a:ext>
                </a:extLst>
              </a:tr>
              <a:tr h="433198">
                <a:tc>
                  <a:txBody>
                    <a:bodyPr/>
                    <a:lstStyle/>
                    <a:p>
                      <a:r>
                        <a:rPr lang="en-US" dirty="0"/>
                        <a:t>10:45 AM</a:t>
                      </a:r>
                    </a:p>
                  </a:txBody>
                  <a:tcPr/>
                </a:tc>
                <a:tc>
                  <a:txBody>
                    <a:bodyPr/>
                    <a:lstStyle/>
                    <a:p>
                      <a:r>
                        <a:rPr lang="en-US" dirty="0"/>
                        <a:t>Secretary’s Report</a:t>
                      </a:r>
                    </a:p>
                  </a:txBody>
                  <a:tcPr/>
                </a:tc>
                <a:tc>
                  <a:txBody>
                    <a:bodyPr/>
                    <a:lstStyle/>
                    <a:p>
                      <a:r>
                        <a:rPr lang="en-US" dirty="0"/>
                        <a:t>Amy</a:t>
                      </a:r>
                    </a:p>
                  </a:txBody>
                  <a:tcPr/>
                </a:tc>
                <a:extLst>
                  <a:ext uri="{0D108BD9-81ED-4DB2-BD59-A6C34878D82A}">
                    <a16:rowId xmlns:a16="http://schemas.microsoft.com/office/drawing/2014/main" val="1444763220"/>
                  </a:ext>
                </a:extLst>
              </a:tr>
              <a:tr h="433198">
                <a:tc>
                  <a:txBody>
                    <a:bodyPr/>
                    <a:lstStyle/>
                    <a:p>
                      <a:r>
                        <a:rPr lang="en-US" dirty="0"/>
                        <a:t>10:50 AM</a:t>
                      </a:r>
                    </a:p>
                  </a:txBody>
                  <a:tcPr/>
                </a:tc>
                <a:tc>
                  <a:txBody>
                    <a:bodyPr/>
                    <a:lstStyle/>
                    <a:p>
                      <a:r>
                        <a:rPr lang="en-US" dirty="0"/>
                        <a:t>New Business</a:t>
                      </a:r>
                    </a:p>
                  </a:txBody>
                  <a:tcPr/>
                </a:tc>
                <a:tc>
                  <a:txBody>
                    <a:bodyPr/>
                    <a:lstStyle/>
                    <a:p>
                      <a:r>
                        <a:rPr lang="en-US" dirty="0"/>
                        <a:t>All Vincentians</a:t>
                      </a:r>
                    </a:p>
                  </a:txBody>
                  <a:tcPr/>
                </a:tc>
                <a:extLst>
                  <a:ext uri="{0D108BD9-81ED-4DB2-BD59-A6C34878D82A}">
                    <a16:rowId xmlns:a16="http://schemas.microsoft.com/office/drawing/2014/main" val="2087685919"/>
                  </a:ext>
                </a:extLst>
              </a:tr>
              <a:tr h="433198">
                <a:tc>
                  <a:txBody>
                    <a:bodyPr/>
                    <a:lstStyle/>
                    <a:p>
                      <a:r>
                        <a:rPr lang="en-US"/>
                        <a:t>10:55 </a:t>
                      </a:r>
                      <a:r>
                        <a:rPr lang="en-US" dirty="0"/>
                        <a:t>AM</a:t>
                      </a:r>
                    </a:p>
                  </a:txBody>
                  <a:tcPr/>
                </a:tc>
                <a:tc>
                  <a:txBody>
                    <a:bodyPr/>
                    <a:lstStyle/>
                    <a:p>
                      <a:r>
                        <a:rPr lang="en-US" dirty="0"/>
                        <a:t>Closing Prayers: A Student’s Prayer &amp; Father’s Prayer</a:t>
                      </a:r>
                    </a:p>
                  </a:txBody>
                  <a:tcPr/>
                </a:tc>
                <a:tc>
                  <a:txBody>
                    <a:bodyPr/>
                    <a:lstStyle/>
                    <a:p>
                      <a:r>
                        <a:rPr lang="en-US" dirty="0"/>
                        <a:t>Dave &amp; Father Eversole</a:t>
                      </a:r>
                    </a:p>
                  </a:txBody>
                  <a:tcPr/>
                </a:tc>
                <a:extLst>
                  <a:ext uri="{0D108BD9-81ED-4DB2-BD59-A6C34878D82A}">
                    <a16:rowId xmlns:a16="http://schemas.microsoft.com/office/drawing/2014/main" val="313655708"/>
                  </a:ext>
                </a:extLst>
              </a:tr>
              <a:tr h="43319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80806299"/>
                  </a:ext>
                </a:extLst>
              </a:tr>
            </a:tbl>
          </a:graphicData>
        </a:graphic>
      </p:graphicFrame>
      <p:sp>
        <p:nvSpPr>
          <p:cNvPr id="3" name="Slide Number Placeholder 2">
            <a:extLst>
              <a:ext uri="{FF2B5EF4-FFF2-40B4-BE49-F238E27FC236}">
                <a16:creationId xmlns:a16="http://schemas.microsoft.com/office/drawing/2014/main" id="{DB6712C4-9E14-4025-A9F1-5193F019B8BE}"/>
              </a:ext>
            </a:extLst>
          </p:cNvPr>
          <p:cNvSpPr>
            <a:spLocks noGrp="1"/>
          </p:cNvSpPr>
          <p:nvPr>
            <p:ph type="sldNum" sz="quarter" idx="12"/>
          </p:nvPr>
        </p:nvSpPr>
        <p:spPr/>
        <p:txBody>
          <a:bodyPr/>
          <a:lstStyle/>
          <a:p>
            <a:fld id="{8D4C71F6-89C4-4D03-933D-C5FBAD4C5AE0}" type="slidenum">
              <a:rPr lang="en-US" smtClean="0"/>
              <a:t>2</a:t>
            </a:fld>
            <a:endParaRPr lang="en-US"/>
          </a:p>
        </p:txBody>
      </p:sp>
    </p:spTree>
    <p:extLst>
      <p:ext uri="{BB962C8B-B14F-4D97-AF65-F5344CB8AC3E}">
        <p14:creationId xmlns:p14="http://schemas.microsoft.com/office/powerpoint/2010/main" val="31486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A94A-DBAE-437A-855C-04BF5741182F}"/>
              </a:ext>
            </a:extLst>
          </p:cNvPr>
          <p:cNvSpPr>
            <a:spLocks noGrp="1"/>
          </p:cNvSpPr>
          <p:nvPr>
            <p:ph type="title"/>
          </p:nvPr>
        </p:nvSpPr>
        <p:spPr>
          <a:xfrm>
            <a:off x="838200" y="-72633"/>
            <a:ext cx="10515600" cy="1325563"/>
          </a:xfrm>
        </p:spPr>
        <p:txBody>
          <a:bodyPr/>
          <a:lstStyle/>
          <a:p>
            <a:r>
              <a:rPr lang="en-US" dirty="0"/>
              <a:t>Welcome Our New Members</a:t>
            </a:r>
          </a:p>
        </p:txBody>
      </p:sp>
      <p:sp>
        <p:nvSpPr>
          <p:cNvPr id="3" name="Content Placeholder 2">
            <a:extLst>
              <a:ext uri="{FF2B5EF4-FFF2-40B4-BE49-F238E27FC236}">
                <a16:creationId xmlns:a16="http://schemas.microsoft.com/office/drawing/2014/main" id="{76341D14-6BBF-4825-9797-0A4A980C2F2D}"/>
              </a:ext>
            </a:extLst>
          </p:cNvPr>
          <p:cNvSpPr>
            <a:spLocks noGrp="1"/>
          </p:cNvSpPr>
          <p:nvPr>
            <p:ph idx="1"/>
          </p:nvPr>
        </p:nvSpPr>
        <p:spPr>
          <a:xfrm>
            <a:off x="463296" y="1511808"/>
            <a:ext cx="10890504" cy="4665155"/>
          </a:xfrm>
        </p:spPr>
        <p:txBody>
          <a:bodyPr/>
          <a:lstStyle/>
          <a:p>
            <a:pPr marL="514350" indent="-514350">
              <a:buFont typeface="+mj-lt"/>
              <a:buAutoNum type="arabicPeriod"/>
            </a:pPr>
            <a:r>
              <a:rPr lang="en-US" dirty="0"/>
              <a:t>Andria “Andi” Mullen</a:t>
            </a:r>
          </a:p>
          <a:p>
            <a:pPr marL="514350" indent="-514350">
              <a:buFont typeface="+mj-lt"/>
              <a:buAutoNum type="arabicPeriod"/>
            </a:pPr>
            <a:r>
              <a:rPr lang="en-US" dirty="0"/>
              <a:t>Bonnie Webber</a:t>
            </a:r>
          </a:p>
        </p:txBody>
      </p:sp>
      <p:sp>
        <p:nvSpPr>
          <p:cNvPr id="4" name="Slide Number Placeholder 3">
            <a:extLst>
              <a:ext uri="{FF2B5EF4-FFF2-40B4-BE49-F238E27FC236}">
                <a16:creationId xmlns:a16="http://schemas.microsoft.com/office/drawing/2014/main" id="{C36A8331-AD06-421F-8FF6-A015BB938914}"/>
              </a:ext>
            </a:extLst>
          </p:cNvPr>
          <p:cNvSpPr>
            <a:spLocks noGrp="1"/>
          </p:cNvSpPr>
          <p:nvPr>
            <p:ph type="sldNum" sz="quarter" idx="12"/>
          </p:nvPr>
        </p:nvSpPr>
        <p:spPr/>
        <p:txBody>
          <a:bodyPr/>
          <a:lstStyle/>
          <a:p>
            <a:fld id="{8D4C71F6-89C4-4D03-933D-C5FBAD4C5AE0}" type="slidenum">
              <a:rPr lang="en-US" smtClean="0"/>
              <a:t>3</a:t>
            </a:fld>
            <a:endParaRPr lang="en-US"/>
          </a:p>
        </p:txBody>
      </p:sp>
    </p:spTree>
    <p:extLst>
      <p:ext uri="{BB962C8B-B14F-4D97-AF65-F5344CB8AC3E}">
        <p14:creationId xmlns:p14="http://schemas.microsoft.com/office/powerpoint/2010/main" val="389424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096251-E0C4-4813-A16F-DB793C3E1A0D}"/>
              </a:ext>
            </a:extLst>
          </p:cNvPr>
          <p:cNvSpPr>
            <a:spLocks noGrp="1"/>
          </p:cNvSpPr>
          <p:nvPr>
            <p:ph type="sldNum" sz="quarter" idx="12"/>
          </p:nvPr>
        </p:nvSpPr>
        <p:spPr/>
        <p:txBody>
          <a:bodyPr/>
          <a:lstStyle/>
          <a:p>
            <a:fld id="{8D4C71F6-89C4-4D03-933D-C5FBAD4C5AE0}" type="slidenum">
              <a:rPr lang="en-US" smtClean="0"/>
              <a:t>4</a:t>
            </a:fld>
            <a:endParaRPr lang="en-US"/>
          </a:p>
        </p:txBody>
      </p:sp>
      <p:pic>
        <p:nvPicPr>
          <p:cNvPr id="6" name="Picture 5">
            <a:extLst>
              <a:ext uri="{FF2B5EF4-FFF2-40B4-BE49-F238E27FC236}">
                <a16:creationId xmlns:a16="http://schemas.microsoft.com/office/drawing/2014/main" id="{533D846D-3C93-498F-A165-17E203C606DB}"/>
              </a:ext>
            </a:extLst>
          </p:cNvPr>
          <p:cNvPicPr>
            <a:picLocks noChangeAspect="1"/>
          </p:cNvPicPr>
          <p:nvPr/>
        </p:nvPicPr>
        <p:blipFill>
          <a:blip r:embed="rId2"/>
          <a:stretch>
            <a:fillRect/>
          </a:stretch>
        </p:blipFill>
        <p:spPr>
          <a:xfrm>
            <a:off x="8684608" y="207586"/>
            <a:ext cx="2590680" cy="2401885"/>
          </a:xfrm>
          <a:prstGeom prst="rect">
            <a:avLst/>
          </a:prstGeom>
        </p:spPr>
      </p:pic>
      <p:sp>
        <p:nvSpPr>
          <p:cNvPr id="3" name="Rectangle 2">
            <a:extLst>
              <a:ext uri="{FF2B5EF4-FFF2-40B4-BE49-F238E27FC236}">
                <a16:creationId xmlns:a16="http://schemas.microsoft.com/office/drawing/2014/main" id="{CE5E57FE-2A6F-4B07-B78F-4675DC51D0F8}"/>
              </a:ext>
            </a:extLst>
          </p:cNvPr>
          <p:cNvSpPr/>
          <p:nvPr/>
        </p:nvSpPr>
        <p:spPr>
          <a:xfrm>
            <a:off x="7086168" y="2725913"/>
            <a:ext cx="5862049"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5">
                    <a:lumMod val="50000"/>
                  </a:schemeClr>
                </a:solidFill>
                <a:effectLst/>
              </a:rPr>
              <a:t>Dear Lord</a:t>
            </a:r>
          </a:p>
          <a:p>
            <a:pPr algn="ctr"/>
            <a:r>
              <a:rPr lang="en-US" sz="3200" b="1" dirty="0">
                <a:ln/>
                <a:solidFill>
                  <a:schemeClr val="accent5">
                    <a:lumMod val="50000"/>
                  </a:schemeClr>
                </a:solidFill>
              </a:rPr>
              <a:t>This Is My Daily Prayer</a:t>
            </a:r>
            <a:endParaRPr lang="en-US" sz="3200" b="1" cap="none" spc="0" dirty="0">
              <a:ln/>
              <a:solidFill>
                <a:schemeClr val="accent5">
                  <a:lumMod val="50000"/>
                </a:schemeClr>
              </a:solidFill>
              <a:effectLst/>
            </a:endParaRPr>
          </a:p>
        </p:txBody>
      </p:sp>
      <p:sp>
        <p:nvSpPr>
          <p:cNvPr id="4" name="Rectangle 3">
            <a:extLst>
              <a:ext uri="{FF2B5EF4-FFF2-40B4-BE49-F238E27FC236}">
                <a16:creationId xmlns:a16="http://schemas.microsoft.com/office/drawing/2014/main" id="{9B90DEFB-8FA4-4B72-8A84-FDE5D4EE1AE1}"/>
              </a:ext>
            </a:extLst>
          </p:cNvPr>
          <p:cNvSpPr/>
          <p:nvPr/>
        </p:nvSpPr>
        <p:spPr>
          <a:xfrm>
            <a:off x="8858304" y="4366895"/>
            <a:ext cx="2096984" cy="1200329"/>
          </a:xfrm>
          <a:prstGeom prst="rect">
            <a:avLst/>
          </a:prstGeom>
          <a:noFill/>
        </p:spPr>
        <p:txBody>
          <a:bodyPr wrap="none" lIns="91440" tIns="45720" rIns="91440" bIns="45720">
            <a:spAutoFit/>
          </a:bodyPr>
          <a:lstStyle/>
          <a:p>
            <a:pPr algn="ctr"/>
            <a:r>
              <a:rPr 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Followed by</a:t>
            </a:r>
          </a:p>
          <a:p>
            <a:pPr algn="ctr"/>
            <a:r>
              <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Our Father</a:t>
            </a:r>
          </a:p>
          <a:p>
            <a:pPr algn="ctr"/>
            <a:r>
              <a:rPr 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(next slide)</a:t>
            </a:r>
          </a:p>
        </p:txBody>
      </p:sp>
      <p:pic>
        <p:nvPicPr>
          <p:cNvPr id="7" name="Picture 6">
            <a:extLst>
              <a:ext uri="{FF2B5EF4-FFF2-40B4-BE49-F238E27FC236}">
                <a16:creationId xmlns:a16="http://schemas.microsoft.com/office/drawing/2014/main" id="{7D15E1C4-F330-4236-9E99-BC22635AE3E1}"/>
              </a:ext>
            </a:extLst>
          </p:cNvPr>
          <p:cNvPicPr>
            <a:picLocks noChangeAspect="1"/>
          </p:cNvPicPr>
          <p:nvPr/>
        </p:nvPicPr>
        <p:blipFill>
          <a:blip r:embed="rId3"/>
          <a:stretch>
            <a:fillRect/>
          </a:stretch>
        </p:blipFill>
        <p:spPr>
          <a:xfrm>
            <a:off x="13730" y="-505"/>
            <a:ext cx="7948599" cy="6858505"/>
          </a:xfrm>
          <a:prstGeom prst="rect">
            <a:avLst/>
          </a:prstGeom>
        </p:spPr>
      </p:pic>
    </p:spTree>
    <p:extLst>
      <p:ext uri="{BB962C8B-B14F-4D97-AF65-F5344CB8AC3E}">
        <p14:creationId xmlns:p14="http://schemas.microsoft.com/office/powerpoint/2010/main" val="299709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50D301-5186-49E9-A111-6566177A2332}"/>
              </a:ext>
            </a:extLst>
          </p:cNvPr>
          <p:cNvSpPr>
            <a:spLocks noGrp="1"/>
          </p:cNvSpPr>
          <p:nvPr>
            <p:ph type="sldNum" sz="quarter" idx="12"/>
          </p:nvPr>
        </p:nvSpPr>
        <p:spPr/>
        <p:txBody>
          <a:bodyPr/>
          <a:lstStyle/>
          <a:p>
            <a:fld id="{8D4C71F6-89C4-4D03-933D-C5FBAD4C5AE0}" type="slidenum">
              <a:rPr lang="en-US" smtClean="0"/>
              <a:t>5</a:t>
            </a:fld>
            <a:endParaRPr lang="en-US"/>
          </a:p>
        </p:txBody>
      </p:sp>
      <p:pic>
        <p:nvPicPr>
          <p:cNvPr id="4" name="Picture 3" descr="Text&#10;&#10;Description automatically generated with low confidence">
            <a:extLst>
              <a:ext uri="{FF2B5EF4-FFF2-40B4-BE49-F238E27FC236}">
                <a16:creationId xmlns:a16="http://schemas.microsoft.com/office/drawing/2014/main" id="{297920DE-6AAC-4B41-8E04-516DBD385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27432"/>
            <a:ext cx="9107424" cy="6830568"/>
          </a:xfrm>
          <a:prstGeom prst="rect">
            <a:avLst/>
          </a:prstGeom>
        </p:spPr>
      </p:pic>
    </p:spTree>
    <p:extLst>
      <p:ext uri="{BB962C8B-B14F-4D97-AF65-F5344CB8AC3E}">
        <p14:creationId xmlns:p14="http://schemas.microsoft.com/office/powerpoint/2010/main" val="72345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37002AA-873D-48BB-97DB-3861E0AB3DB1}"/>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kern="1200">
                <a:solidFill>
                  <a:srgbClr val="FFFFFF"/>
                </a:solidFill>
                <a:latin typeface="+mj-lt"/>
                <a:ea typeface="+mj-ea"/>
                <a:cs typeface="+mj-cs"/>
              </a:rPr>
              <a:t>Spiritual Advisor’s Presentation</a:t>
            </a:r>
          </a:p>
        </p:txBody>
      </p:sp>
      <p:sp>
        <p:nvSpPr>
          <p:cNvPr id="3" name="Text Placeholder 2">
            <a:extLst>
              <a:ext uri="{FF2B5EF4-FFF2-40B4-BE49-F238E27FC236}">
                <a16:creationId xmlns:a16="http://schemas.microsoft.com/office/drawing/2014/main" id="{53F9B37A-CA7B-49DF-887D-B9A4E6B3BEDB}"/>
              </a:ext>
            </a:extLst>
          </p:cNvPr>
          <p:cNvSpPr>
            <a:spLocks noGrp="1"/>
          </p:cNvSpPr>
          <p:nvPr>
            <p:ph type="body" idx="1"/>
          </p:nvPr>
        </p:nvSpPr>
        <p:spPr>
          <a:xfrm>
            <a:off x="1578043" y="3739764"/>
            <a:ext cx="5324405" cy="1198120"/>
          </a:xfrm>
        </p:spPr>
        <p:txBody>
          <a:bodyPr vert="horz" lIns="91440" tIns="45720" rIns="91440" bIns="45720" rtlCol="0">
            <a:normAutofit/>
          </a:bodyPr>
          <a:lstStyle/>
          <a:p>
            <a:r>
              <a:rPr lang="en-US" sz="2000" i="1" kern="1200">
                <a:solidFill>
                  <a:srgbClr val="FFFFFF"/>
                </a:solidFill>
                <a:latin typeface="+mn-lt"/>
                <a:ea typeface="+mn-ea"/>
                <a:cs typeface="+mn-cs"/>
              </a:rPr>
              <a:t>Father Eversole</a:t>
            </a:r>
          </a:p>
        </p:txBody>
      </p:sp>
      <p:sp>
        <p:nvSpPr>
          <p:cNvPr id="4" name="Slide Number Placeholder 3">
            <a:extLst>
              <a:ext uri="{FF2B5EF4-FFF2-40B4-BE49-F238E27FC236}">
                <a16:creationId xmlns:a16="http://schemas.microsoft.com/office/drawing/2014/main" id="{F7AFD64C-11B6-4867-B75C-7C96134B1ED9}"/>
              </a:ext>
            </a:extLst>
          </p:cNvPr>
          <p:cNvSpPr>
            <a:spLocks noGrp="1"/>
          </p:cNvSpPr>
          <p:nvPr>
            <p:ph type="sldNum" sz="quarter" idx="12"/>
          </p:nvPr>
        </p:nvSpPr>
        <p:spPr>
          <a:xfrm>
            <a:off x="8610600" y="224937"/>
            <a:ext cx="2743200" cy="365125"/>
          </a:xfrm>
        </p:spPr>
        <p:txBody>
          <a:bodyPr vert="horz" lIns="91440" tIns="45720" rIns="91440" bIns="45720" rtlCol="0" anchor="ctr">
            <a:normAutofit/>
          </a:bodyPr>
          <a:lstStyle/>
          <a:p>
            <a:pPr>
              <a:spcAft>
                <a:spcPts val="600"/>
              </a:spcAft>
            </a:pPr>
            <a:fld id="{8D4C71F6-89C4-4D03-933D-C5FBAD4C5AE0}" type="slidenum">
              <a:rPr lang="en-US">
                <a:solidFill>
                  <a:srgbClr val="FFFFFF"/>
                </a:solidFill>
              </a:rPr>
              <a:pPr>
                <a:spcAft>
                  <a:spcPts val="600"/>
                </a:spcAft>
              </a:pPr>
              <a:t>6</a:t>
            </a:fld>
            <a:endParaRPr lang="en-US">
              <a:solidFill>
                <a:srgbClr val="FFFFFF"/>
              </a:solidFill>
            </a:endParaRPr>
          </a:p>
        </p:txBody>
      </p:sp>
      <p:grpSp>
        <p:nvGrpSpPr>
          <p:cNvPr id="15" name="Group 14">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descr="Shape&#10;&#10;Description automatically generated with low confidence">
            <a:extLst>
              <a:ext uri="{FF2B5EF4-FFF2-40B4-BE49-F238E27FC236}">
                <a16:creationId xmlns:a16="http://schemas.microsoft.com/office/drawing/2014/main" id="{5134DE69-78FD-4342-B6EE-A6D040208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411" y="573583"/>
            <a:ext cx="3997583" cy="5710833"/>
          </a:xfrm>
          <a:prstGeom prst="rect">
            <a:avLst/>
          </a:prstGeom>
        </p:spPr>
      </p:pic>
    </p:spTree>
    <p:extLst>
      <p:ext uri="{BB962C8B-B14F-4D97-AF65-F5344CB8AC3E}">
        <p14:creationId xmlns:p14="http://schemas.microsoft.com/office/powerpoint/2010/main" val="417385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A94A-DBAE-437A-855C-04BF5741182F}"/>
              </a:ext>
            </a:extLst>
          </p:cNvPr>
          <p:cNvSpPr>
            <a:spLocks noGrp="1"/>
          </p:cNvSpPr>
          <p:nvPr>
            <p:ph type="title"/>
          </p:nvPr>
        </p:nvSpPr>
        <p:spPr/>
        <p:txBody>
          <a:bodyPr/>
          <a:lstStyle/>
          <a:p>
            <a:r>
              <a:rPr lang="en-US" dirty="0"/>
              <a:t>Treasurer’s Report: Don Carlson</a:t>
            </a:r>
          </a:p>
        </p:txBody>
      </p:sp>
      <p:sp>
        <p:nvSpPr>
          <p:cNvPr id="3" name="Content Placeholder 2">
            <a:extLst>
              <a:ext uri="{FF2B5EF4-FFF2-40B4-BE49-F238E27FC236}">
                <a16:creationId xmlns:a16="http://schemas.microsoft.com/office/drawing/2014/main" id="{76341D14-6BBF-4825-9797-0A4A980C2F2D}"/>
              </a:ext>
            </a:extLst>
          </p:cNvPr>
          <p:cNvSpPr>
            <a:spLocks noGrp="1"/>
          </p:cNvSpPr>
          <p:nvPr>
            <p:ph idx="1"/>
          </p:nvPr>
        </p:nvSpPr>
        <p:spPr>
          <a:xfrm>
            <a:off x="463296" y="1511808"/>
            <a:ext cx="10890504" cy="4665155"/>
          </a:xfrm>
        </p:spPr>
        <p:txBody>
          <a:bodyPr/>
          <a:lstStyle/>
          <a:p>
            <a:pPr marL="514350" indent="-514350">
              <a:buFont typeface="+mj-lt"/>
              <a:buAutoNum type="arabicPeriod"/>
            </a:pPr>
            <a:r>
              <a:rPr lang="en-US" dirty="0"/>
              <a:t>Current Balance</a:t>
            </a:r>
          </a:p>
          <a:p>
            <a:pPr marL="514350" indent="-514350">
              <a:buFont typeface="+mj-lt"/>
              <a:buAutoNum type="arabicPeriod"/>
            </a:pPr>
            <a:r>
              <a:rPr lang="en-US" dirty="0"/>
              <a:t>Bills Paid</a:t>
            </a:r>
          </a:p>
          <a:p>
            <a:pPr marL="514350" indent="-514350">
              <a:buFont typeface="+mj-lt"/>
              <a:buAutoNum type="arabicPeriod"/>
            </a:pPr>
            <a:r>
              <a:rPr lang="en-US" dirty="0"/>
              <a:t>Donations</a:t>
            </a:r>
          </a:p>
          <a:p>
            <a:pPr marL="971550" lvl="1" indent="-514350">
              <a:buFont typeface="+mj-lt"/>
              <a:buAutoNum type="alphaLcPeriod"/>
            </a:pPr>
            <a:r>
              <a:rPr lang="en-US" dirty="0"/>
              <a:t>Online donations</a:t>
            </a:r>
          </a:p>
          <a:p>
            <a:pPr marL="971550" lvl="1" indent="-514350">
              <a:buFont typeface="+mj-lt"/>
              <a:buAutoNum type="alphaLcPeriod"/>
            </a:pPr>
            <a:r>
              <a:rPr lang="en-US" dirty="0"/>
              <a:t>Other donations </a:t>
            </a:r>
          </a:p>
          <a:p>
            <a:pPr marL="514350" indent="-514350">
              <a:buFont typeface="+mj-lt"/>
              <a:buAutoNum type="arabicPeriod"/>
            </a:pPr>
            <a:r>
              <a:rPr lang="en-US" dirty="0"/>
              <a:t>Other financial issues as appropriate</a:t>
            </a:r>
          </a:p>
        </p:txBody>
      </p:sp>
      <p:sp>
        <p:nvSpPr>
          <p:cNvPr id="4" name="Slide Number Placeholder 3">
            <a:extLst>
              <a:ext uri="{FF2B5EF4-FFF2-40B4-BE49-F238E27FC236}">
                <a16:creationId xmlns:a16="http://schemas.microsoft.com/office/drawing/2014/main" id="{C36A8331-AD06-421F-8FF6-A015BB938914}"/>
              </a:ext>
            </a:extLst>
          </p:cNvPr>
          <p:cNvSpPr>
            <a:spLocks noGrp="1"/>
          </p:cNvSpPr>
          <p:nvPr>
            <p:ph type="sldNum" sz="quarter" idx="12"/>
          </p:nvPr>
        </p:nvSpPr>
        <p:spPr/>
        <p:txBody>
          <a:bodyPr/>
          <a:lstStyle/>
          <a:p>
            <a:fld id="{8D4C71F6-89C4-4D03-933D-C5FBAD4C5AE0}" type="slidenum">
              <a:rPr lang="en-US" smtClean="0"/>
              <a:t>7</a:t>
            </a:fld>
            <a:endParaRPr lang="en-US"/>
          </a:p>
        </p:txBody>
      </p:sp>
    </p:spTree>
    <p:extLst>
      <p:ext uri="{BB962C8B-B14F-4D97-AF65-F5344CB8AC3E}">
        <p14:creationId xmlns:p14="http://schemas.microsoft.com/office/powerpoint/2010/main" val="309528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0"/>
            <a:ext cx="10515600" cy="782741"/>
          </a:xfrm>
        </p:spPr>
        <p:txBody>
          <a:bodyPr/>
          <a:lstStyle/>
          <a:p>
            <a:pPr algn="ctr"/>
            <a:r>
              <a:rPr lang="en-US" dirty="0"/>
              <a:t>Home Visitations</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267665" y="573932"/>
            <a:ext cx="11736267" cy="6556442"/>
          </a:xfrm>
        </p:spPr>
        <p:txBody>
          <a:bodyPr>
            <a:normAutofit/>
          </a:bodyPr>
          <a:lstStyle/>
          <a:p>
            <a:pPr marL="0" indent="0">
              <a:buNone/>
            </a:pPr>
            <a:r>
              <a:rPr lang="en-US" dirty="0"/>
              <a:t>1. Paperwork has been filed for a SVdP District Alternative Loan Program loan for a Neighbor-In-Need.  If this loan is approved by District, then this Neighbor-In-Need will finally have a permanent place to live.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8</a:t>
            </a:fld>
            <a:endParaRPr lang="en-US"/>
          </a:p>
        </p:txBody>
      </p:sp>
    </p:spTree>
    <p:extLst>
      <p:ext uri="{BB962C8B-B14F-4D97-AF65-F5344CB8AC3E}">
        <p14:creationId xmlns:p14="http://schemas.microsoft.com/office/powerpoint/2010/main" val="54051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0"/>
            <a:ext cx="10515600" cy="782741"/>
          </a:xfrm>
        </p:spPr>
        <p:txBody>
          <a:bodyPr/>
          <a:lstStyle/>
          <a:p>
            <a:pPr algn="ctr"/>
            <a:r>
              <a:rPr lang="en-US" dirty="0"/>
              <a:t>The American Recovery Plan Act - Grants</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267665" y="573932"/>
            <a:ext cx="11736267" cy="6556442"/>
          </a:xfrm>
        </p:spPr>
        <p:txBody>
          <a:bodyPr>
            <a:normAutofit lnSpcReduction="10000"/>
          </a:bodyPr>
          <a:lstStyle/>
          <a:p>
            <a:pPr marL="0" indent="0">
              <a:buNone/>
            </a:pPr>
            <a:r>
              <a:rPr lang="en-US" dirty="0"/>
              <a:t>1. The Central Virginia Housing Coalition is increasing their assistance for delinquent rent.  Michael March is the lead in coordinating this much needed support.</a:t>
            </a:r>
          </a:p>
          <a:p>
            <a:pPr marL="0" indent="0">
              <a:buNone/>
            </a:pPr>
            <a:r>
              <a:rPr lang="en-US" b="1" dirty="0">
                <a:solidFill>
                  <a:srgbClr val="FF0000"/>
                </a:solidFill>
              </a:rPr>
              <a:t>Rental</a:t>
            </a:r>
          </a:p>
          <a:p>
            <a:pPr marL="971550" lvl="1" indent="-514350">
              <a:buAutoNum type="arabicPeriod"/>
            </a:pPr>
            <a:r>
              <a:rPr lang="en-US" dirty="0"/>
              <a:t>The latest $1.9T Federal American Recovery Plan Act (FARPA) contains </a:t>
            </a:r>
            <a:r>
              <a:rPr lang="en-US" b="1" dirty="0">
                <a:solidFill>
                  <a:srgbClr val="FF0000"/>
                </a:solidFill>
              </a:rPr>
              <a:t>$21.6 billion </a:t>
            </a:r>
            <a:r>
              <a:rPr lang="en-US" dirty="0"/>
              <a:t>in </a:t>
            </a:r>
            <a:r>
              <a:rPr lang="en-US" b="1" dirty="0">
                <a:solidFill>
                  <a:srgbClr val="FF0000"/>
                </a:solidFill>
              </a:rPr>
              <a:t>emergency rental assistance </a:t>
            </a:r>
            <a:r>
              <a:rPr lang="en-US" dirty="0"/>
              <a:t>and more for utilities and food.  Funds will be administered by the individual States through grants.  </a:t>
            </a:r>
            <a:r>
              <a:rPr lang="en-US" b="1" dirty="0">
                <a:solidFill>
                  <a:srgbClr val="FF0000"/>
                </a:solidFill>
              </a:rPr>
              <a:t>Saint Faustina will be applying for one or more of these grants</a:t>
            </a:r>
            <a:r>
              <a:rPr lang="en-US" dirty="0"/>
              <a:t> to directly support those in need/affected by COVID 19.  </a:t>
            </a:r>
          </a:p>
          <a:p>
            <a:pPr marL="971550" lvl="1" indent="-514350">
              <a:buAutoNum type="arabicPeriod"/>
            </a:pPr>
            <a:r>
              <a:rPr lang="en-US" dirty="0"/>
              <a:t>Members of the Conference attended a </a:t>
            </a:r>
            <a:r>
              <a:rPr lang="en-US" b="1" dirty="0">
                <a:solidFill>
                  <a:srgbClr val="FF0000"/>
                </a:solidFill>
              </a:rPr>
              <a:t>SVdP National Council Webinar</a:t>
            </a:r>
            <a:r>
              <a:rPr lang="en-US" dirty="0"/>
              <a:t>  </a:t>
            </a:r>
            <a:r>
              <a:rPr lang="en-US" b="1" dirty="0"/>
              <a:t>AND</a:t>
            </a:r>
            <a:r>
              <a:rPr lang="en-US" dirty="0"/>
              <a:t> a </a:t>
            </a:r>
            <a:r>
              <a:rPr lang="en-US" b="1" dirty="0">
                <a:solidFill>
                  <a:srgbClr val="FF0000"/>
                </a:solidFill>
              </a:rPr>
              <a:t>Virginia Rent Relief Program (RRP) Webinar</a:t>
            </a:r>
            <a:r>
              <a:rPr lang="en-US" dirty="0"/>
              <a:t> on the American Recovery Plan Act re SVdP Webinar the Virginia Rent Relief Program Webinar.</a:t>
            </a:r>
          </a:p>
          <a:p>
            <a:pPr marL="0" indent="0">
              <a:buNone/>
            </a:pPr>
            <a:r>
              <a:rPr lang="en-US" b="1" dirty="0">
                <a:solidFill>
                  <a:srgbClr val="FF0000"/>
                </a:solidFill>
              </a:rPr>
              <a:t>Utilities</a:t>
            </a:r>
          </a:p>
          <a:p>
            <a:pPr marL="457200" lvl="1" indent="0">
              <a:buNone/>
            </a:pPr>
            <a:r>
              <a:rPr lang="en-US" dirty="0"/>
              <a:t>1.   The FARPA also provides </a:t>
            </a:r>
            <a:r>
              <a:rPr lang="en-US" b="1" dirty="0">
                <a:solidFill>
                  <a:srgbClr val="FF0000"/>
                </a:solidFill>
              </a:rPr>
              <a:t>$4.5 billion </a:t>
            </a:r>
            <a:r>
              <a:rPr lang="en-US" dirty="0"/>
              <a:t>for the </a:t>
            </a:r>
            <a:r>
              <a:rPr lang="en-US" b="1" dirty="0">
                <a:solidFill>
                  <a:srgbClr val="FF0000"/>
                </a:solidFill>
              </a:rPr>
              <a:t>Low-Income Home Energy Assistance 	Program (LIHEAP) </a:t>
            </a:r>
            <a:r>
              <a:rPr lang="en-US" dirty="0"/>
              <a:t>to help households with utility assistance, as well as </a:t>
            </a:r>
            <a:r>
              <a:rPr lang="en-US" b="1" dirty="0">
                <a:solidFill>
                  <a:srgbClr val="FF0000"/>
                </a:solidFill>
              </a:rPr>
              <a:t>$500 million 	specifically </a:t>
            </a:r>
            <a:r>
              <a:rPr lang="en-US" dirty="0"/>
              <a:t>for low-income households with excessive </a:t>
            </a:r>
            <a:r>
              <a:rPr lang="en-US" b="1" dirty="0">
                <a:solidFill>
                  <a:srgbClr val="FF0000"/>
                </a:solidFill>
              </a:rPr>
              <a:t>water</a:t>
            </a:r>
            <a:r>
              <a:rPr lang="en-US" dirty="0"/>
              <a:t> and wastewater 	bills/arrearages. Water assistance will be administered through the income-based 	programs at local water departments. </a:t>
            </a:r>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9</a:t>
            </a:fld>
            <a:endParaRPr lang="en-US"/>
          </a:p>
        </p:txBody>
      </p:sp>
    </p:spTree>
    <p:extLst>
      <p:ext uri="{BB962C8B-B14F-4D97-AF65-F5344CB8AC3E}">
        <p14:creationId xmlns:p14="http://schemas.microsoft.com/office/powerpoint/2010/main" val="3907986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5032</TotalTime>
  <Words>933</Words>
  <Application>Microsoft Office PowerPoint</Application>
  <PresentationFormat>Widescreen</PresentationFormat>
  <Paragraphs>141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Brush Script MT</vt:lpstr>
      <vt:lpstr>Calibri</vt:lpstr>
      <vt:lpstr>Calibri Light</vt:lpstr>
      <vt:lpstr>Office Theme</vt:lpstr>
      <vt:lpstr>St Faustina Conference Saint Vincent de Paul Society</vt:lpstr>
      <vt:lpstr>Agenda</vt:lpstr>
      <vt:lpstr>Welcome Our New Members</vt:lpstr>
      <vt:lpstr>PowerPoint Presentation</vt:lpstr>
      <vt:lpstr>PowerPoint Presentation</vt:lpstr>
      <vt:lpstr>Spiritual Advisor’s Presentation</vt:lpstr>
      <vt:lpstr>Treasurer’s Report: Don Carlson</vt:lpstr>
      <vt:lpstr>Home Visitations</vt:lpstr>
      <vt:lpstr>The American Recovery Plan Act - Grants</vt:lpstr>
      <vt:lpstr>The American Recovery Plan Act - Grants</vt:lpstr>
      <vt:lpstr>The American Recovery Plan Act - Grants</vt:lpstr>
      <vt:lpstr>Public Affairs Report: Annie Mason</vt:lpstr>
      <vt:lpstr>Friendly Visitations</vt:lpstr>
      <vt:lpstr>Secretary’s Report: Amy Whittaker</vt:lpstr>
      <vt:lpstr>New Business: open to all members</vt:lpstr>
      <vt:lpstr>PowerPoint Presentation</vt:lpstr>
      <vt:lpstr>Closing Prayer &amp; Spiritual Advice: Father Eversole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Faustina Conference Saint Vincent de Paul Society</dc:title>
  <dc:creator>David Scharett</dc:creator>
  <cp:lastModifiedBy>David Scharett</cp:lastModifiedBy>
  <cp:revision>127</cp:revision>
  <cp:lastPrinted>2021-04-09T04:52:42Z</cp:lastPrinted>
  <dcterms:created xsi:type="dcterms:W3CDTF">2021-02-01T16:50:23Z</dcterms:created>
  <dcterms:modified xsi:type="dcterms:W3CDTF">2021-04-17T15:06:17Z</dcterms:modified>
</cp:coreProperties>
</file>