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72" r:id="rId4"/>
    <p:sldId id="303" r:id="rId5"/>
    <p:sldId id="302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8B7A-EE83-4885-BF0D-2DBE96C40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0F13B-2C1E-4F92-8854-02676914B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F6D0-CB72-422C-AFB0-3564BBB7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CA09A-64BC-4328-87B1-A270E1F25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4DB77-6FFF-49F6-97A5-890EFFA0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5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5FED-2368-45F3-AB47-CA71E872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93E9B-2341-46F9-B0F6-3234F62F9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4F772-2A0D-4AB4-B59E-8F72B6D0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17BFD-E16B-4838-932C-AA56D4D8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252C3-0AD6-4A59-AE8E-5E06C18A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3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7D375-5100-4DB9-AAD9-60F8D3543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DCCCC-6CC5-4CA5-8FE6-6E4892D28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F052F-ACB1-4F77-B4D6-C4893829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AB98-19CF-4EAD-9CC0-FDACFFEA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6290E-A787-4E57-AA57-0B165721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9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6307-8C0D-4A77-9AEE-85CAB3C5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4AF0-72AF-444A-BA8D-6A8293F8F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EFAE2-1B5C-486A-A3AF-EBDD4E31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7D8A2-21E1-4185-8EF6-13BCF77E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0E9D6-FD39-4344-8D79-2E0EC141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2D09-B3B1-436C-A352-4B3CE175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D57F4-3472-4D0F-B0A0-8E21E43C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F1A40-FA4F-4201-9854-56776A25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D6BE3-4A12-4BCD-BFCD-C9C2107B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B25B7-5EEA-48A9-9B16-5B217A4D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B98D-8D1C-4E1B-A8AF-ED190A7B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B319-FD3F-45AC-8A2F-57F71392A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56D50-BA37-448F-AC4E-66CA4B59D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100B3-597F-4B73-A3D8-1904B505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C5546-7DF0-4DFC-9CCC-16E67A04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104B6-DBD5-470F-9F6E-B85E50DC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01AC-22A6-4D87-B9B3-A13DF833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7760-220D-4BF4-BCEE-C9E697918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CA9BD-9775-454F-9DB8-C280DEB98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46773-AF11-4928-8EEF-4B65F6A4B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5AD6F-1EE3-4A8B-AEEC-27BF5965D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082F2-F7CC-4EE4-80F2-A5B79CCC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9FB736-D0BD-4F6A-AB0E-F3BF05B6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332A1-9ED7-47C7-AFEF-0352F313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98CF-0500-43D7-82FC-B24A7FA1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F1FD8-8921-465C-BB49-82BC6D5B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C40B9-A947-42CA-B3B0-60698CDC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30BD1-C9EA-438B-B3FF-94825A37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2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F6E41-EE48-4843-924A-AF0498F0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07F02-7E9B-4861-A6B7-7C49EF17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D1C58-6F84-4DCF-9DBE-96368C29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2D92-2848-453B-99B5-4A4A7DA9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6F71-20C8-4796-8E77-EC58F857D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3C513-CD21-4113-B347-E42C3EFD8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1F0D8-3F52-4EA8-A430-FBEF7528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50947-1496-4CD3-A9D8-95CDA19B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634CF-8BD7-43D1-A720-E2145A14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D7FD-6B19-4644-A261-98F63793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BBDFC-C3F5-4FE3-AD8B-B559C498E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20356-A5A1-4EF8-A2FC-E9076BEE8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7F926-2747-4594-8F9A-2F6A2DEC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8529D-C63D-4681-BD70-135581E8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AF303-38AB-4A97-946E-7AE2D4A8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A7A4A-9153-467B-8E29-58E32CFF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3ED43-E761-4994-B607-E3106877C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9787-2A0C-4159-ABD6-D625A4AAF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CB4F-0050-44B7-9369-11C63860EE4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9447D-AECA-4992-970B-D9B60451B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768C1-73EC-47B8-BED5-8E341BB12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831B-AC9A-4B69-9BAF-7393A291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1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hyperlink" Target="https://jessicadavidson.co.uk/2014/09/06/team-spirit-the-power-of-community/" TargetMode="External"/><Relationship Id="rId21" Type="http://schemas.openxmlformats.org/officeDocument/2006/relationships/image" Target="../media/image21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jpg"/><Relationship Id="rId2" Type="http://schemas.openxmlformats.org/officeDocument/2006/relationships/image" Target="../media/image3.jpeg"/><Relationship Id="rId16" Type="http://schemas.openxmlformats.org/officeDocument/2006/relationships/image" Target="../media/image16.jp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hyperlink" Target="https://jessicadavidson.co.uk/2014/09/06/team-spirit-the-power-of-community/" TargetMode="External"/><Relationship Id="rId21" Type="http://schemas.openxmlformats.org/officeDocument/2006/relationships/image" Target="../media/image21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jpg"/><Relationship Id="rId2" Type="http://schemas.openxmlformats.org/officeDocument/2006/relationships/image" Target="../media/image3.jpeg"/><Relationship Id="rId16" Type="http://schemas.openxmlformats.org/officeDocument/2006/relationships/image" Target="../media/image16.jp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4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C1E98-CB22-4113-A12F-935298CA9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Saint Vincent DePaul Society</a:t>
            </a:r>
            <a:br>
              <a:rPr lang="en-US" sz="5600">
                <a:solidFill>
                  <a:srgbClr val="FFFFFF"/>
                </a:solidFill>
              </a:rPr>
            </a:br>
            <a:r>
              <a:rPr lang="en-US" sz="5600">
                <a:solidFill>
                  <a:srgbClr val="FFFFFF"/>
                </a:solidFill>
              </a:rPr>
              <a:t>Saint Faustina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DAE49-10F7-4BC5-A0AC-5FF22ED9B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Call For Help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E0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6D653-D4AD-4086-B29F-DBDE4E132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15" y="1454679"/>
            <a:ext cx="1517772" cy="10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4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AFF3-ADDE-4B71-A738-8D0811F0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Saint Faustina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9006-7702-442E-A973-3EFCE937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0" y="987425"/>
            <a:ext cx="6897688" cy="4873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Thankful to have new members</a:t>
            </a:r>
          </a:p>
          <a:p>
            <a:endParaRPr lang="en-US" dirty="0"/>
          </a:p>
          <a:p>
            <a:r>
              <a:rPr lang="en-US" dirty="0"/>
              <a:t>Families in St Matthew &amp; St Patrick Parishes are in need of our assistance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How do we learn about their needs?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Assistance Line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How do we respond to their needs?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Home Visitations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74765E-E31A-4A6C-99E4-5EADE005A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4" y="2146851"/>
            <a:ext cx="2889314" cy="3811589"/>
          </a:xfrm>
        </p:spPr>
      </p:pic>
    </p:spTree>
    <p:extLst>
      <p:ext uri="{BB962C8B-B14F-4D97-AF65-F5344CB8AC3E}">
        <p14:creationId xmlns:p14="http://schemas.microsoft.com/office/powerpoint/2010/main" val="37602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-190500"/>
            <a:ext cx="10058402" cy="1219200"/>
          </a:xfrm>
        </p:spPr>
        <p:txBody>
          <a:bodyPr/>
          <a:lstStyle/>
          <a:p>
            <a:r>
              <a:rPr lang="en-US" dirty="0"/>
              <a:t>The Call for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6162A-B5E9-44B4-A445-26429E253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4475" y="211266"/>
            <a:ext cx="1219200" cy="8128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35486B27-8169-4B32-AB90-805D7E6917D7}"/>
              </a:ext>
            </a:extLst>
          </p:cNvPr>
          <p:cNvGrpSpPr/>
          <p:nvPr/>
        </p:nvGrpSpPr>
        <p:grpSpPr>
          <a:xfrm>
            <a:off x="2655181" y="1939456"/>
            <a:ext cx="1898482" cy="1308636"/>
            <a:chOff x="2655181" y="1939456"/>
            <a:chExt cx="1898482" cy="130863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6183E2A-3BD4-4F7A-B171-C90BCE526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325" y="2438467"/>
              <a:ext cx="1176338" cy="8096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64674C-EC59-4F42-AFCA-301ED9DBA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5822">
              <a:off x="2489330" y="2105307"/>
              <a:ext cx="1308494" cy="976791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FD80D42-2E06-44CF-9217-CA851E98ED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3241" y="1599204"/>
            <a:ext cx="1175172" cy="3102407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729C211F-7B5C-439E-A08F-B568AF3D22E5}"/>
              </a:ext>
            </a:extLst>
          </p:cNvPr>
          <p:cNvGrpSpPr/>
          <p:nvPr/>
        </p:nvGrpSpPr>
        <p:grpSpPr>
          <a:xfrm>
            <a:off x="315741" y="1881837"/>
            <a:ext cx="2526148" cy="1457582"/>
            <a:chOff x="315741" y="1881837"/>
            <a:chExt cx="2526148" cy="14575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BC0-5366-4D22-A394-1D64F4F6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752" y="1881837"/>
              <a:ext cx="1312137" cy="852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6C835F-E71B-47F6-B3F5-24D8D2CC0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41" y="2454972"/>
              <a:ext cx="770095" cy="8303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90B56A8-2437-4AA4-A1DA-E8BB3F4DD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3942">
              <a:off x="799671" y="2196776"/>
              <a:ext cx="1308494" cy="976791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E00F072-D7A0-4DCC-8E6E-865914040C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9000">
            <a:off x="1290754" y="2267174"/>
            <a:ext cx="1308494" cy="26803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BAAE02E-A8E2-418A-A8E6-C479E13B002E}"/>
              </a:ext>
            </a:extLst>
          </p:cNvPr>
          <p:cNvGrpSpPr/>
          <p:nvPr/>
        </p:nvGrpSpPr>
        <p:grpSpPr>
          <a:xfrm>
            <a:off x="2959717" y="3248239"/>
            <a:ext cx="1887250" cy="1170737"/>
            <a:chOff x="2959717" y="3248239"/>
            <a:chExt cx="1887250" cy="117073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E61F92D-97D8-4AF7-AC54-B2235FA50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717" y="3480762"/>
              <a:ext cx="1003068" cy="93821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CF19A42-0BA6-4107-BD1D-20EE34168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659" y="3248239"/>
              <a:ext cx="676030" cy="700677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6467BD7-9E28-468C-808F-9000814AEAFD}"/>
                </a:ext>
              </a:extLst>
            </p:cNvPr>
            <p:cNvSpPr txBox="1"/>
            <p:nvPr/>
          </p:nvSpPr>
          <p:spPr>
            <a:xfrm>
              <a:off x="4357291" y="3522715"/>
              <a:ext cx="489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Email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0F87B66-1006-4F9E-9122-D204BD75A129}"/>
              </a:ext>
            </a:extLst>
          </p:cNvPr>
          <p:cNvGrpSpPr/>
          <p:nvPr/>
        </p:nvGrpSpPr>
        <p:grpSpPr>
          <a:xfrm>
            <a:off x="7764811" y="5122504"/>
            <a:ext cx="1349680" cy="1064068"/>
            <a:chOff x="9977069" y="5004518"/>
            <a:chExt cx="1349680" cy="106406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4FEB37B-D263-4DBF-A979-3601046E3A3F}"/>
                </a:ext>
              </a:extLst>
            </p:cNvPr>
            <p:cNvSpPr txBox="1"/>
            <p:nvPr/>
          </p:nvSpPr>
          <p:spPr>
            <a:xfrm>
              <a:off x="10566189" y="5237589"/>
              <a:ext cx="760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Submit Catholic Charities Interview Forms as required 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55FD047-8906-4E6A-B32E-7E2F943E6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46701" flipV="1">
              <a:off x="9977069" y="5004518"/>
              <a:ext cx="676030" cy="70067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69921C9-4E8C-4FFA-9C87-D20606885531}"/>
                </a:ext>
              </a:extLst>
            </p:cNvPr>
            <p:cNvSpPr txBox="1"/>
            <p:nvPr/>
          </p:nvSpPr>
          <p:spPr>
            <a:xfrm>
              <a:off x="10266620" y="5037150"/>
              <a:ext cx="489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Email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E2CF7C-A1BC-455B-9E10-40F0BA1D5450}"/>
              </a:ext>
            </a:extLst>
          </p:cNvPr>
          <p:cNvGrpSpPr/>
          <p:nvPr/>
        </p:nvGrpSpPr>
        <p:grpSpPr>
          <a:xfrm>
            <a:off x="6482829" y="5224075"/>
            <a:ext cx="1222924" cy="752918"/>
            <a:chOff x="6482829" y="5224075"/>
            <a:chExt cx="1222924" cy="75291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F631232-AF11-42E7-9F84-D1A65D1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60405" flipV="1">
              <a:off x="6931171" y="5007667"/>
              <a:ext cx="413735" cy="84655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F7B5112-0DF0-44F9-88D6-5DC35B54599D}"/>
                </a:ext>
              </a:extLst>
            </p:cNvPr>
            <p:cNvSpPr txBox="1"/>
            <p:nvPr/>
          </p:nvSpPr>
          <p:spPr>
            <a:xfrm>
              <a:off x="6482829" y="5761549"/>
              <a:ext cx="12229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Dominion Power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1DBEF3B-F200-4E44-AD89-0EE5F59CD71D}"/>
                </a:ext>
              </a:extLst>
            </p:cNvPr>
            <p:cNvSpPr txBox="1"/>
            <p:nvPr/>
          </p:nvSpPr>
          <p:spPr>
            <a:xfrm>
              <a:off x="6691628" y="5298843"/>
              <a:ext cx="489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Email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873BF14-4DB3-4E6C-A92F-68DAAEB083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33" y="4275327"/>
            <a:ext cx="1176338" cy="83127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D870A22-75D1-47A1-BA6B-2F4E8A0E1802}"/>
              </a:ext>
            </a:extLst>
          </p:cNvPr>
          <p:cNvGrpSpPr/>
          <p:nvPr/>
        </p:nvGrpSpPr>
        <p:grpSpPr>
          <a:xfrm>
            <a:off x="5282895" y="4053268"/>
            <a:ext cx="1926105" cy="1803213"/>
            <a:chOff x="5282895" y="4053268"/>
            <a:chExt cx="1926105" cy="180321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A7F6BD-A172-4712-8EE6-3EFEB97A0376}"/>
                </a:ext>
              </a:extLst>
            </p:cNvPr>
            <p:cNvSpPr txBox="1"/>
            <p:nvPr/>
          </p:nvSpPr>
          <p:spPr>
            <a:xfrm>
              <a:off x="6448440" y="4053268"/>
              <a:ext cx="760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Conference Utility Company</a:t>
              </a:r>
            </a:p>
            <a:p>
              <a:r>
                <a:rPr lang="en-US" sz="800" dirty="0"/>
                <a:t>Pledge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524129-E23F-4211-A268-CB82580EB231}"/>
                </a:ext>
              </a:extLst>
            </p:cNvPr>
            <p:cNvSpPr txBox="1"/>
            <p:nvPr/>
          </p:nvSpPr>
          <p:spPr>
            <a:xfrm>
              <a:off x="5282895" y="5025484"/>
              <a:ext cx="760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Submit Pledge Form to Conference Assistant Treasurer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B31FB77-487C-444E-A80D-9C265F64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6235753" y="4188596"/>
              <a:ext cx="499179" cy="1292295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2BA4FE2-E340-49AC-97B2-2DB9D18C5C9A}"/>
                </a:ext>
              </a:extLst>
            </p:cNvPr>
            <p:cNvSpPr txBox="1"/>
            <p:nvPr/>
          </p:nvSpPr>
          <p:spPr>
            <a:xfrm>
              <a:off x="6059360" y="4611207"/>
              <a:ext cx="489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Email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97031-16EC-4819-86B3-6D9C56E789CA}"/>
              </a:ext>
            </a:extLst>
          </p:cNvPr>
          <p:cNvGrpSpPr/>
          <p:nvPr/>
        </p:nvGrpSpPr>
        <p:grpSpPr>
          <a:xfrm>
            <a:off x="507450" y="2435694"/>
            <a:ext cx="1641628" cy="3964549"/>
            <a:chOff x="507450" y="2435694"/>
            <a:chExt cx="1641628" cy="396454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BBE683C-04EB-4ACB-82E0-1BB1F1CD3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6323">
              <a:off x="840584" y="2435694"/>
              <a:ext cx="1308494" cy="396454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1AE67F8-3DE9-4F43-BB13-A163F3CCA1E2}"/>
                </a:ext>
              </a:extLst>
            </p:cNvPr>
            <p:cNvSpPr txBox="1"/>
            <p:nvPr/>
          </p:nvSpPr>
          <p:spPr>
            <a:xfrm>
              <a:off x="507450" y="4678348"/>
              <a:ext cx="1502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Schedule Home Visit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DCD3-2CD7-4533-ABE7-2A71B35DB696}"/>
              </a:ext>
            </a:extLst>
          </p:cNvPr>
          <p:cNvGrpSpPr/>
          <p:nvPr/>
        </p:nvGrpSpPr>
        <p:grpSpPr>
          <a:xfrm>
            <a:off x="8055313" y="39181"/>
            <a:ext cx="3956329" cy="2895292"/>
            <a:chOff x="8055313" y="39181"/>
            <a:chExt cx="3956329" cy="28952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C082545-EF89-47CE-ABF4-377683455299}"/>
                </a:ext>
              </a:extLst>
            </p:cNvPr>
            <p:cNvGrpSpPr/>
            <p:nvPr/>
          </p:nvGrpSpPr>
          <p:grpSpPr>
            <a:xfrm>
              <a:off x="8055313" y="39181"/>
              <a:ext cx="3956329" cy="2419398"/>
              <a:chOff x="8055313" y="39181"/>
              <a:chExt cx="3956329" cy="2419398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F2983F1-BB67-42AC-AF8B-51D8AD0FE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9457" y="1612461"/>
                <a:ext cx="556176" cy="620848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EF55EB1-EA7E-4AEC-A8D6-B5BD7F6F7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0248" y="39181"/>
                <a:ext cx="781279" cy="603334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6BD77F2-5690-4944-B8B5-995DB897C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85634" y="1465738"/>
                <a:ext cx="1026008" cy="67952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D91BFE1-3804-4305-BCE9-9EA002207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4725" y="1625540"/>
                <a:ext cx="744130" cy="833039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82D3E31C-3601-457F-A0FB-3108CD483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1311" y="55265"/>
                <a:ext cx="982630" cy="48935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92CB42-54ED-467D-97FB-B787287393C9}"/>
                  </a:ext>
                </a:extLst>
              </p:cNvPr>
              <p:cNvSpPr txBox="1"/>
              <p:nvPr/>
            </p:nvSpPr>
            <p:spPr>
              <a:xfrm>
                <a:off x="8055313" y="610785"/>
                <a:ext cx="76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Conference</a:t>
                </a:r>
              </a:p>
              <a:p>
                <a:r>
                  <a:rPr lang="en-US" sz="800" dirty="0"/>
                  <a:t>Interview</a:t>
                </a:r>
              </a:p>
              <a:p>
                <a:r>
                  <a:rPr lang="en-US" sz="800" dirty="0"/>
                  <a:t>Form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76668B6-3529-4F44-8C6A-FD7BC1AC33E1}"/>
                  </a:ext>
                </a:extLst>
              </p:cNvPr>
              <p:cNvSpPr txBox="1"/>
              <p:nvPr/>
            </p:nvSpPr>
            <p:spPr>
              <a:xfrm>
                <a:off x="8756980" y="610785"/>
                <a:ext cx="7605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Catholic Charities</a:t>
                </a:r>
              </a:p>
              <a:p>
                <a:r>
                  <a:rPr lang="en-US" sz="800" dirty="0"/>
                  <a:t>Interview</a:t>
                </a:r>
              </a:p>
              <a:p>
                <a:r>
                  <a:rPr lang="en-US" sz="800" dirty="0"/>
                  <a:t>Form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23FDD1E-CCBE-482E-B1A2-1F718002A3A9}"/>
                  </a:ext>
                </a:extLst>
              </p:cNvPr>
              <p:cNvSpPr txBox="1"/>
              <p:nvPr/>
            </p:nvSpPr>
            <p:spPr>
              <a:xfrm>
                <a:off x="9471355" y="648885"/>
                <a:ext cx="10244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Copy of </a:t>
                </a:r>
              </a:p>
              <a:p>
                <a:r>
                  <a:rPr lang="en-US" sz="800" dirty="0"/>
                  <a:t>Delinquent Bill</a:t>
                </a:r>
              </a:p>
              <a:p>
                <a:r>
                  <a:rPr lang="en-US" sz="800" dirty="0"/>
                  <a:t>● Utility</a:t>
                </a:r>
              </a:p>
              <a:p>
                <a:r>
                  <a:rPr lang="en-US" sz="800" dirty="0"/>
                  <a:t>● Rent</a:t>
                </a:r>
              </a:p>
              <a:p>
                <a:r>
                  <a:rPr lang="en-US" sz="800" dirty="0"/>
                  <a:t>●Mortgage</a:t>
                </a:r>
              </a:p>
              <a:p>
                <a:r>
                  <a:rPr lang="en-US" sz="800" dirty="0"/>
                  <a:t>Cutoff Notice</a:t>
                </a:r>
              </a:p>
              <a:p>
                <a:r>
                  <a:rPr lang="en-US" sz="800" dirty="0"/>
                  <a:t>Eviction Notice	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D608C5A-B076-4792-A37D-50EF79A60CAF}"/>
                  </a:ext>
                </a:extLst>
              </p:cNvPr>
              <p:cNvSpPr txBox="1"/>
              <p:nvPr/>
            </p:nvSpPr>
            <p:spPr>
              <a:xfrm>
                <a:off x="10576255" y="658410"/>
                <a:ext cx="13391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Lease Agreement</a:t>
                </a:r>
              </a:p>
              <a:p>
                <a:r>
                  <a:rPr lang="en-US" sz="800" dirty="0"/>
                  <a:t>Loan Agreement</a:t>
                </a:r>
              </a:p>
              <a:p>
                <a:r>
                  <a:rPr lang="en-US" sz="800" dirty="0"/>
                  <a:t>● Section 8 Housing?</a:t>
                </a:r>
              </a:p>
              <a:p>
                <a:r>
                  <a:rPr lang="en-US" sz="800" dirty="0"/>
                  <a:t>Photo ID</a:t>
                </a:r>
              </a:p>
              <a:p>
                <a:r>
                  <a:rPr lang="en-US" sz="800" dirty="0"/>
                  <a:t>Proof of Income</a:t>
                </a:r>
              </a:p>
              <a:p>
                <a:r>
                  <a:rPr lang="en-US" sz="800" dirty="0"/>
                  <a:t>IRS Form W-9 </a:t>
                </a:r>
              </a:p>
              <a:p>
                <a:endParaRPr lang="en-US" sz="800" dirty="0"/>
              </a:p>
            </p:txBody>
          </p:sp>
        </p:grpSp>
        <p:sp>
          <p:nvSpPr>
            <p:cNvPr id="61" name="Right Brace 60">
              <a:extLst>
                <a:ext uri="{FF2B5EF4-FFF2-40B4-BE49-F238E27FC236}">
                  <a16:creationId xmlns:a16="http://schemas.microsoft.com/office/drawing/2014/main" id="{49A30D63-5C76-4ADD-8366-6FB09C2FB4DE}"/>
                </a:ext>
              </a:extLst>
            </p:cNvPr>
            <p:cNvSpPr/>
            <p:nvPr/>
          </p:nvSpPr>
          <p:spPr>
            <a:xfrm rot="5400000">
              <a:off x="9680672" y="738887"/>
              <a:ext cx="744130" cy="3647042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9C26EC-C845-4B87-932D-1C6F9C01939B}"/>
              </a:ext>
            </a:extLst>
          </p:cNvPr>
          <p:cNvGrpSpPr/>
          <p:nvPr/>
        </p:nvGrpSpPr>
        <p:grpSpPr>
          <a:xfrm>
            <a:off x="9049856" y="2950704"/>
            <a:ext cx="2547778" cy="602168"/>
            <a:chOff x="9049856" y="2950704"/>
            <a:chExt cx="2547778" cy="6021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7739AAED-10F9-4015-8E5B-2E24F4DD9FD4}"/>
                </a:ext>
              </a:extLst>
            </p:cNvPr>
            <p:cNvSpPr/>
            <p:nvPr/>
          </p:nvSpPr>
          <p:spPr>
            <a:xfrm>
              <a:off x="9049856" y="2950704"/>
              <a:ext cx="2278819" cy="602168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CC6BE8A-DAA0-4BBE-B7BC-A6C4642FF450}"/>
                </a:ext>
              </a:extLst>
            </p:cNvPr>
            <p:cNvSpPr txBox="1"/>
            <p:nvPr/>
          </p:nvSpPr>
          <p:spPr>
            <a:xfrm>
              <a:off x="9318815" y="3041690"/>
              <a:ext cx="2278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Team Decision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552188-C4E9-4CB5-8002-2F29ADC8798E}"/>
              </a:ext>
            </a:extLst>
          </p:cNvPr>
          <p:cNvGrpSpPr/>
          <p:nvPr/>
        </p:nvGrpSpPr>
        <p:grpSpPr>
          <a:xfrm>
            <a:off x="8124162" y="4205867"/>
            <a:ext cx="1248421" cy="889379"/>
            <a:chOff x="8124162" y="4205867"/>
            <a:chExt cx="1248421" cy="88937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3324A9-996A-410B-BDE6-62BD11D27A75}"/>
                </a:ext>
              </a:extLst>
            </p:cNvPr>
            <p:cNvSpPr txBox="1"/>
            <p:nvPr/>
          </p:nvSpPr>
          <p:spPr>
            <a:xfrm>
              <a:off x="8612023" y="4277473"/>
              <a:ext cx="760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Contact Landlord or Mortgage Company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384821-F22C-4AB8-8601-B4AD20CBF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3905">
              <a:off x="8011433" y="4318596"/>
              <a:ext cx="889379" cy="66392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23AF96-8EBF-45F7-A5B4-B32AD949CB6F}"/>
              </a:ext>
            </a:extLst>
          </p:cNvPr>
          <p:cNvGrpSpPr/>
          <p:nvPr/>
        </p:nvGrpSpPr>
        <p:grpSpPr>
          <a:xfrm>
            <a:off x="7245439" y="3263498"/>
            <a:ext cx="1680300" cy="1297558"/>
            <a:chOff x="7245439" y="3263498"/>
            <a:chExt cx="1680300" cy="1297558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7F5801F-62CF-4FEA-B549-2F72360E5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41957">
              <a:off x="8451644" y="3263498"/>
              <a:ext cx="474095" cy="129755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716C3A-8E51-46DA-9C0A-5D55B230F99B}"/>
                </a:ext>
              </a:extLst>
            </p:cNvPr>
            <p:cNvSpPr txBox="1"/>
            <p:nvPr/>
          </p:nvSpPr>
          <p:spPr>
            <a:xfrm>
              <a:off x="7245439" y="3872764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Provide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Assistance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69600E-BEAC-4AEC-8C2E-24B04CE1BBC3}"/>
              </a:ext>
            </a:extLst>
          </p:cNvPr>
          <p:cNvGrpSpPr/>
          <p:nvPr/>
        </p:nvGrpSpPr>
        <p:grpSpPr>
          <a:xfrm>
            <a:off x="10355908" y="3525621"/>
            <a:ext cx="1510866" cy="1165080"/>
            <a:chOff x="10355908" y="3525621"/>
            <a:chExt cx="1510866" cy="1165080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6F1819D-30EE-4B2C-8C49-2541F1DD6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61341">
              <a:off x="10355908" y="3525621"/>
              <a:ext cx="541686" cy="863538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0C5B27C-A91A-4B92-8941-D872BD4C275D}"/>
                </a:ext>
              </a:extLst>
            </p:cNvPr>
            <p:cNvSpPr txBox="1"/>
            <p:nvPr/>
          </p:nvSpPr>
          <p:spPr>
            <a:xfrm>
              <a:off x="10652980" y="364385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Assistance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Not Provided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22939C3-43C9-4572-A34E-ED1B18ADBBE0}"/>
                </a:ext>
              </a:extLst>
            </p:cNvPr>
            <p:cNvSpPr txBox="1"/>
            <p:nvPr/>
          </p:nvSpPr>
          <p:spPr>
            <a:xfrm>
              <a:off x="10385407" y="4413702"/>
              <a:ext cx="107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Case Closed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AFF62F-0336-4C22-8B18-0CD1AD762C56}"/>
              </a:ext>
            </a:extLst>
          </p:cNvPr>
          <p:cNvGrpSpPr/>
          <p:nvPr/>
        </p:nvGrpSpPr>
        <p:grpSpPr>
          <a:xfrm>
            <a:off x="3589819" y="4300029"/>
            <a:ext cx="1151443" cy="1255217"/>
            <a:chOff x="3589819" y="4300029"/>
            <a:chExt cx="1151443" cy="1255217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C6BD938-0A3C-410D-8F1E-B8891247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45778">
              <a:off x="3602143" y="4287705"/>
              <a:ext cx="676030" cy="700677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3765D43-4DE1-4664-ABA4-2E4E52934667}"/>
                </a:ext>
              </a:extLst>
            </p:cNvPr>
            <p:cNvSpPr txBox="1"/>
            <p:nvPr/>
          </p:nvSpPr>
          <p:spPr>
            <a:xfrm>
              <a:off x="3876923" y="5093581"/>
              <a:ext cx="864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Catholic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Charities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BCDA1F-DDFB-4C1B-96D2-0D87A0BE2ED2}"/>
              </a:ext>
            </a:extLst>
          </p:cNvPr>
          <p:cNvGrpSpPr/>
          <p:nvPr/>
        </p:nvGrpSpPr>
        <p:grpSpPr>
          <a:xfrm>
            <a:off x="4520478" y="2862308"/>
            <a:ext cx="1559702" cy="992001"/>
            <a:chOff x="4520478" y="2862308"/>
            <a:chExt cx="1559702" cy="992001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52A5097-73EB-402F-80EC-2F9A3EAF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95242">
              <a:off x="4681404" y="2794587"/>
              <a:ext cx="541686" cy="863538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0A29031-B66A-446B-9FF0-C994B33CE738}"/>
                </a:ext>
              </a:extLst>
            </p:cNvPr>
            <p:cNvSpPr txBox="1"/>
            <p:nvPr/>
          </p:nvSpPr>
          <p:spPr>
            <a:xfrm>
              <a:off x="5007450" y="3577310"/>
              <a:ext cx="107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Case Closed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B504051-1AEB-4F46-9D1E-2BEF3EC30C14}"/>
                </a:ext>
              </a:extLst>
            </p:cNvPr>
            <p:cNvSpPr txBox="1"/>
            <p:nvPr/>
          </p:nvSpPr>
          <p:spPr>
            <a:xfrm>
              <a:off x="4657312" y="2862308"/>
              <a:ext cx="7070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Referral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B8085A-3508-42E4-973D-91EB8C2DE3A1}"/>
              </a:ext>
            </a:extLst>
          </p:cNvPr>
          <p:cNvGrpSpPr/>
          <p:nvPr/>
        </p:nvGrpSpPr>
        <p:grpSpPr>
          <a:xfrm>
            <a:off x="3938728" y="3872960"/>
            <a:ext cx="1556114" cy="1020581"/>
            <a:chOff x="3938728" y="3872960"/>
            <a:chExt cx="1556114" cy="1020581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99CBC05-C2CC-4B2C-838E-6C53C340D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8613">
              <a:off x="3951682" y="3860006"/>
              <a:ext cx="710604" cy="736512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B24212A-C0BF-450B-81B3-25E6B97960B7}"/>
                </a:ext>
              </a:extLst>
            </p:cNvPr>
            <p:cNvSpPr txBox="1"/>
            <p:nvPr/>
          </p:nvSpPr>
          <p:spPr>
            <a:xfrm>
              <a:off x="4455775" y="4431876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Emergency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Assistance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5B2EE-A4C3-4101-8027-A329B176E4A6}"/>
              </a:ext>
            </a:extLst>
          </p:cNvPr>
          <p:cNvGrpSpPr/>
          <p:nvPr/>
        </p:nvGrpSpPr>
        <p:grpSpPr>
          <a:xfrm>
            <a:off x="2448982" y="4425959"/>
            <a:ext cx="1335076" cy="2000931"/>
            <a:chOff x="2448982" y="4425959"/>
            <a:chExt cx="1335076" cy="200093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ABBD2CC-6DDB-44D5-ADB5-77CB60F04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536" y="4425959"/>
              <a:ext cx="676030" cy="7006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70B97D-68D5-4C2B-A5C4-05F382A21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982" y="4972050"/>
              <a:ext cx="1057341" cy="105734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CE0F6B1-A200-44D6-9D41-B66F39B2B9D9}"/>
                </a:ext>
              </a:extLst>
            </p:cNvPr>
            <p:cNvSpPr txBox="1"/>
            <p:nvPr/>
          </p:nvSpPr>
          <p:spPr>
            <a:xfrm>
              <a:off x="3294382" y="4696817"/>
              <a:ext cx="489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Email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B87F938-C521-4605-8CA7-BDAF154914C6}"/>
                </a:ext>
              </a:extLst>
            </p:cNvPr>
            <p:cNvSpPr txBox="1"/>
            <p:nvPr/>
          </p:nvSpPr>
          <p:spPr>
            <a:xfrm>
              <a:off x="2509332" y="5965225"/>
              <a:ext cx="9172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Home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Visitation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CEC2D2-4BD6-42CB-BE7A-1C69162DA0FD}"/>
              </a:ext>
            </a:extLst>
          </p:cNvPr>
          <p:cNvGrpSpPr/>
          <p:nvPr/>
        </p:nvGrpSpPr>
        <p:grpSpPr>
          <a:xfrm>
            <a:off x="5686119" y="1832232"/>
            <a:ext cx="2226127" cy="1472712"/>
            <a:chOff x="5686119" y="1832232"/>
            <a:chExt cx="2226127" cy="147271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46DBD7D-D269-448D-9FF7-E91B52814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048" y="2347072"/>
              <a:ext cx="814198" cy="78875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B7726D4-1C78-479B-9572-E6592D5C2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119" y="1832232"/>
              <a:ext cx="1431671" cy="1071563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DF698DE-FD53-491D-B6D3-598D7FCC295C}"/>
                </a:ext>
              </a:extLst>
            </p:cNvPr>
            <p:cNvSpPr txBox="1"/>
            <p:nvPr/>
          </p:nvSpPr>
          <p:spPr>
            <a:xfrm>
              <a:off x="6161882" y="2843279"/>
              <a:ext cx="9172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Home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Visitation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AD4FC7-5891-4783-A8B3-F521344BEFA8}"/>
              </a:ext>
            </a:extLst>
          </p:cNvPr>
          <p:cNvGrpSpPr/>
          <p:nvPr/>
        </p:nvGrpSpPr>
        <p:grpSpPr>
          <a:xfrm>
            <a:off x="9294841" y="3560247"/>
            <a:ext cx="1063112" cy="1310885"/>
            <a:chOff x="9294841" y="3560247"/>
            <a:chExt cx="1063112" cy="1310885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CBB7717-C180-47A7-BFD9-A798EDCEC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974">
              <a:off x="9724056" y="3560247"/>
              <a:ext cx="541686" cy="863538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37B5032-18C0-407C-BBE1-AE8A986EDAAA}"/>
                </a:ext>
              </a:extLst>
            </p:cNvPr>
            <p:cNvSpPr txBox="1"/>
            <p:nvPr/>
          </p:nvSpPr>
          <p:spPr>
            <a:xfrm>
              <a:off x="9294841" y="4409467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Conditional</a:t>
              </a: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Pledge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F4AE42-7A0E-480C-909A-8BB6762ABA87}"/>
              </a:ext>
            </a:extLst>
          </p:cNvPr>
          <p:cNvGrpSpPr/>
          <p:nvPr/>
        </p:nvGrpSpPr>
        <p:grpSpPr>
          <a:xfrm>
            <a:off x="4166138" y="5342443"/>
            <a:ext cx="2728238" cy="985103"/>
            <a:chOff x="4306310" y="5341151"/>
            <a:chExt cx="2377511" cy="98510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F03C8AD-F9D0-4BAA-967A-B082EE1A5E39}"/>
                </a:ext>
              </a:extLst>
            </p:cNvPr>
            <p:cNvSpPr txBox="1"/>
            <p:nvPr/>
          </p:nvSpPr>
          <p:spPr>
            <a:xfrm>
              <a:off x="4306310" y="5950646"/>
              <a:ext cx="107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Case Closed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F20B603-179B-4E68-98C2-6AFDEE759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1670">
              <a:off x="5824584" y="5467017"/>
              <a:ext cx="417189" cy="130128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E8478C19-194D-4E65-97BB-79E935688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920">
              <a:off x="4911096" y="5341151"/>
              <a:ext cx="270445" cy="74018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190192-8070-43CD-BCFE-CAC9F16A9ED0}"/>
              </a:ext>
            </a:extLst>
          </p:cNvPr>
          <p:cNvGrpSpPr/>
          <p:nvPr/>
        </p:nvGrpSpPr>
        <p:grpSpPr>
          <a:xfrm>
            <a:off x="6992494" y="4860260"/>
            <a:ext cx="1292294" cy="1620887"/>
            <a:chOff x="6992494" y="4860260"/>
            <a:chExt cx="1292294" cy="162088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81A112-4C1F-4AB6-B1A5-4CEC47C164E0}"/>
                </a:ext>
              </a:extLst>
            </p:cNvPr>
            <p:cNvSpPr txBox="1"/>
            <p:nvPr/>
          </p:nvSpPr>
          <p:spPr>
            <a:xfrm>
              <a:off x="6992494" y="6043113"/>
              <a:ext cx="12922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800" dirty="0">
                  <a:solidFill>
                    <a:prstClr val="black"/>
                  </a:solidFill>
                </a:rPr>
                <a:t>REC</a:t>
              </a:r>
            </a:p>
            <a:p>
              <a:pPr lvl="0"/>
              <a:r>
                <a:rPr lang="en-US" sz="800" dirty="0">
                  <a:solidFill>
                    <a:prstClr val="black"/>
                  </a:solidFill>
                </a:rPr>
                <a:t>Spotsylvania County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405C4925-EB12-4F94-AA24-CC2A7B9BB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526">
              <a:off x="7054757" y="4860260"/>
              <a:ext cx="889379" cy="1620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04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-190500"/>
            <a:ext cx="10058402" cy="1219200"/>
          </a:xfrm>
        </p:spPr>
        <p:txBody>
          <a:bodyPr/>
          <a:lstStyle/>
          <a:p>
            <a:r>
              <a:rPr lang="en-US" dirty="0"/>
              <a:t>The Call for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6162A-B5E9-44B4-A445-26429E253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4475" y="211266"/>
            <a:ext cx="1219200" cy="812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183E2A-3BD4-4F7A-B171-C90BCE526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68" y="2300465"/>
            <a:ext cx="1176338" cy="809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4674C-EC59-4F42-AFCA-301ED9DBA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5822">
            <a:off x="2488573" y="1967305"/>
            <a:ext cx="1308494" cy="9767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D80D42-2E06-44CF-9217-CA851E98ED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3241" y="1599204"/>
            <a:ext cx="1175172" cy="3102407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729C211F-7B5C-439E-A08F-B568AF3D22E5}"/>
              </a:ext>
            </a:extLst>
          </p:cNvPr>
          <p:cNvGrpSpPr/>
          <p:nvPr/>
        </p:nvGrpSpPr>
        <p:grpSpPr>
          <a:xfrm>
            <a:off x="315741" y="1881837"/>
            <a:ext cx="2526148" cy="1457582"/>
            <a:chOff x="315741" y="1881837"/>
            <a:chExt cx="2526148" cy="14575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BC0-5366-4D22-A394-1D64F4F6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752" y="1881837"/>
              <a:ext cx="1312137" cy="852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6C835F-E71B-47F6-B3F5-24D8D2CC0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41" y="2454972"/>
              <a:ext cx="770095" cy="8303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90B56A8-2437-4AA4-A1DA-E8BB3F4DD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3942">
              <a:off x="799671" y="2196776"/>
              <a:ext cx="1308494" cy="976791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E00F072-D7A0-4DCC-8E6E-865914040C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9000">
            <a:off x="1290754" y="2267174"/>
            <a:ext cx="1308494" cy="26803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E61F92D-97D8-4AF7-AC54-B2235FA50C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17" y="3480762"/>
            <a:ext cx="1003068" cy="9382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CF19A42-0BA6-4107-BD1D-20EE34168C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59" y="3248239"/>
            <a:ext cx="676030" cy="70067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76467BD7-9E28-468C-808F-9000814AEAFD}"/>
              </a:ext>
            </a:extLst>
          </p:cNvPr>
          <p:cNvSpPr txBox="1"/>
          <p:nvPr/>
        </p:nvSpPr>
        <p:spPr>
          <a:xfrm>
            <a:off x="4357291" y="3522715"/>
            <a:ext cx="489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Email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292F63-18FD-4E3E-9A07-594BFB333F9D}"/>
              </a:ext>
            </a:extLst>
          </p:cNvPr>
          <p:cNvGrpSpPr/>
          <p:nvPr/>
        </p:nvGrpSpPr>
        <p:grpSpPr>
          <a:xfrm>
            <a:off x="7764811" y="5122504"/>
            <a:ext cx="1349680" cy="1064068"/>
            <a:chOff x="7764811" y="5122504"/>
            <a:chExt cx="1349680" cy="106406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4FEB37B-D263-4DBF-A979-3601046E3A3F}"/>
                </a:ext>
              </a:extLst>
            </p:cNvPr>
            <p:cNvSpPr txBox="1"/>
            <p:nvPr/>
          </p:nvSpPr>
          <p:spPr>
            <a:xfrm>
              <a:off x="8353931" y="5355575"/>
              <a:ext cx="760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Submit Catholic Charities Interview Forms as required 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55FD047-8906-4E6A-B32E-7E2F943E6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46701" flipV="1">
              <a:off x="7764811" y="5122504"/>
              <a:ext cx="676030" cy="70067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69921C9-4E8C-4FFA-9C87-D20606885531}"/>
                </a:ext>
              </a:extLst>
            </p:cNvPr>
            <p:cNvSpPr txBox="1"/>
            <p:nvPr/>
          </p:nvSpPr>
          <p:spPr>
            <a:xfrm>
              <a:off x="8054362" y="5155136"/>
              <a:ext cx="489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Email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E2CF7C-A1BC-455B-9E10-40F0BA1D5450}"/>
              </a:ext>
            </a:extLst>
          </p:cNvPr>
          <p:cNvGrpSpPr/>
          <p:nvPr/>
        </p:nvGrpSpPr>
        <p:grpSpPr>
          <a:xfrm>
            <a:off x="6482829" y="5224075"/>
            <a:ext cx="1222924" cy="752918"/>
            <a:chOff x="6482829" y="5224075"/>
            <a:chExt cx="1222924" cy="75291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F631232-AF11-42E7-9F84-D1A65D1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60405" flipV="1">
              <a:off x="6931171" y="5007667"/>
              <a:ext cx="413735" cy="84655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F7B5112-0DF0-44F9-88D6-5DC35B54599D}"/>
                </a:ext>
              </a:extLst>
            </p:cNvPr>
            <p:cNvSpPr txBox="1"/>
            <p:nvPr/>
          </p:nvSpPr>
          <p:spPr>
            <a:xfrm>
              <a:off x="6482829" y="5761549"/>
              <a:ext cx="12229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Dominion Power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1DBEF3B-F200-4E44-AD89-0EE5F59CD71D}"/>
                </a:ext>
              </a:extLst>
            </p:cNvPr>
            <p:cNvSpPr txBox="1"/>
            <p:nvPr/>
          </p:nvSpPr>
          <p:spPr>
            <a:xfrm>
              <a:off x="6691628" y="5298843"/>
              <a:ext cx="489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Email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873BF14-4DB3-4E6C-A92F-68DAAEB083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33" y="4275327"/>
            <a:ext cx="1176338" cy="83127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3524129-E23F-4211-A268-CB82580EB231}"/>
              </a:ext>
            </a:extLst>
          </p:cNvPr>
          <p:cNvSpPr txBox="1"/>
          <p:nvPr/>
        </p:nvSpPr>
        <p:spPr>
          <a:xfrm>
            <a:off x="5282895" y="5025484"/>
            <a:ext cx="76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Submit Pledge Form to Conference Assistant Treasurer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B31FB77-487C-444E-A80D-9C265F64F8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235753" y="4188596"/>
            <a:ext cx="499179" cy="129229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2BA4FE2-E340-49AC-97B2-2DB9D18C5C9A}"/>
              </a:ext>
            </a:extLst>
          </p:cNvPr>
          <p:cNvSpPr txBox="1"/>
          <p:nvPr/>
        </p:nvSpPr>
        <p:spPr>
          <a:xfrm>
            <a:off x="6059360" y="4611207"/>
            <a:ext cx="489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Email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97031-16EC-4819-86B3-6D9C56E789CA}"/>
              </a:ext>
            </a:extLst>
          </p:cNvPr>
          <p:cNvGrpSpPr/>
          <p:nvPr/>
        </p:nvGrpSpPr>
        <p:grpSpPr>
          <a:xfrm>
            <a:off x="507450" y="2435694"/>
            <a:ext cx="1641628" cy="3964549"/>
            <a:chOff x="507450" y="2435694"/>
            <a:chExt cx="1641628" cy="396454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BBE683C-04EB-4ACB-82E0-1BB1F1CD3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6323">
              <a:off x="840584" y="2435694"/>
              <a:ext cx="1308494" cy="396454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1AE67F8-3DE9-4F43-BB13-A163F3CCA1E2}"/>
                </a:ext>
              </a:extLst>
            </p:cNvPr>
            <p:cNvSpPr txBox="1"/>
            <p:nvPr/>
          </p:nvSpPr>
          <p:spPr>
            <a:xfrm>
              <a:off x="507450" y="4678348"/>
              <a:ext cx="1502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Schedule Home Visit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DCD3-2CD7-4533-ABE7-2A71B35DB696}"/>
              </a:ext>
            </a:extLst>
          </p:cNvPr>
          <p:cNvGrpSpPr/>
          <p:nvPr/>
        </p:nvGrpSpPr>
        <p:grpSpPr>
          <a:xfrm>
            <a:off x="8055313" y="39181"/>
            <a:ext cx="3956329" cy="2895292"/>
            <a:chOff x="8055313" y="39181"/>
            <a:chExt cx="3956329" cy="28952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C082545-EF89-47CE-ABF4-377683455299}"/>
                </a:ext>
              </a:extLst>
            </p:cNvPr>
            <p:cNvGrpSpPr/>
            <p:nvPr/>
          </p:nvGrpSpPr>
          <p:grpSpPr>
            <a:xfrm>
              <a:off x="8055313" y="39181"/>
              <a:ext cx="3956329" cy="2419398"/>
              <a:chOff x="8055313" y="39181"/>
              <a:chExt cx="3956329" cy="2419398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F2983F1-BB67-42AC-AF8B-51D8AD0FE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9457" y="1612461"/>
                <a:ext cx="556176" cy="620848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EF55EB1-EA7E-4AEC-A8D6-B5BD7F6F7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0248" y="39181"/>
                <a:ext cx="781279" cy="603334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6BD77F2-5690-4944-B8B5-995DB897C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85634" y="1465738"/>
                <a:ext cx="1026008" cy="67952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D91BFE1-3804-4305-BCE9-9EA002207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4725" y="1625540"/>
                <a:ext cx="744130" cy="833039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82D3E31C-3601-457F-A0FB-3108CD483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1311" y="55265"/>
                <a:ext cx="982630" cy="48935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92CB42-54ED-467D-97FB-B787287393C9}"/>
                  </a:ext>
                </a:extLst>
              </p:cNvPr>
              <p:cNvSpPr txBox="1"/>
              <p:nvPr/>
            </p:nvSpPr>
            <p:spPr>
              <a:xfrm>
                <a:off x="8055313" y="610785"/>
                <a:ext cx="76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Conference</a:t>
                </a:r>
              </a:p>
              <a:p>
                <a:r>
                  <a:rPr lang="en-US" sz="800" dirty="0"/>
                  <a:t>Interview</a:t>
                </a:r>
              </a:p>
              <a:p>
                <a:r>
                  <a:rPr lang="en-US" sz="800" dirty="0"/>
                  <a:t>Form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76668B6-3529-4F44-8C6A-FD7BC1AC33E1}"/>
                  </a:ext>
                </a:extLst>
              </p:cNvPr>
              <p:cNvSpPr txBox="1"/>
              <p:nvPr/>
            </p:nvSpPr>
            <p:spPr>
              <a:xfrm>
                <a:off x="8756980" y="610785"/>
                <a:ext cx="7605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Catholic Charities</a:t>
                </a:r>
              </a:p>
              <a:p>
                <a:r>
                  <a:rPr lang="en-US" sz="800" dirty="0"/>
                  <a:t>Interview</a:t>
                </a:r>
              </a:p>
              <a:p>
                <a:r>
                  <a:rPr lang="en-US" sz="800" dirty="0"/>
                  <a:t>Form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23FDD1E-CCBE-482E-B1A2-1F718002A3A9}"/>
                  </a:ext>
                </a:extLst>
              </p:cNvPr>
              <p:cNvSpPr txBox="1"/>
              <p:nvPr/>
            </p:nvSpPr>
            <p:spPr>
              <a:xfrm>
                <a:off x="9471355" y="648885"/>
                <a:ext cx="10244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Copy of </a:t>
                </a:r>
              </a:p>
              <a:p>
                <a:r>
                  <a:rPr lang="en-US" sz="800" dirty="0"/>
                  <a:t>Delinquent Bill</a:t>
                </a:r>
              </a:p>
              <a:p>
                <a:r>
                  <a:rPr lang="en-US" sz="800" dirty="0"/>
                  <a:t>● Utility</a:t>
                </a:r>
              </a:p>
              <a:p>
                <a:r>
                  <a:rPr lang="en-US" sz="800" dirty="0"/>
                  <a:t>● Rent</a:t>
                </a:r>
              </a:p>
              <a:p>
                <a:r>
                  <a:rPr lang="en-US" sz="800" dirty="0"/>
                  <a:t>●Mortgage</a:t>
                </a:r>
              </a:p>
              <a:p>
                <a:r>
                  <a:rPr lang="en-US" sz="800" dirty="0"/>
                  <a:t>Cutoff Notice</a:t>
                </a:r>
              </a:p>
              <a:p>
                <a:r>
                  <a:rPr lang="en-US" sz="800" dirty="0"/>
                  <a:t>Eviction Notice	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D608C5A-B076-4792-A37D-50EF79A60CAF}"/>
                  </a:ext>
                </a:extLst>
              </p:cNvPr>
              <p:cNvSpPr txBox="1"/>
              <p:nvPr/>
            </p:nvSpPr>
            <p:spPr>
              <a:xfrm>
                <a:off x="10576255" y="658410"/>
                <a:ext cx="13391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Lease Agreement</a:t>
                </a:r>
              </a:p>
              <a:p>
                <a:r>
                  <a:rPr lang="en-US" sz="800" dirty="0"/>
                  <a:t>Loan Agreement</a:t>
                </a:r>
              </a:p>
              <a:p>
                <a:r>
                  <a:rPr lang="en-US" sz="800" dirty="0"/>
                  <a:t>● Section 8 Housing?</a:t>
                </a:r>
              </a:p>
              <a:p>
                <a:r>
                  <a:rPr lang="en-US" sz="800" dirty="0"/>
                  <a:t>Photo ID</a:t>
                </a:r>
              </a:p>
              <a:p>
                <a:r>
                  <a:rPr lang="en-US" sz="800" dirty="0"/>
                  <a:t>Proof of Income</a:t>
                </a:r>
              </a:p>
              <a:p>
                <a:r>
                  <a:rPr lang="en-US" sz="800" dirty="0"/>
                  <a:t>IRS Form W-9 </a:t>
                </a:r>
              </a:p>
              <a:p>
                <a:endParaRPr lang="en-US" sz="800" dirty="0"/>
              </a:p>
            </p:txBody>
          </p:sp>
        </p:grpSp>
        <p:sp>
          <p:nvSpPr>
            <p:cNvPr id="61" name="Right Brace 60">
              <a:extLst>
                <a:ext uri="{FF2B5EF4-FFF2-40B4-BE49-F238E27FC236}">
                  <a16:creationId xmlns:a16="http://schemas.microsoft.com/office/drawing/2014/main" id="{49A30D63-5C76-4ADD-8366-6FB09C2FB4DE}"/>
                </a:ext>
              </a:extLst>
            </p:cNvPr>
            <p:cNvSpPr/>
            <p:nvPr/>
          </p:nvSpPr>
          <p:spPr>
            <a:xfrm rot="5400000">
              <a:off x="9680672" y="738887"/>
              <a:ext cx="744130" cy="3647042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9C26EC-C845-4B87-932D-1C6F9C01939B}"/>
              </a:ext>
            </a:extLst>
          </p:cNvPr>
          <p:cNvGrpSpPr/>
          <p:nvPr/>
        </p:nvGrpSpPr>
        <p:grpSpPr>
          <a:xfrm>
            <a:off x="9049856" y="2950704"/>
            <a:ext cx="2547778" cy="602168"/>
            <a:chOff x="9049856" y="2950704"/>
            <a:chExt cx="2547778" cy="6021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7739AAED-10F9-4015-8E5B-2E24F4DD9FD4}"/>
                </a:ext>
              </a:extLst>
            </p:cNvPr>
            <p:cNvSpPr/>
            <p:nvPr/>
          </p:nvSpPr>
          <p:spPr>
            <a:xfrm>
              <a:off x="9049856" y="2950704"/>
              <a:ext cx="2278819" cy="602168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CC6BE8A-DAA0-4BBE-B7BC-A6C4642FF450}"/>
                </a:ext>
              </a:extLst>
            </p:cNvPr>
            <p:cNvSpPr txBox="1"/>
            <p:nvPr/>
          </p:nvSpPr>
          <p:spPr>
            <a:xfrm>
              <a:off x="9318815" y="3041690"/>
              <a:ext cx="2278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Team Decision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552188-C4E9-4CB5-8002-2F29ADC8798E}"/>
              </a:ext>
            </a:extLst>
          </p:cNvPr>
          <p:cNvGrpSpPr/>
          <p:nvPr/>
        </p:nvGrpSpPr>
        <p:grpSpPr>
          <a:xfrm>
            <a:off x="8124162" y="4205867"/>
            <a:ext cx="1248421" cy="889379"/>
            <a:chOff x="8124162" y="4205867"/>
            <a:chExt cx="1248421" cy="88937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3324A9-996A-410B-BDE6-62BD11D27A75}"/>
                </a:ext>
              </a:extLst>
            </p:cNvPr>
            <p:cNvSpPr txBox="1"/>
            <p:nvPr/>
          </p:nvSpPr>
          <p:spPr>
            <a:xfrm>
              <a:off x="8612023" y="4277473"/>
              <a:ext cx="760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Contact Landlord or Mortgage Company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384821-F22C-4AB8-8601-B4AD20CBF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3905">
              <a:off x="8011433" y="4318596"/>
              <a:ext cx="889379" cy="66392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23AF96-8EBF-45F7-A5B4-B32AD949CB6F}"/>
              </a:ext>
            </a:extLst>
          </p:cNvPr>
          <p:cNvGrpSpPr/>
          <p:nvPr/>
        </p:nvGrpSpPr>
        <p:grpSpPr>
          <a:xfrm>
            <a:off x="7245439" y="3263498"/>
            <a:ext cx="1680300" cy="1297558"/>
            <a:chOff x="7245439" y="3263498"/>
            <a:chExt cx="1680300" cy="1297558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7F5801F-62CF-4FEA-B549-2F72360E5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41957">
              <a:off x="8451644" y="3263498"/>
              <a:ext cx="474095" cy="129755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716C3A-8E51-46DA-9C0A-5D55B230F99B}"/>
                </a:ext>
              </a:extLst>
            </p:cNvPr>
            <p:cNvSpPr txBox="1"/>
            <p:nvPr/>
          </p:nvSpPr>
          <p:spPr>
            <a:xfrm>
              <a:off x="7245439" y="3872764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Provide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Assistance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69600E-BEAC-4AEC-8C2E-24B04CE1BBC3}"/>
              </a:ext>
            </a:extLst>
          </p:cNvPr>
          <p:cNvGrpSpPr/>
          <p:nvPr/>
        </p:nvGrpSpPr>
        <p:grpSpPr>
          <a:xfrm>
            <a:off x="10355908" y="3525621"/>
            <a:ext cx="1510866" cy="1165080"/>
            <a:chOff x="10355908" y="3525621"/>
            <a:chExt cx="1510866" cy="1165080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6F1819D-30EE-4B2C-8C49-2541F1DD6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61341">
              <a:off x="10355908" y="3525621"/>
              <a:ext cx="541686" cy="863538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0C5B27C-A91A-4B92-8941-D872BD4C275D}"/>
                </a:ext>
              </a:extLst>
            </p:cNvPr>
            <p:cNvSpPr txBox="1"/>
            <p:nvPr/>
          </p:nvSpPr>
          <p:spPr>
            <a:xfrm>
              <a:off x="10652980" y="364385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Assistance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Not Provided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22939C3-43C9-4572-A34E-ED1B18ADBBE0}"/>
                </a:ext>
              </a:extLst>
            </p:cNvPr>
            <p:cNvSpPr txBox="1"/>
            <p:nvPr/>
          </p:nvSpPr>
          <p:spPr>
            <a:xfrm>
              <a:off x="10385407" y="4413702"/>
              <a:ext cx="107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Case Closed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AFF62F-0336-4C22-8B18-0CD1AD762C56}"/>
              </a:ext>
            </a:extLst>
          </p:cNvPr>
          <p:cNvGrpSpPr/>
          <p:nvPr/>
        </p:nvGrpSpPr>
        <p:grpSpPr>
          <a:xfrm>
            <a:off x="3589819" y="4300029"/>
            <a:ext cx="1151443" cy="1255217"/>
            <a:chOff x="3589819" y="4300029"/>
            <a:chExt cx="1151443" cy="1255217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C6BD938-0A3C-410D-8F1E-B8891247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45778">
              <a:off x="3602143" y="4287705"/>
              <a:ext cx="676030" cy="700677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3765D43-4DE1-4664-ABA4-2E4E52934667}"/>
                </a:ext>
              </a:extLst>
            </p:cNvPr>
            <p:cNvSpPr txBox="1"/>
            <p:nvPr/>
          </p:nvSpPr>
          <p:spPr>
            <a:xfrm>
              <a:off x="3876923" y="5093581"/>
              <a:ext cx="864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Catholic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Charities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7D6295-63B4-4045-A5A9-785D94EE1013}"/>
              </a:ext>
            </a:extLst>
          </p:cNvPr>
          <p:cNvGrpSpPr/>
          <p:nvPr/>
        </p:nvGrpSpPr>
        <p:grpSpPr>
          <a:xfrm>
            <a:off x="4520478" y="2862308"/>
            <a:ext cx="1293890" cy="843139"/>
            <a:chOff x="4520478" y="2862308"/>
            <a:chExt cx="1293890" cy="843139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52A5097-73EB-402F-80EC-2F9A3EAF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95242">
              <a:off x="4681404" y="2794587"/>
              <a:ext cx="541686" cy="863538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0A29031-B66A-446B-9FF0-C994B33CE738}"/>
                </a:ext>
              </a:extLst>
            </p:cNvPr>
            <p:cNvSpPr txBox="1"/>
            <p:nvPr/>
          </p:nvSpPr>
          <p:spPr>
            <a:xfrm>
              <a:off x="4741638" y="3428448"/>
              <a:ext cx="107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Case Closed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B504051-1AEB-4F46-9D1E-2BEF3EC30C14}"/>
                </a:ext>
              </a:extLst>
            </p:cNvPr>
            <p:cNvSpPr txBox="1"/>
            <p:nvPr/>
          </p:nvSpPr>
          <p:spPr>
            <a:xfrm>
              <a:off x="4657312" y="2862308"/>
              <a:ext cx="7070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Referral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B8085A-3508-42E4-973D-91EB8C2DE3A1}"/>
              </a:ext>
            </a:extLst>
          </p:cNvPr>
          <p:cNvGrpSpPr/>
          <p:nvPr/>
        </p:nvGrpSpPr>
        <p:grpSpPr>
          <a:xfrm>
            <a:off x="3938728" y="3872960"/>
            <a:ext cx="1556114" cy="1020581"/>
            <a:chOff x="3938728" y="3872960"/>
            <a:chExt cx="1556114" cy="1020581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99CBC05-C2CC-4B2C-838E-6C53C340D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8613">
              <a:off x="3951682" y="3860006"/>
              <a:ext cx="710604" cy="736512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B24212A-C0BF-450B-81B3-25E6B97960B7}"/>
                </a:ext>
              </a:extLst>
            </p:cNvPr>
            <p:cNvSpPr txBox="1"/>
            <p:nvPr/>
          </p:nvSpPr>
          <p:spPr>
            <a:xfrm>
              <a:off x="4455775" y="4431876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Emergency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Assistance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5B2EE-A4C3-4101-8027-A329B176E4A6}"/>
              </a:ext>
            </a:extLst>
          </p:cNvPr>
          <p:cNvGrpSpPr/>
          <p:nvPr/>
        </p:nvGrpSpPr>
        <p:grpSpPr>
          <a:xfrm>
            <a:off x="2448982" y="4425959"/>
            <a:ext cx="1335076" cy="2000931"/>
            <a:chOff x="2448982" y="4425959"/>
            <a:chExt cx="1335076" cy="200093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ABBD2CC-6DDB-44D5-ADB5-77CB60F04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536" y="4425959"/>
              <a:ext cx="676030" cy="7006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70B97D-68D5-4C2B-A5C4-05F382A21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982" y="4972050"/>
              <a:ext cx="1057341" cy="105734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CE0F6B1-A200-44D6-9D41-B66F39B2B9D9}"/>
                </a:ext>
              </a:extLst>
            </p:cNvPr>
            <p:cNvSpPr txBox="1"/>
            <p:nvPr/>
          </p:nvSpPr>
          <p:spPr>
            <a:xfrm>
              <a:off x="3294382" y="4696817"/>
              <a:ext cx="4896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Email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B87F938-C521-4605-8CA7-BDAF154914C6}"/>
                </a:ext>
              </a:extLst>
            </p:cNvPr>
            <p:cNvSpPr txBox="1"/>
            <p:nvPr/>
          </p:nvSpPr>
          <p:spPr>
            <a:xfrm>
              <a:off x="2509332" y="5965225"/>
              <a:ext cx="9172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Home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Visitation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CEC2D2-4BD6-42CB-BE7A-1C69162DA0FD}"/>
              </a:ext>
            </a:extLst>
          </p:cNvPr>
          <p:cNvGrpSpPr/>
          <p:nvPr/>
        </p:nvGrpSpPr>
        <p:grpSpPr>
          <a:xfrm>
            <a:off x="5686119" y="1832232"/>
            <a:ext cx="2226127" cy="1472712"/>
            <a:chOff x="5686119" y="1832232"/>
            <a:chExt cx="2226127" cy="147271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46DBD7D-D269-448D-9FF7-E91B52814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048" y="2347072"/>
              <a:ext cx="814198" cy="78875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B7726D4-1C78-479B-9572-E6592D5C2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119" y="1832232"/>
              <a:ext cx="1431671" cy="1071563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DF698DE-FD53-491D-B6D3-598D7FCC295C}"/>
                </a:ext>
              </a:extLst>
            </p:cNvPr>
            <p:cNvSpPr txBox="1"/>
            <p:nvPr/>
          </p:nvSpPr>
          <p:spPr>
            <a:xfrm>
              <a:off x="6161882" y="2843279"/>
              <a:ext cx="9172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Home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Visitation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AD4FC7-5891-4783-A8B3-F521344BEFA8}"/>
              </a:ext>
            </a:extLst>
          </p:cNvPr>
          <p:cNvGrpSpPr/>
          <p:nvPr/>
        </p:nvGrpSpPr>
        <p:grpSpPr>
          <a:xfrm>
            <a:off x="9294841" y="3560247"/>
            <a:ext cx="1063112" cy="1310885"/>
            <a:chOff x="9294841" y="3560247"/>
            <a:chExt cx="1063112" cy="1310885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CBB7717-C180-47A7-BFD9-A798EDCEC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974">
              <a:off x="9724056" y="3560247"/>
              <a:ext cx="541686" cy="863538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37B5032-18C0-407C-BBE1-AE8A986EDAAA}"/>
                </a:ext>
              </a:extLst>
            </p:cNvPr>
            <p:cNvSpPr txBox="1"/>
            <p:nvPr/>
          </p:nvSpPr>
          <p:spPr>
            <a:xfrm>
              <a:off x="9294841" y="4409467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Conditional</a:t>
              </a: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Pledge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F4AE42-7A0E-480C-909A-8BB6762ABA87}"/>
              </a:ext>
            </a:extLst>
          </p:cNvPr>
          <p:cNvGrpSpPr/>
          <p:nvPr/>
        </p:nvGrpSpPr>
        <p:grpSpPr>
          <a:xfrm>
            <a:off x="4166138" y="5342443"/>
            <a:ext cx="2728238" cy="985103"/>
            <a:chOff x="4306310" y="5341151"/>
            <a:chExt cx="2377511" cy="98510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F03C8AD-F9D0-4BAA-967A-B082EE1A5E39}"/>
                </a:ext>
              </a:extLst>
            </p:cNvPr>
            <p:cNvSpPr txBox="1"/>
            <p:nvPr/>
          </p:nvSpPr>
          <p:spPr>
            <a:xfrm>
              <a:off x="4306310" y="5950646"/>
              <a:ext cx="107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Case Closed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F20B603-179B-4E68-98C2-6AFDEE759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1670">
              <a:off x="5824584" y="5467017"/>
              <a:ext cx="417189" cy="130128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E8478C19-194D-4E65-97BB-79E935688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920">
              <a:off x="4911096" y="5341151"/>
              <a:ext cx="270445" cy="74018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190192-8070-43CD-BCFE-CAC9F16A9ED0}"/>
              </a:ext>
            </a:extLst>
          </p:cNvPr>
          <p:cNvGrpSpPr/>
          <p:nvPr/>
        </p:nvGrpSpPr>
        <p:grpSpPr>
          <a:xfrm>
            <a:off x="6992494" y="4860260"/>
            <a:ext cx="1292294" cy="1620887"/>
            <a:chOff x="6992494" y="4860260"/>
            <a:chExt cx="1292294" cy="162088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81A112-4C1F-4AB6-B1A5-4CEC47C164E0}"/>
                </a:ext>
              </a:extLst>
            </p:cNvPr>
            <p:cNvSpPr txBox="1"/>
            <p:nvPr/>
          </p:nvSpPr>
          <p:spPr>
            <a:xfrm>
              <a:off x="6992494" y="6043113"/>
              <a:ext cx="12922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800" dirty="0">
                  <a:solidFill>
                    <a:prstClr val="black"/>
                  </a:solidFill>
                </a:rPr>
                <a:t>REC</a:t>
              </a:r>
            </a:p>
            <a:p>
              <a:pPr lvl="0"/>
              <a:r>
                <a:rPr lang="en-US" sz="800" dirty="0">
                  <a:solidFill>
                    <a:prstClr val="black"/>
                  </a:solidFill>
                </a:rPr>
                <a:t>Spotsylvania County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405C4925-EB12-4F94-AA24-CC2A7B9BB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526">
              <a:off x="7054757" y="4860260"/>
              <a:ext cx="889379" cy="1620887"/>
            </a:xfrm>
            <a:prstGeom prst="rect">
              <a:avLst/>
            </a:prstGeom>
          </p:spPr>
        </p:pic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82191BA3-728C-45B4-A8CB-38C83718BF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884">
            <a:off x="3643989" y="3029796"/>
            <a:ext cx="473842" cy="491117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072CBBF-88CA-4CC5-859B-0F6E6DC3AA54}"/>
              </a:ext>
            </a:extLst>
          </p:cNvPr>
          <p:cNvSpPr txBox="1"/>
          <p:nvPr/>
        </p:nvSpPr>
        <p:spPr>
          <a:xfrm>
            <a:off x="2723417" y="3196648"/>
            <a:ext cx="1176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HV Team Assigned OR</a:t>
            </a:r>
          </a:p>
          <a:p>
            <a:r>
              <a:rPr lang="en-US" sz="800" dirty="0"/>
              <a:t>CC Interview scheduled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2F6AC390-6FFB-47D2-8275-31C017A8F4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884">
            <a:off x="2573647" y="4500632"/>
            <a:ext cx="473842" cy="491117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5720A79B-4396-42D3-B0BD-3734AD6D0837}"/>
              </a:ext>
            </a:extLst>
          </p:cNvPr>
          <p:cNvSpPr txBox="1"/>
          <p:nvPr/>
        </p:nvSpPr>
        <p:spPr>
          <a:xfrm>
            <a:off x="2105860" y="4539019"/>
            <a:ext cx="66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Home Visit</a:t>
            </a:r>
          </a:p>
          <a:p>
            <a:r>
              <a:rPr lang="en-US" sz="800" dirty="0"/>
              <a:t>Scheduled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42DB225-671E-46F2-90CD-CDDF8AED21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3068" flipV="1">
            <a:off x="6101074" y="2905599"/>
            <a:ext cx="499179" cy="1292295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AAA3489-E45F-4901-80EF-D1DACB7A01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64083" flipV="1">
            <a:off x="6093979" y="3313180"/>
            <a:ext cx="499179" cy="1292295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CA7F6BD-A172-4712-8EE6-3EFEB97A0376}"/>
              </a:ext>
            </a:extLst>
          </p:cNvPr>
          <p:cNvSpPr txBox="1"/>
          <p:nvPr/>
        </p:nvSpPr>
        <p:spPr>
          <a:xfrm>
            <a:off x="6448440" y="4053268"/>
            <a:ext cx="76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Conference Utility Company</a:t>
            </a:r>
          </a:p>
          <a:p>
            <a:r>
              <a:rPr lang="en-US" sz="800" dirty="0"/>
              <a:t>Pledge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11129EE-ECF2-4ACF-B3E4-67D2A82185C8}"/>
              </a:ext>
            </a:extLst>
          </p:cNvPr>
          <p:cNvSpPr txBox="1"/>
          <p:nvPr/>
        </p:nvSpPr>
        <p:spPr>
          <a:xfrm>
            <a:off x="8506331" y="1137981"/>
            <a:ext cx="76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Submit Catholic Charities Interview Forms as required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F1AEB18-892B-45AB-9E29-E49D55EDC907}"/>
              </a:ext>
            </a:extLst>
          </p:cNvPr>
          <p:cNvSpPr txBox="1"/>
          <p:nvPr/>
        </p:nvSpPr>
        <p:spPr>
          <a:xfrm>
            <a:off x="7942814" y="2998689"/>
            <a:ext cx="76056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Call Catholic Charities OR Utility Co For Pledge Status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E1B31D7F-882D-4A5F-B2C2-A96483D41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7944">
            <a:off x="7399908" y="2697160"/>
            <a:ext cx="891371" cy="6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B9846-0346-4B96-9363-26E2AE816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r="-3" b="-3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DEBB1-A773-4973-869E-E462FE5A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2857723"/>
            <a:ext cx="4524973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4800"/>
              <a:t>Welcome To The World </a:t>
            </a:r>
            <a:br>
              <a:rPr lang="en-US" sz="4800"/>
            </a:br>
            <a:r>
              <a:rPr lang="en-US" sz="4800"/>
              <a:t>of Vincentians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F98AB-D0A7-4912-BC2D-B6FE6F184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1885544"/>
            <a:ext cx="4524973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Dedication to Christ</a:t>
            </a:r>
          </a:p>
        </p:txBody>
      </p:sp>
    </p:spTree>
    <p:extLst>
      <p:ext uri="{BB962C8B-B14F-4D97-AF65-F5344CB8AC3E}">
        <p14:creationId xmlns:p14="http://schemas.microsoft.com/office/powerpoint/2010/main" val="1555117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296</Words>
  <Application>Microsoft Office PowerPoint</Application>
  <PresentationFormat>Widescreen</PresentationFormat>
  <Paragraphs>126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Saint Vincent DePaul Society Saint Faustina Conference</vt:lpstr>
      <vt:lpstr>Saint Faustina Conference</vt:lpstr>
      <vt:lpstr>The Call for Help</vt:lpstr>
      <vt:lpstr>The Call for Help</vt:lpstr>
      <vt:lpstr>Welcome To The World  of Vincentians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Call for Help</dc:title>
  <dc:creator>David Scharett</dc:creator>
  <cp:lastModifiedBy>David Scharett</cp:lastModifiedBy>
  <cp:revision>11</cp:revision>
  <cp:lastPrinted>2020-01-31T02:15:24Z</cp:lastPrinted>
  <dcterms:created xsi:type="dcterms:W3CDTF">2018-10-23T01:52:48Z</dcterms:created>
  <dcterms:modified xsi:type="dcterms:W3CDTF">2020-10-21T03:33:15Z</dcterms:modified>
</cp:coreProperties>
</file>