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95" r:id="rId5"/>
    <p:sldId id="290" r:id="rId6"/>
    <p:sldId id="286" r:id="rId7"/>
    <p:sldId id="284" r:id="rId8"/>
    <p:sldId id="282" r:id="rId9"/>
    <p:sldId id="277" r:id="rId10"/>
    <p:sldId id="291" r:id="rId11"/>
    <p:sldId id="287" r:id="rId12"/>
    <p:sldId id="292" r:id="rId13"/>
    <p:sldId id="283" r:id="rId14"/>
    <p:sldId id="296" r:id="rId1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rgbClr val="FFFFFF"/>
                </a:solidFill>
                <a:latin typeface="Calibri" panose="020F0502020204030204"/>
              </a:rPr>
              <a:t>6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March 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Affairs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Public Affairs activities/issues to report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Secretary’s Report: Amy Whittaker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Easter “Basket” Prep </a:t>
            </a:r>
            <a:r>
              <a:rPr lang="en-US" dirty="0">
                <a:solidFill>
                  <a:srgbClr val="FF0000"/>
                </a:solidFill>
              </a:rPr>
              <a:t>March 26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1-3pm </a:t>
            </a:r>
            <a:r>
              <a:rPr lang="en-US" dirty="0"/>
              <a:t>at the Conference Room.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Drive-up Distribution </a:t>
            </a:r>
            <a:r>
              <a:rPr lang="en-US" dirty="0">
                <a:solidFill>
                  <a:srgbClr val="FF0000"/>
                </a:solidFill>
              </a:rPr>
              <a:t>March 27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, 10am – Noon </a:t>
            </a:r>
            <a:r>
              <a:rPr lang="en-US" dirty="0"/>
              <a:t>in front of the Parish Center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March 20</a:t>
            </a:r>
            <a:r>
              <a:rPr lang="en-US" baseline="30000" dirty="0"/>
              <a:t>th</a:t>
            </a:r>
            <a:r>
              <a:rPr lang="en-US" dirty="0"/>
              <a:t> at </a:t>
            </a:r>
            <a:r>
              <a:rPr lang="en-US" dirty="0">
                <a:solidFill>
                  <a:srgbClr val="FF0000"/>
                </a:solidFill>
              </a:rPr>
              <a:t>10:00 am </a:t>
            </a:r>
            <a:r>
              <a:rPr lang="en-US" dirty="0"/>
              <a:t>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Business: 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2954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1. Saint Matthew Women’s Guild now supporting SFC Santa’s Sack Ministry</a:t>
            </a:r>
          </a:p>
          <a:p>
            <a:pPr marL="0" indent="0">
              <a:buNone/>
            </a:pPr>
            <a:r>
              <a:rPr lang="en-US" dirty="0"/>
              <a:t>2. Other New Business???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2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48428-C202-4F8B-8145-6A89787C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91D6BE-2718-45FE-94C0-CBBD0E4AF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129" y="2990540"/>
            <a:ext cx="1505843" cy="139610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8C92B73-6341-4B08-AEDB-E8BB6574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19" y="1"/>
            <a:ext cx="8619166" cy="666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81C311-1C7F-4220-92D9-A15F5FD63520}"/>
              </a:ext>
            </a:extLst>
          </p:cNvPr>
          <p:cNvSpPr txBox="1"/>
          <p:nvPr/>
        </p:nvSpPr>
        <p:spPr>
          <a:xfrm>
            <a:off x="8252306" y="136525"/>
            <a:ext cx="4123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Reflect Upon Our Neighbors-In-Need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</a:rPr>
              <a:t>Who Desperately Need Jobs</a:t>
            </a:r>
          </a:p>
        </p:txBody>
      </p:sp>
    </p:spTree>
    <p:extLst>
      <p:ext uri="{BB962C8B-B14F-4D97-AF65-F5344CB8AC3E}">
        <p14:creationId xmlns:p14="http://schemas.microsoft.com/office/powerpoint/2010/main" val="367921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14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5602037"/>
              </p:ext>
            </p:extLst>
          </p:nvPr>
        </p:nvGraphicFramePr>
        <p:xfrm>
          <a:off x="838203" y="968093"/>
          <a:ext cx="10515597" cy="5631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576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9:05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Cathy Lee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5572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9:25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Home Visitation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136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President’s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319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9:40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Vincentians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9:57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Laura Morris &amp; 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6251-E0C4-4813-A16F-DB793C3E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846D-3C93-498F-A165-17E203C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312" y="207586"/>
            <a:ext cx="2590680" cy="2401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E57FE-2A6F-4B07-B78F-4675DC51D0F8}"/>
              </a:ext>
            </a:extLst>
          </p:cNvPr>
          <p:cNvSpPr/>
          <p:nvPr/>
        </p:nvSpPr>
        <p:spPr>
          <a:xfrm>
            <a:off x="6610680" y="2677145"/>
            <a:ext cx="586204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Dear Lord</a:t>
            </a:r>
          </a:p>
          <a:p>
            <a:pPr algn="ctr"/>
            <a:r>
              <a:rPr lang="en-US" sz="4000" b="1" dirty="0">
                <a:ln/>
                <a:solidFill>
                  <a:schemeClr val="accent5">
                    <a:lumMod val="50000"/>
                  </a:schemeClr>
                </a:solidFill>
              </a:rPr>
              <a:t>This Is My Prayer</a:t>
            </a:r>
            <a:endParaRPr lang="en-US" sz="4000" b="1" cap="none" spc="0" dirty="0">
              <a:ln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90DEFB-8FA4-4B72-8A84-FDE5D4EE1AE1}"/>
              </a:ext>
            </a:extLst>
          </p:cNvPr>
          <p:cNvSpPr/>
          <p:nvPr/>
        </p:nvSpPr>
        <p:spPr>
          <a:xfrm>
            <a:off x="8468160" y="4744847"/>
            <a:ext cx="20969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Followed by</a:t>
            </a:r>
          </a:p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The Our Father</a:t>
            </a:r>
          </a:p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(next slide)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1B9034-309C-4DCA-AB34-EF103903D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303" y="82653"/>
            <a:ext cx="6651625" cy="66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9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11808"/>
            <a:ext cx="10890504" cy="4665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Online Donations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Note that in our February Monthly Report we had $9,200 in our account and that we had basically $9,000 in Grants and Donations.  Had we not received those Grants and Donations in February we would have had $200 in our banking account.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financial issues as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1. The Assistance Line handled </a:t>
            </a:r>
            <a:r>
              <a:rPr lang="en-US" dirty="0">
                <a:solidFill>
                  <a:srgbClr val="FF0000"/>
                </a:solidFill>
              </a:rPr>
              <a:t>52 calls</a:t>
            </a:r>
            <a:r>
              <a:rPr lang="en-US" dirty="0"/>
              <a:t>; 14 calls were repeats; and 20 calls were 	passed on to be processed.</a:t>
            </a:r>
          </a:p>
          <a:p>
            <a:pPr marL="0" indent="0">
              <a:buNone/>
            </a:pPr>
            <a:r>
              <a:rPr lang="en-US" dirty="0"/>
              <a:t>2. The Home Visitation Team worked </a:t>
            </a:r>
            <a:r>
              <a:rPr lang="en-US" dirty="0">
                <a:solidFill>
                  <a:srgbClr val="FF0000"/>
                </a:solidFill>
              </a:rPr>
              <a:t>36</a:t>
            </a:r>
            <a:r>
              <a:rPr lang="en-US" dirty="0"/>
              <a:t> cases in February. </a:t>
            </a:r>
            <a:r>
              <a:rPr lang="en-US" dirty="0">
                <a:solidFill>
                  <a:srgbClr val="FF0000"/>
                </a:solidFill>
              </a:rPr>
              <a:t>16</a:t>
            </a:r>
            <a:r>
              <a:rPr lang="en-US" dirty="0"/>
              <a:t> were open cases 	from prior months.  </a:t>
            </a:r>
          </a:p>
          <a:p>
            <a:pPr marL="0" indent="0">
              <a:buNone/>
            </a:pPr>
            <a:r>
              <a:rPr lang="en-US" dirty="0"/>
              <a:t>3. Assistance was provided to </a:t>
            </a:r>
            <a:r>
              <a:rPr lang="en-US" dirty="0">
                <a:solidFill>
                  <a:srgbClr val="FF0000"/>
                </a:solidFill>
              </a:rPr>
              <a:t>9 families</a:t>
            </a:r>
            <a:r>
              <a:rPr lang="en-US" dirty="0"/>
              <a:t>; </a:t>
            </a:r>
          </a:p>
          <a:p>
            <a:pPr marL="0" indent="0">
              <a:buNone/>
            </a:pPr>
            <a:r>
              <a:rPr lang="en-US" dirty="0"/>
              <a:t>	a.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en-US" dirty="0"/>
              <a:t> families received utility bill assistance; </a:t>
            </a:r>
          </a:p>
          <a:p>
            <a:pPr marL="0" indent="0">
              <a:buNone/>
            </a:pPr>
            <a:r>
              <a:rPr lang="en-US" dirty="0"/>
              <a:t>	b. </a:t>
            </a:r>
            <a:r>
              <a:rPr lang="en-US" dirty="0">
                <a:solidFill>
                  <a:srgbClr val="FF0000"/>
                </a:solidFill>
              </a:rPr>
              <a:t>4</a:t>
            </a:r>
            <a:r>
              <a:rPr lang="en-US" dirty="0"/>
              <a:t> families received assistance with medicine, transportation, vehicle  	     		repairs, food, and vehicle fuel;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solidFill>
                  <a:srgbClr val="FF0000"/>
                </a:solidFill>
              </a:rPr>
              <a:t>23</a:t>
            </a:r>
            <a:r>
              <a:rPr lang="en-US" dirty="0"/>
              <a:t> cases were closed; </a:t>
            </a:r>
            <a:r>
              <a:rPr lang="en-US" dirty="0">
                <a:solidFill>
                  <a:srgbClr val="FF0000"/>
                </a:solidFill>
              </a:rPr>
              <a:t>13</a:t>
            </a:r>
            <a:r>
              <a:rPr lang="en-US" dirty="0"/>
              <a:t> cases are work in-progress.  </a:t>
            </a:r>
            <a:r>
              <a:rPr lang="en-US" dirty="0">
                <a:solidFill>
                  <a:srgbClr val="FF0000"/>
                </a:solidFill>
              </a:rPr>
              <a:t>SFC SVdP</a:t>
            </a:r>
            <a:r>
              <a:rPr lang="en-US" dirty="0"/>
              <a:t> paid a total of </a:t>
            </a:r>
            <a:r>
              <a:rPr lang="en-US" dirty="0">
                <a:solidFill>
                  <a:srgbClr val="FF0000"/>
                </a:solidFill>
              </a:rPr>
              <a:t>$5,105.99</a:t>
            </a:r>
            <a:r>
              <a:rPr lang="en-US" dirty="0"/>
              <a:t> in support for Neighbors-In-Need in February 2021.  </a:t>
            </a:r>
          </a:p>
          <a:p>
            <a:pPr marL="0" indent="0">
              <a:buNone/>
            </a:pPr>
            <a:r>
              <a:rPr lang="en-US" dirty="0"/>
              <a:t>5. The </a:t>
            </a:r>
            <a:r>
              <a:rPr lang="en-US" dirty="0">
                <a:solidFill>
                  <a:srgbClr val="FF0000"/>
                </a:solidFill>
              </a:rPr>
              <a:t>Catholic Charities Emergency Assistance Office</a:t>
            </a:r>
            <a:r>
              <a:rPr lang="en-US" dirty="0"/>
              <a:t> paid </a:t>
            </a:r>
            <a:r>
              <a:rPr lang="en-US" dirty="0">
                <a:solidFill>
                  <a:srgbClr val="FF0000"/>
                </a:solidFill>
              </a:rPr>
              <a:t>$1500</a:t>
            </a:r>
            <a:r>
              <a:rPr lang="en-US" dirty="0"/>
              <a:t> and have pledges of $650 during February 2021. </a:t>
            </a:r>
          </a:p>
          <a:p>
            <a:pPr marL="514350" indent="-514350">
              <a:buAutoNum type="arabicPeriod" startAt="6"/>
            </a:pPr>
            <a:r>
              <a:rPr lang="en-US" dirty="0"/>
              <a:t>We are </a:t>
            </a:r>
            <a:r>
              <a:rPr lang="en-US" dirty="0">
                <a:solidFill>
                  <a:srgbClr val="FF0000"/>
                </a:solidFill>
              </a:rPr>
              <a:t>encountering 3 categories of Neighbors-In-Need </a:t>
            </a:r>
            <a:r>
              <a:rPr lang="en-US" dirty="0"/>
              <a:t>(Keep this in mind for our closing prayer)</a:t>
            </a:r>
            <a:endParaRPr lang="en-US" dirty="0">
              <a:solidFill>
                <a:srgbClr val="FF0000"/>
              </a:solidFill>
            </a:endParaRPr>
          </a:p>
          <a:p>
            <a:pPr marL="914400" lvl="1" indent="-457200">
              <a:buAutoNum type="alphaLcPeriod"/>
            </a:pPr>
            <a:r>
              <a:rPr lang="en-US" dirty="0"/>
              <a:t>Elderly living alone on a fixed income</a:t>
            </a:r>
          </a:p>
          <a:p>
            <a:pPr marL="914400" lvl="1" indent="-457200">
              <a:buAutoNum type="alphaLcPeriod"/>
            </a:pPr>
            <a:r>
              <a:rPr lang="en-US" dirty="0"/>
              <a:t>Families with a large number of children where at least one parent has lost their </a:t>
            </a:r>
            <a:r>
              <a:rPr lang="en-US" dirty="0">
                <a:solidFill>
                  <a:srgbClr val="FF0000"/>
                </a:solidFill>
              </a:rPr>
              <a:t>job</a:t>
            </a:r>
          </a:p>
          <a:p>
            <a:pPr marL="914400" lvl="1" indent="-457200">
              <a:buAutoNum type="alphaLcPeriod"/>
            </a:pPr>
            <a:r>
              <a:rPr lang="en-US" dirty="0"/>
              <a:t>Families where both parents have lost their </a:t>
            </a:r>
            <a:r>
              <a:rPr lang="en-US" dirty="0">
                <a:solidFill>
                  <a:srgbClr val="FF0000"/>
                </a:solidFill>
              </a:rPr>
              <a:t>jobs</a:t>
            </a:r>
            <a:r>
              <a:rPr lang="en-US" dirty="0"/>
              <a:t> due to COVID</a:t>
            </a:r>
          </a:p>
          <a:p>
            <a:pPr marL="457200" indent="-457200">
              <a:buAutoNum type="arabicPeriod" startAt="6"/>
            </a:pPr>
            <a:r>
              <a:rPr lang="en-US" dirty="0"/>
              <a:t>We are trying to identify job fairs, job websites and any other source of potential jobs to better serve our Neighbors-In-Need</a:t>
            </a:r>
          </a:p>
          <a:p>
            <a:pPr marL="457200" indent="-457200">
              <a:buAutoNum type="arabicPeriod" startAt="6"/>
            </a:pPr>
            <a:r>
              <a:rPr lang="en-US" dirty="0"/>
              <a:t>Receiving more Conference website calls for assistance</a:t>
            </a:r>
          </a:p>
          <a:p>
            <a:pPr marL="457200" indent="-457200">
              <a:buAutoNum type="arabicPeriod" startAt="6"/>
            </a:pPr>
            <a:r>
              <a:rPr lang="en-US" dirty="0"/>
              <a:t>The other severe issue is heating with electricity!!!  </a:t>
            </a:r>
            <a:r>
              <a:rPr lang="en-US" dirty="0">
                <a:solidFill>
                  <a:srgbClr val="FF0000"/>
                </a:solidFill>
              </a:rPr>
              <a:t>The MOST expensive way to heat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r>
              <a:rPr lang="en-US" dirty="0"/>
              <a:t>a. $400 to $500+ monthly electrical bills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FA1C-A77A-4681-ACEB-24371230B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0508"/>
            <a:ext cx="10515600" cy="866584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President’s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4523F-D2A0-464A-80E8-1C4080D65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04" y="563671"/>
            <a:ext cx="12013660" cy="6501008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Formation of the Saint Faustina Conference’s </a:t>
            </a:r>
            <a:r>
              <a:rPr lang="en-US" i="1" dirty="0">
                <a:solidFill>
                  <a:srgbClr val="FF0000"/>
                </a:solidFill>
              </a:rPr>
              <a:t>Education Ministry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i="1" dirty="0"/>
              <a:t>“Education is a pathway out of poverty”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i="1" dirty="0">
                <a:solidFill>
                  <a:srgbClr val="FF0000"/>
                </a:solidFill>
              </a:rPr>
              <a:t>Our </a:t>
            </a:r>
            <a:r>
              <a:rPr lang="en-US" b="1" i="1" u="sng" dirty="0">
                <a:solidFill>
                  <a:srgbClr val="FF0000"/>
                </a:solidFill>
              </a:rPr>
              <a:t>District Council</a:t>
            </a:r>
            <a:r>
              <a:rPr lang="en-US" b="1" i="1" dirty="0">
                <a:solidFill>
                  <a:srgbClr val="FF0000"/>
                </a:solidFill>
              </a:rPr>
              <a:t> and </a:t>
            </a:r>
            <a:r>
              <a:rPr lang="en-US" b="1" i="1" u="sng" dirty="0">
                <a:solidFill>
                  <a:srgbClr val="FF0000"/>
                </a:solidFill>
              </a:rPr>
              <a:t>The National Council</a:t>
            </a:r>
            <a:r>
              <a:rPr lang="en-US" b="1" i="1" dirty="0">
                <a:solidFill>
                  <a:srgbClr val="FF0000"/>
                </a:solidFill>
              </a:rPr>
              <a:t> support this Saint Faustina Conference endeavor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Committee Members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Cathy Lee: Public School Teacher/Principal 42 years, Masters Degree in Educational Administration, Post Masters Certificate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Dr. John Morris: PhD in Education, Director E-Learning American Military University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Annie Mason: Manager of the Conference’s Highschool Scholarship Program, Masters Degree, Teacher 14 years, taught in Maine and wrote the district curriculum for art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Laura Morris: Master of Education in Secondary Education, served on numerous universities as a full time and adjunct instructor, co-created curriculum for American Military University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Don Carlson: American expert in advanced communications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Dave Scharett: Region 16 STEM Council, Adjunct Professor Saint Leo University, guest lecturer Penn State University, Virginia State SkillsUSA Chairman of Engineering Evaluations, guest speaker in Spotsylvania and Stafford County Schools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The Education Committee has developed an initial </a:t>
            </a:r>
            <a:r>
              <a:rPr lang="en-US" dirty="0">
                <a:solidFill>
                  <a:srgbClr val="FF0000"/>
                </a:solidFill>
              </a:rPr>
              <a:t>DRAFT Mission Statement, developed specific Action Items</a:t>
            </a:r>
            <a:r>
              <a:rPr lang="en-US" dirty="0"/>
              <a:t>, and assigned specific Vincentians that are responsible for completing the actions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 Basic Concept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The Assistance Line callers currently provide </a:t>
            </a:r>
            <a:r>
              <a:rPr lang="en-US" dirty="0">
                <a:solidFill>
                  <a:srgbClr val="FF0000"/>
                </a:solidFill>
              </a:rPr>
              <a:t>family demographics </a:t>
            </a:r>
            <a:r>
              <a:rPr lang="en-US" dirty="0"/>
              <a:t>as a part of the Home Visitation Interview.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A Home Visitation qualified Vincentian will review completed interview forms for children of Elementary School age  and </a:t>
            </a:r>
            <a:r>
              <a:rPr lang="en-US" dirty="0">
                <a:solidFill>
                  <a:srgbClr val="FF0000"/>
                </a:solidFill>
              </a:rPr>
              <a:t>filter information </a:t>
            </a:r>
            <a:r>
              <a:rPr lang="en-US" dirty="0"/>
              <a:t>for the Education Ministry.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The identified families will be contacted by the Education Ministry.  </a:t>
            </a:r>
            <a:r>
              <a:rPr lang="en-US" dirty="0">
                <a:solidFill>
                  <a:srgbClr val="FF0000"/>
                </a:solidFill>
              </a:rPr>
              <a:t>Is their child falling behind their peers academically? </a:t>
            </a:r>
            <a:r>
              <a:rPr lang="en-US" dirty="0"/>
              <a:t>Grade level and subject will be identified: Math, English, History (civics), Science, Reading, etc.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If the parents express a </a:t>
            </a:r>
            <a:r>
              <a:rPr lang="en-US" dirty="0">
                <a:solidFill>
                  <a:srgbClr val="FF0000"/>
                </a:solidFill>
              </a:rPr>
              <a:t>desire to have us assist </a:t>
            </a:r>
            <a:r>
              <a:rPr lang="en-US" dirty="0"/>
              <a:t>their child with additional mentoring, then the Education Ministry assigns an appropriate mentor from their list of mentors. 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FF0000"/>
                </a:solidFill>
              </a:rPr>
              <a:t>Appropriate Virginia SOLs </a:t>
            </a:r>
            <a:r>
              <a:rPr lang="en-US" dirty="0"/>
              <a:t>are downloaded, </a:t>
            </a:r>
            <a:r>
              <a:rPr lang="en-US" dirty="0">
                <a:solidFill>
                  <a:srgbClr val="FF0000"/>
                </a:solidFill>
              </a:rPr>
              <a:t>learning materials </a:t>
            </a:r>
            <a:r>
              <a:rPr lang="en-US" dirty="0"/>
              <a:t>such as workbooks are ordered, and the education mentor makes contact with the family to arrange for the mentoring.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Provide </a:t>
            </a:r>
            <a:r>
              <a:rPr lang="en-US" dirty="0">
                <a:solidFill>
                  <a:srgbClr val="FF0000"/>
                </a:solidFill>
              </a:rPr>
              <a:t>either one-on-one OR small group sessions (IAW COVID Protocols) </a:t>
            </a:r>
            <a:r>
              <a:rPr lang="en-US" dirty="0"/>
              <a:t>to assist the children in comprehending the course of study (Virginia SOLs) and “catch up” with their fellow students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Assistance may be </a:t>
            </a:r>
            <a:r>
              <a:rPr lang="en-US" dirty="0">
                <a:solidFill>
                  <a:srgbClr val="FF0000"/>
                </a:solidFill>
              </a:rPr>
              <a:t>virtual or in person </a:t>
            </a:r>
            <a:r>
              <a:rPr lang="en-US" dirty="0"/>
              <a:t>within COVID 19 health guidelines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 Possibility of using one or more of the classrooms at the </a:t>
            </a:r>
            <a:r>
              <a:rPr lang="en-US" dirty="0">
                <a:solidFill>
                  <a:srgbClr val="FF0000"/>
                </a:solidFill>
              </a:rPr>
              <a:t>Marshall Center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09F37-5EE7-4BAB-9330-2ABE318C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5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D783-C69C-4393-A56F-1A1BCA0B2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452" y="8715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May we humbly acknowledge the Lord’s Blessings in providing us the resources needed to help our Neighbor’s-In-Need</a:t>
            </a:r>
            <a:br>
              <a:rPr lang="en-US" sz="2800" b="1" i="1" dirty="0">
                <a:solidFill>
                  <a:srgbClr val="00B0F0"/>
                </a:solidFill>
              </a:rPr>
            </a:br>
            <a:r>
              <a:rPr lang="en-US" sz="2800" b="1" i="1" dirty="0">
                <a:solidFill>
                  <a:srgbClr val="00B0F0"/>
                </a:solidFill>
              </a:rPr>
              <a:t>Not Least of Which Is the Support of our Priest and the Parish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2631E-1CBD-4ADE-B402-E697D7308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24" y="1412721"/>
            <a:ext cx="11448789" cy="53889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2. District Council Webinar (via ZOOM) on Grants </a:t>
            </a:r>
            <a:r>
              <a:rPr lang="en-US" dirty="0">
                <a:solidFill>
                  <a:srgbClr val="FF0000"/>
                </a:solidFill>
              </a:rPr>
              <a:t>WAS</a:t>
            </a:r>
            <a:r>
              <a:rPr lang="en-US" dirty="0"/>
              <a:t> Tuesday, Feb 23</a:t>
            </a:r>
            <a:r>
              <a:rPr lang="en-US" baseline="30000" dirty="0"/>
              <a:t>rd</a:t>
            </a:r>
            <a:r>
              <a:rPr lang="en-US" dirty="0"/>
              <a:t> at 7:00 pm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Moderated by Paul “</a:t>
            </a:r>
            <a:r>
              <a:rPr lang="en-US" dirty="0" err="1"/>
              <a:t>Korky</a:t>
            </a:r>
            <a:r>
              <a:rPr lang="en-US" dirty="0"/>
              <a:t>” </a:t>
            </a:r>
            <a:r>
              <a:rPr lang="en-US" dirty="0" err="1"/>
              <a:t>Korkemaz</a:t>
            </a: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Saint Faustina represented by our successful Grant writing TEAM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Cathy Lee, Annie Mason, Don Carlson, Dave Scharett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We DID </a:t>
            </a:r>
            <a:r>
              <a:rPr lang="en-US" b="1" i="1" u="sng" dirty="0">
                <a:solidFill>
                  <a:srgbClr val="FF0000"/>
                </a:solidFill>
              </a:rPr>
              <a:t>learn</a:t>
            </a:r>
            <a:r>
              <a:rPr lang="en-US" dirty="0">
                <a:solidFill>
                  <a:srgbClr val="FF0000"/>
                </a:solidFill>
              </a:rPr>
              <a:t> a lot from the other Conferences</a:t>
            </a:r>
            <a:r>
              <a:rPr lang="en-US" dirty="0"/>
              <a:t> that have received other types of Grants.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As a result, a </a:t>
            </a:r>
            <a:r>
              <a:rPr lang="en-US" dirty="0">
                <a:solidFill>
                  <a:srgbClr val="FF0000"/>
                </a:solidFill>
              </a:rPr>
              <a:t>“Case Statement for The Saint Faustina Conference” </a:t>
            </a:r>
            <a:r>
              <a:rPr lang="en-US" u="sng" dirty="0"/>
              <a:t>has been</a:t>
            </a:r>
            <a:r>
              <a:rPr lang="en-US" dirty="0"/>
              <a:t> developed for use in future Grant applications. (</a:t>
            </a:r>
            <a:r>
              <a:rPr lang="en-US" dirty="0">
                <a:solidFill>
                  <a:srgbClr val="FF0000"/>
                </a:solidFill>
              </a:rPr>
              <a:t>Cathy</a:t>
            </a:r>
            <a:r>
              <a:rPr lang="en-US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We learned of specific websites and Grant databases that we should go to in finding Grants appropriate for the needs of our Conference.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176679-CCC3-4DC9-B28F-0876403F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8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</TotalTime>
  <Words>1123</Words>
  <Application>Microsoft Office PowerPoint</Application>
  <PresentationFormat>Widescreen</PresentationFormat>
  <Paragraphs>129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St Faustina Conference Saint Vincent de Paul Society</vt:lpstr>
      <vt:lpstr>Agenda</vt:lpstr>
      <vt:lpstr>PowerPoint Presentation</vt:lpstr>
      <vt:lpstr>PowerPoint Presentation</vt:lpstr>
      <vt:lpstr>Spiritual Advisor’s Presentation</vt:lpstr>
      <vt:lpstr>Treasurer’s Report: Don Carlson</vt:lpstr>
      <vt:lpstr>Home Visitations</vt:lpstr>
      <vt:lpstr>President’s Report</vt:lpstr>
      <vt:lpstr>May we humbly acknowledge the Lord’s Blessings in providing us the resources needed to help our Neighbor’s-In-Need Not Least of Which Is the Support of our Priest and the Parish</vt:lpstr>
      <vt:lpstr>Public Affairs Report: Annie Mason</vt:lpstr>
      <vt:lpstr>Secretary’s Report: Amy Whittaker</vt:lpstr>
      <vt:lpstr>New Business: open to all members</vt:lpstr>
      <vt:lpstr>PowerPoint Presentation</vt:lpstr>
      <vt:lpstr>Closing Prayer &amp; Spiritual Advice: Father Eversole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86</cp:revision>
  <dcterms:created xsi:type="dcterms:W3CDTF">2021-02-01T16:50:23Z</dcterms:created>
  <dcterms:modified xsi:type="dcterms:W3CDTF">2021-03-06T03:23:06Z</dcterms:modified>
</cp:coreProperties>
</file>