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326" r:id="rId4"/>
    <p:sldId id="295" r:id="rId5"/>
    <p:sldId id="290" r:id="rId6"/>
    <p:sldId id="286" r:id="rId7"/>
    <p:sldId id="291" r:id="rId8"/>
    <p:sldId id="325" r:id="rId9"/>
    <p:sldId id="323" r:id="rId10"/>
    <p:sldId id="320" r:id="rId11"/>
    <p:sldId id="321" r:id="rId12"/>
    <p:sldId id="322" r:id="rId13"/>
    <p:sldId id="324" r:id="rId14"/>
    <p:sldId id="300" r:id="rId15"/>
    <p:sldId id="313" r:id="rId16"/>
    <p:sldId id="287" r:id="rId17"/>
    <p:sldId id="302" r:id="rId18"/>
    <p:sldId id="296" r:id="rId19"/>
    <p:sldId id="315" r:id="rId20"/>
    <p:sldId id="314" r:id="rId21"/>
    <p:sldId id="304" r:id="rId2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9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6BF757E-4E79-4C6F-975A-051C4F8D8DB8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FC3AE2B-9E3D-4B6B-AF5F-4A6F93953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26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50745-B747-4C64-A227-60BD0D3B7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F67789-8A2F-4015-82A7-9D7A0D4C5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ADEA1-B1C8-4E77-8B85-67D7B3D92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1BB8-92F6-495C-8B68-34559F93FD54}" type="datetime1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85F98-4768-472A-B812-E59D9381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73B18-6361-40E0-998A-C4A603F45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34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4DB22-ED94-48E4-9330-CCB2948B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4EE89-EEBA-4BB2-BD9D-5062CA661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364E8-D761-4695-8500-142CA8E18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D27B-2C95-469B-8EED-C773DEE6E205}" type="datetime1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0C6ED-E04B-42E5-AEF9-CFF4EC566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6CAE8-E65D-4FFB-BECD-B257B27B9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9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E35EA8-2DCB-4A7F-B92F-E38D364206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5DBC37-B978-495D-B95B-946BD00A5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3BBAF-AE0D-45AB-84E1-4508F2C70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B01D-93E3-4492-9BC8-1C47C4E9E31F}" type="datetime1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700B2-F2BF-495B-9FB5-DE7D035A4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ADB84-FF23-409C-9D34-85ADCBDC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8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9D945-BE52-4A05-8CA0-78366A21D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10082-54EA-456F-AF9A-71548FD64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014E6-411B-406E-B8FF-803CE586B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932A-3892-4DA9-8905-AD315FD0A766}" type="datetime1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AA60C-CA92-44AF-9D94-EDBDA6D47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6D038-B8BC-445F-98E7-BC7CBC05B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9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7CB6-14BC-42BA-8E76-F5BF0DF23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76C31-7BA7-415E-9871-FC3EF118F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CA941-A3F5-45D9-AB01-A22573A0A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5C2E-41CA-40F9-A2B9-83721078614A}" type="datetime1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B475E-B18F-4633-8610-67BEF77C3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CF32B-26E8-4E59-853E-EF628E44F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58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8CA95-38D6-4121-99FA-B73EF1A1F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A5E54-E9B6-4F57-BCC6-DF76899D2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BA2FC-9F37-41FA-AF6B-F818AB423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99FC1-F7BE-4BB4-96A7-7768ED766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13A4-5299-4966-95E4-EA77C4AFF4BD}" type="datetime1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D30E8-6B61-4E7F-957B-37B9ED147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35673-E16C-4CE0-BFFF-301F3FBAD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1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51C57-167D-4C18-9F5E-69B6C4191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65B97-2BCE-4E3C-81B8-891BD03C8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5A901-A394-4E2F-859F-30F81B5701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A8BCA0-D99C-4493-8D02-82DB33770C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D0BF73-BFFE-4064-952D-3FE430EC9C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784738-02DA-4DD0-855C-DCC72BAD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49EC-47F7-4AFC-8A4D-3206F382E54A}" type="datetime1">
              <a:rPr lang="en-US" smtClean="0"/>
              <a:t>8/13/2021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D0CF89-FD24-4EB4-B3D5-95ED29E52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B42EF8-48DB-48EE-9A4D-7B9D1171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0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96C97-7E9B-4169-962A-FAAD197A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770EF2-DDE3-4537-BDED-D7506635C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6F2-E8DB-4E51-9E0E-4296ED1322DF}" type="datetime1">
              <a:rPr lang="en-US" smtClean="0"/>
              <a:t>8/13/2021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39A553-01B3-4876-A80E-5B97E1ADC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856A8F-1C21-4F93-843B-C8F190F79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8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336CA1-AAB1-4EEA-BBA8-B1B7430D2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CC8D-F491-4448-8542-3B4ED68C85CE}" type="datetime1">
              <a:rPr lang="en-US" smtClean="0"/>
              <a:t>8/13/2021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01347-7832-4AFE-B93A-06D34A381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7971C-0C0B-44CC-8406-BAB551253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71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C6B35-87DB-4D88-B0FD-11BBDA9B1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147FA-9AD6-4687-A21A-B131398E7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1E327A-09AF-4967-B12A-0D6B0D7E5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EDF93-5300-4297-94C7-FF3E5AF0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4355-D78A-4722-B7A1-5066EB989E70}" type="datetime1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4A00C2-80F0-4C30-9DD3-4E9B4F836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EA40F-082D-48E2-95D4-23B3D0FAE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4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49EF-976F-483F-9A45-AED1951FC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D239CC-6DDE-4273-B798-9F23025F8C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9DE978-B04F-40EE-9F24-6FA969418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342EE-0125-4F37-A1CB-5B6565B0C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5479C-7251-4617-BE31-B8A9CEF2AE5B}" type="datetime1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6682F4-D8E7-4709-8B5E-00AAB7451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CC250-4EBA-4B2E-A6AD-4D28CDEDF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66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3000"/>
            <a:lum/>
          </a:blip>
          <a:srcRect/>
          <a:stretch>
            <a:fillRect l="25000" t="-10000" r="25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EFD06E-0131-4374-BC9E-3B44A4F48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D3E2F-6630-423A-8F0C-47AC3480A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F36E7-5C01-4E35-B21B-9331D206C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0406A-C427-4BA5-848B-AE4D38E33F02}" type="datetime1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D2F49-A0C9-41F9-A59C-E270DF7C7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43B6E-DEA9-4D49-9A53-1DF8FC2FC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0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543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B0E758-D2E9-4970-8CCC-05D441E24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803705"/>
            <a:ext cx="4208656" cy="3034857"/>
          </a:xfrm>
        </p:spPr>
        <p:txBody>
          <a:bodyPr anchor="b">
            <a:normAutofit/>
          </a:bodyPr>
          <a:lstStyle/>
          <a:p>
            <a:pPr algn="r"/>
            <a:r>
              <a:rPr lang="en-US" sz="5000" b="1" i="1">
                <a:solidFill>
                  <a:srgbClr val="FFFFFF"/>
                </a:solidFill>
              </a:rPr>
              <a:t>St Faustina Conference</a:t>
            </a:r>
            <a:br>
              <a:rPr lang="en-US" sz="5000">
                <a:solidFill>
                  <a:srgbClr val="FFFFFF"/>
                </a:solidFill>
              </a:rPr>
            </a:br>
            <a:r>
              <a:rPr lang="en-US" sz="5000">
                <a:solidFill>
                  <a:srgbClr val="FFFFFF"/>
                </a:solidFill>
              </a:rPr>
              <a:t>Saint Vincent de Paul Society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73A2C6-DABF-4293-938F-17F480A43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4013165"/>
            <a:ext cx="4204012" cy="2205732"/>
          </a:xfrm>
        </p:spPr>
        <p:txBody>
          <a:bodyPr anchor="t">
            <a:normAutofit/>
          </a:bodyPr>
          <a:lstStyle/>
          <a:p>
            <a:pPr marL="0" marR="0" lvl="0" indent="0" algn="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Spiritual Meeting</a:t>
            </a:r>
          </a:p>
          <a:p>
            <a:pPr marL="0" marR="0" lvl="0" indent="0" algn="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solidFill>
                  <a:srgbClr val="FFFFFF"/>
                </a:solidFill>
                <a:latin typeface="Calibri" panose="020F0502020204030204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August 2021</a:t>
            </a:r>
          </a:p>
          <a:p>
            <a:pPr algn="r"/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4B2D2-C6F8-4941-9C29-6080F3ECD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1536" y="6356350"/>
            <a:ext cx="86226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D4C71F6-89C4-4D03-933D-C5FBAD4C5AE0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E14A20-9BFC-4605-B9E8-895576838931}"/>
              </a:ext>
            </a:extLst>
          </p:cNvPr>
          <p:cNvGrpSpPr/>
          <p:nvPr/>
        </p:nvGrpSpPr>
        <p:grpSpPr>
          <a:xfrm>
            <a:off x="6096000" y="692912"/>
            <a:ext cx="5459470" cy="5525984"/>
            <a:chOff x="6096000" y="692912"/>
            <a:chExt cx="5459470" cy="55259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D68F3A9-CC27-4F34-8D27-6DC16F4D7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0" y="692912"/>
              <a:ext cx="5459470" cy="547315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DB9CA6-F908-49DC-9CB1-7A4833F384A1}"/>
                </a:ext>
              </a:extLst>
            </p:cNvPr>
            <p:cNvSpPr/>
            <p:nvPr/>
          </p:nvSpPr>
          <p:spPr>
            <a:xfrm>
              <a:off x="6096000" y="5680953"/>
              <a:ext cx="5457079" cy="537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9551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5BA4C-FDB7-4C39-9915-4EB9AE532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25"/>
            <a:ext cx="10515600" cy="1325563"/>
          </a:xfrm>
        </p:spPr>
        <p:txBody>
          <a:bodyPr/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President’s Report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A9F49-B9DB-4593-837F-9B5386640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8118"/>
            <a:ext cx="10515600" cy="4154571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Coats-To-Go</a:t>
            </a:r>
            <a:r>
              <a:rPr lang="en-US" dirty="0"/>
              <a:t> (SFC; Bishop Keating, Battlefield and Holy Trinity Councils; MANARC)</a:t>
            </a:r>
          </a:p>
          <a:p>
            <a:pPr lvl="1"/>
            <a:r>
              <a:rPr lang="en-US" dirty="0"/>
              <a:t>NOTIFY Neighbors-In-Need families and Spotsylvania Elementary School Counselor </a:t>
            </a:r>
            <a:r>
              <a:rPr lang="en-US" b="1" i="1" u="sng" dirty="0"/>
              <a:t>in Sept</a:t>
            </a:r>
            <a:r>
              <a:rPr lang="en-US" dirty="0"/>
              <a:t>.</a:t>
            </a:r>
          </a:p>
          <a:p>
            <a:pPr lvl="1"/>
            <a:r>
              <a:rPr lang="en-US" sz="2800" b="1" i="1" u="sng" dirty="0">
                <a:solidFill>
                  <a:srgbClr val="FF0000"/>
                </a:solidFill>
              </a:rPr>
              <a:t>Saturday 16 Oct</a:t>
            </a:r>
          </a:p>
          <a:p>
            <a:pPr lvl="1"/>
            <a:r>
              <a:rPr lang="en-US" sz="2800" b="1" dirty="0"/>
              <a:t>8:00am set up </a:t>
            </a:r>
            <a:r>
              <a:rPr lang="en-US" sz="2800" b="1" u="sng" dirty="0"/>
              <a:t>tables</a:t>
            </a:r>
            <a:r>
              <a:rPr lang="en-US" sz="2800" b="1" dirty="0"/>
              <a:t> and </a:t>
            </a:r>
            <a:r>
              <a:rPr lang="en-US" sz="2800" b="1" u="sng" dirty="0"/>
              <a:t>signs</a:t>
            </a:r>
            <a:r>
              <a:rPr lang="en-US" sz="2800" b="1" dirty="0"/>
              <a:t> in parking lot: Volunteers &amp; Mini-Vinnies</a:t>
            </a:r>
          </a:p>
          <a:p>
            <a:pPr lvl="2"/>
            <a:r>
              <a:rPr lang="en-US" sz="2400" b="1" dirty="0"/>
              <a:t>Greeter Table and Exit Table</a:t>
            </a:r>
          </a:p>
          <a:p>
            <a:pPr lvl="1"/>
            <a:r>
              <a:rPr lang="en-US" sz="2800" b="1" dirty="0"/>
              <a:t>8:30am move coats, hats, scarfs, home essentials from storage at Jim Walsh's basement: John Morris and Knights</a:t>
            </a:r>
          </a:p>
          <a:p>
            <a:pPr lvl="1"/>
            <a:r>
              <a:rPr lang="en-US" sz="2800" b="1" dirty="0"/>
              <a:t>Set out coats by size: Volunteers &amp; Mini-Vinnies</a:t>
            </a:r>
          </a:p>
          <a:p>
            <a:pPr lvl="1"/>
            <a:r>
              <a:rPr lang="en-US" sz="2800" b="1" dirty="0"/>
              <a:t>9:30am to 11:30am OPEN</a:t>
            </a:r>
          </a:p>
          <a:p>
            <a:pPr lvl="1"/>
            <a:r>
              <a:rPr lang="en-US" sz="2800" b="1" dirty="0"/>
              <a:t>11:30 to noon clean up</a:t>
            </a:r>
          </a:p>
          <a:p>
            <a:pPr lvl="1"/>
            <a:endParaRPr lang="en-US" sz="2800" b="1" dirty="0"/>
          </a:p>
          <a:p>
            <a:pPr lvl="1"/>
            <a:r>
              <a:rPr lang="en-US" sz="2800" b="1" dirty="0"/>
              <a:t>Signs to be printed in September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ABAE5-0BE9-424E-9F03-A13AB5B0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07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5BA4C-FDB7-4C39-9915-4EB9AE532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25"/>
            <a:ext cx="10515600" cy="1325563"/>
          </a:xfrm>
        </p:spPr>
        <p:txBody>
          <a:bodyPr/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President’s Report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A9F49-B9DB-4593-837F-9B5386640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2" y="1896897"/>
            <a:ext cx="11819106" cy="451363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Thanksgiving Dinners </a:t>
            </a:r>
            <a:r>
              <a:rPr lang="en-US" b="1" i="1" dirty="0">
                <a:solidFill>
                  <a:srgbClr val="3366FF"/>
                </a:solidFill>
              </a:rPr>
              <a:t>[pending]</a:t>
            </a:r>
            <a:r>
              <a:rPr lang="en-US" dirty="0"/>
              <a:t>(</a:t>
            </a:r>
            <a:r>
              <a:rPr lang="en-US" b="1" i="1" dirty="0"/>
              <a:t>same time schedule as prior years</a:t>
            </a:r>
            <a:r>
              <a:rPr lang="en-US" dirty="0"/>
              <a:t>) (SFC, Bishop Keating Council, Spotsylvania Elementary, Germanna Community College, St Matthew Pantry) </a:t>
            </a:r>
          </a:p>
          <a:p>
            <a:pPr lvl="1"/>
            <a:r>
              <a:rPr lang="en-US" sz="2800" b="1" i="1" u="sng" dirty="0">
                <a:solidFill>
                  <a:srgbClr val="FF0000"/>
                </a:solidFill>
              </a:rPr>
              <a:t>Friday 19 Nov</a:t>
            </a:r>
          </a:p>
          <a:p>
            <a:pPr lvl="1"/>
            <a:r>
              <a:rPr lang="en-US" sz="2800" b="1" dirty="0"/>
              <a:t>40 Dinners: Pick up coolers at Knights’ shed, bagged food at Saint Matthew Pantry, and frozen turkeys at Publix</a:t>
            </a:r>
          </a:p>
          <a:p>
            <a:pPr lvl="1"/>
            <a:r>
              <a:rPr lang="en-US" sz="2800" b="1" dirty="0"/>
              <a:t>10 Robert E Lee Elementary: DELIVER 9:30AM (has to be on a school day)</a:t>
            </a:r>
          </a:p>
          <a:p>
            <a:pPr lvl="1"/>
            <a:r>
              <a:rPr lang="en-US" sz="2800" b="1" dirty="0"/>
              <a:t>10 Gladys P Todd Academy: DELIVER 10:00AM (has to be on a school day)</a:t>
            </a:r>
          </a:p>
          <a:p>
            <a:pPr lvl="1"/>
            <a:r>
              <a:rPr lang="en-US" sz="2800" b="1" dirty="0"/>
              <a:t>10 Great Expectations: DELIVER 10:00AM (has to be on a school day)</a:t>
            </a:r>
          </a:p>
          <a:p>
            <a:pPr lvl="1"/>
            <a:r>
              <a:rPr lang="en-US" sz="2800" b="1" dirty="0"/>
              <a:t>10 Emergency Assistance: DELIVER 11:00AM - 1:00PM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ABAE5-0BE9-424E-9F03-A13AB5B0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81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5BA4C-FDB7-4C39-9915-4EB9AE532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25"/>
            <a:ext cx="10515600" cy="1325563"/>
          </a:xfrm>
        </p:spPr>
        <p:txBody>
          <a:bodyPr/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President’s Report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A9F49-B9DB-4593-837F-9B5386640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26" y="1909852"/>
            <a:ext cx="1084847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Santa's Sack </a:t>
            </a:r>
            <a:r>
              <a:rPr lang="en-US" dirty="0"/>
              <a:t>(SFC, Bishop Keating Council, MANARC, St Matthew Women’s Guild)</a:t>
            </a:r>
          </a:p>
          <a:p>
            <a:pPr lvl="1"/>
            <a:r>
              <a:rPr lang="en-US" dirty="0"/>
              <a:t>Notify SFC Neighbors-In-Need Families from SFC List: </a:t>
            </a:r>
            <a:r>
              <a:rPr lang="en-US" b="1" i="1" u="sng" dirty="0"/>
              <a:t>November</a:t>
            </a:r>
            <a:r>
              <a:rPr lang="en-US" dirty="0"/>
              <a:t>: Joanie and Dave</a:t>
            </a:r>
          </a:p>
          <a:p>
            <a:pPr lvl="1"/>
            <a:r>
              <a:rPr lang="en-US" sz="2800" b="1" i="1" u="sng" dirty="0">
                <a:solidFill>
                  <a:srgbClr val="FF0000"/>
                </a:solidFill>
              </a:rPr>
              <a:t>Thursday 16 December - Saturday 18 December</a:t>
            </a:r>
          </a:p>
          <a:p>
            <a:pPr lvl="1"/>
            <a:r>
              <a:rPr lang="en-US" sz="2800" b="1" dirty="0"/>
              <a:t>Thursday 16 December move gifts from storage to Parish Center 9:00am -10:00am</a:t>
            </a:r>
          </a:p>
          <a:p>
            <a:pPr lvl="1"/>
            <a:r>
              <a:rPr lang="en-US" sz="2800" b="1" dirty="0"/>
              <a:t>Thursday 16 December sort gifts and set up for filling sacks 10:00 am - 12:00pm</a:t>
            </a:r>
          </a:p>
          <a:p>
            <a:pPr lvl="1"/>
            <a:r>
              <a:rPr lang="en-US" sz="2800" b="1" dirty="0"/>
              <a:t>Friday 17 December fill Santa's Sack, label sacks, sort sacks by family surname 9:00am - 3:00pm</a:t>
            </a:r>
          </a:p>
          <a:p>
            <a:pPr lvl="1"/>
            <a:r>
              <a:rPr lang="en-US" sz="2800" b="1" dirty="0"/>
              <a:t>Saturday 18 December hand out Santa's Sacks (in parking lot) as families arrive 10:00am - 12:00pm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ABAE5-0BE9-424E-9F03-A13AB5B0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09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5BA4C-FDB7-4C39-9915-4EB9AE532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25"/>
            <a:ext cx="10515600" cy="1325563"/>
          </a:xfrm>
        </p:spPr>
        <p:txBody>
          <a:bodyPr/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President’s Report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A9F49-B9DB-4593-837F-9B5386640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26" y="1157591"/>
            <a:ext cx="10848474" cy="5103599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Messages from the Pulpit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Short</a:t>
            </a:r>
            <a:r>
              <a:rPr lang="en-US" b="1" dirty="0">
                <a:solidFill>
                  <a:srgbClr val="FF0000"/>
                </a:solidFill>
              </a:rPr>
              <a:t> Pulpit message and bulletin message 1</a:t>
            </a:r>
            <a:r>
              <a:rPr lang="en-US" b="1" baseline="30000" dirty="0">
                <a:solidFill>
                  <a:srgbClr val="FF0000"/>
                </a:solidFill>
              </a:rPr>
              <a:t>st</a:t>
            </a:r>
            <a:r>
              <a:rPr lang="en-US" b="1" dirty="0">
                <a:solidFill>
                  <a:srgbClr val="FF0000"/>
                </a:solidFill>
              </a:rPr>
              <a:t> Sunday of the month</a:t>
            </a:r>
          </a:p>
          <a:p>
            <a:r>
              <a:rPr lang="en-US" b="1" dirty="0">
                <a:solidFill>
                  <a:srgbClr val="FF0000"/>
                </a:solidFill>
              </a:rPr>
              <a:t>Follow up with a Flyer insert in bulletin 3</a:t>
            </a:r>
            <a:r>
              <a:rPr lang="en-US" b="1" baseline="30000" dirty="0">
                <a:solidFill>
                  <a:srgbClr val="FF0000"/>
                </a:solidFill>
              </a:rPr>
              <a:t>rd</a:t>
            </a:r>
            <a:r>
              <a:rPr lang="en-US" b="1" dirty="0">
                <a:solidFill>
                  <a:srgbClr val="FF0000"/>
                </a:solidFill>
              </a:rPr>
              <a:t> Sunday of the month</a:t>
            </a:r>
          </a:p>
          <a:p>
            <a:pPr lvl="1"/>
            <a:r>
              <a:rPr lang="en-US" sz="2800" b="1" dirty="0"/>
              <a:t>September, November, January, March, May, July</a:t>
            </a:r>
          </a:p>
          <a:p>
            <a:pPr lvl="2"/>
            <a:r>
              <a:rPr lang="en-US" sz="2400" b="1" dirty="0"/>
              <a:t>September: Winter Coats-To-Go and Thanksgiving Dinners</a:t>
            </a:r>
          </a:p>
          <a:p>
            <a:pPr lvl="2"/>
            <a:r>
              <a:rPr lang="en-US" sz="2400" b="1" dirty="0"/>
              <a:t>November: Santa’s Sack</a:t>
            </a:r>
          </a:p>
          <a:p>
            <a:pPr lvl="2"/>
            <a:r>
              <a:rPr lang="en-US" sz="2400" b="1" dirty="0"/>
              <a:t>January: “Your Conference - Recruiting</a:t>
            </a:r>
          </a:p>
          <a:p>
            <a:pPr lvl="2"/>
            <a:r>
              <a:rPr lang="en-US" sz="2400" b="1" dirty="0"/>
              <a:t>March: Easter and Easter Baskets</a:t>
            </a:r>
          </a:p>
          <a:p>
            <a:pPr lvl="2"/>
            <a:r>
              <a:rPr lang="en-US" sz="2400" b="1" dirty="0"/>
              <a:t>May: High School Scholarships</a:t>
            </a:r>
          </a:p>
          <a:p>
            <a:pPr lvl="2"/>
            <a:r>
              <a:rPr lang="en-US" sz="2400" b="1" dirty="0"/>
              <a:t>July: Education</a:t>
            </a:r>
          </a:p>
          <a:p>
            <a:pPr lvl="1"/>
            <a:r>
              <a:rPr lang="en-US" sz="2800" b="1" dirty="0"/>
              <a:t>As we stand up the new Conference Ministries, we will incorporate their messages: SVdP Youth Conference, Friendly Visitors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ABAE5-0BE9-424E-9F03-A13AB5B0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06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7A762-AC4F-4AB3-B235-60253B539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126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Friendly Visitations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F833F-E5BF-4FCE-93CC-CB912A850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289" y="1973179"/>
            <a:ext cx="11361907" cy="430116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Updates on the Friendly Visitations Ministry: Ann Ellis/Dave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Our first Neighbor-In-Need of a Friendly Visitor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Training schedule?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Please include Connie Monastra, Bonnie  Webber, Ann Ellis, Alice Foley, Alina </a:t>
            </a:r>
            <a:r>
              <a:rPr lang="en-US" dirty="0" err="1"/>
              <a:t>Otal</a:t>
            </a:r>
            <a:r>
              <a:rPr lang="en-US" dirty="0"/>
              <a:t>, Herman Fletcher, Dave Scharett and Amy Whittaker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F2C13-1FB4-42D1-BFD1-A679DFE58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76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E0DD5-D2DF-474A-9867-D279A62DE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SVdP Youth Conference: Cathy Lee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B8D50-C360-423B-8BF3-3637C5E99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Recruitment </a:t>
            </a:r>
            <a:r>
              <a:rPr lang="en-US" u="sng" dirty="0"/>
              <a:t>will</a:t>
            </a:r>
            <a:r>
              <a:rPr lang="en-US" dirty="0"/>
              <a:t> start in September</a:t>
            </a:r>
          </a:p>
          <a:p>
            <a:r>
              <a:rPr lang="en-US" dirty="0"/>
              <a:t>Stephen Bolas wants his sons to join: Shawn 16 and Daniel 14</a:t>
            </a:r>
          </a:p>
          <a:p>
            <a:pPr lvl="1"/>
            <a:r>
              <a:rPr lang="en-US" dirty="0"/>
              <a:t>Cathy should have the honor of signing up the very first members</a:t>
            </a:r>
          </a:p>
          <a:p>
            <a:r>
              <a:rPr lang="en-US" dirty="0"/>
              <a:t>Signup flyers need to be printed (30)</a:t>
            </a:r>
          </a:p>
          <a:p>
            <a:r>
              <a:rPr lang="en-US" dirty="0"/>
              <a:t>Parental Permission Slips for Service Projects need to be printed (100)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44815-549B-41C9-8950-FAB12806C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33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F2A2B-8880-43E5-B6CC-1BAECD0C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Secretary’s Report: Amy Whittaker (Laura)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A82B3-5149-43D3-9941-76CDB983C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041" y="1825625"/>
            <a:ext cx="11345779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Open Old Business from prior meeting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Student scholarships </a:t>
            </a:r>
            <a:r>
              <a:rPr lang="en-US" b="1" i="1" dirty="0"/>
              <a:t>certificates be awarded?</a:t>
            </a:r>
          </a:p>
          <a:p>
            <a:pPr marL="914400" lvl="1" indent="-457200">
              <a:buFont typeface="+mj-lt"/>
              <a:buAutoNum type="alphaL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Approval of Prior Meeting Minutes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next Conference Spiritual Meeting will be Saturday, August 28th  at </a:t>
            </a:r>
            <a:r>
              <a:rPr lang="en-US" dirty="0">
                <a:solidFill>
                  <a:srgbClr val="FF0000"/>
                </a:solidFill>
              </a:rPr>
              <a:t>9:30 am </a:t>
            </a:r>
            <a:r>
              <a:rPr lang="en-US" dirty="0">
                <a:highlight>
                  <a:srgbClr val="FFFF00"/>
                </a:highlight>
              </a:rPr>
              <a:t>In Person and via ZOOM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8085C-5EE5-42B9-8BE7-238570153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54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91C50-2596-4C9B-9510-687AB2C83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3983"/>
            <a:ext cx="10515600" cy="831380"/>
          </a:xfrm>
        </p:spPr>
        <p:txBody>
          <a:bodyPr/>
          <a:lstStyle/>
          <a:p>
            <a:r>
              <a:rPr lang="en-US" dirty="0"/>
              <a:t>New Business: </a:t>
            </a:r>
            <a:r>
              <a:rPr lang="en-US" i="1" u="sng" dirty="0"/>
              <a:t>open to all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9F617-EB42-4589-A9C2-A8FBCBF7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902" y="807389"/>
            <a:ext cx="11644008" cy="616733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025AE-0071-4EC6-95D9-1D77B4591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0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B80B8-D404-4B7A-99B1-BAFB764A5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Closing Prayer &amp; Spiritual Advice: Father Eversole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text, person, mammal&#10;&#10;Description automatically generated">
            <a:extLst>
              <a:ext uri="{FF2B5EF4-FFF2-40B4-BE49-F238E27FC236}">
                <a16:creationId xmlns:a16="http://schemas.microsoft.com/office/drawing/2014/main" id="{3B9D2C24-1C99-4F71-A3BA-DF97EEA238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8" r="-2" b="-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F22826-12F5-4D20-A76C-5CDEF2653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3280" y="603504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8D4C71F6-89C4-4D03-933D-C5FBAD4C5AE0}" type="slidenum">
              <a:rPr lang="en-US" sz="1500">
                <a:solidFill>
                  <a:srgbClr val="FFFFFF"/>
                </a:solidFill>
                <a:latin typeface="Calibri" panose="020F0502020204030204"/>
              </a:rPr>
              <a:pPr algn="ctr">
                <a:spcAft>
                  <a:spcPts val="600"/>
                </a:spcAft>
                <a:defRPr/>
              </a:pPr>
              <a:t>18</a:t>
            </a:fld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72154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261FA6-5CDF-4CD8-B3C2-FF03D2EE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9CB41F-8378-43D4-AEE4-B09B6C520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947" y="0"/>
            <a:ext cx="53961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73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B9CA9-2215-4C64-93F8-140CD0E39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4"/>
            <a:ext cx="10515600" cy="773019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CF3190A-17BD-4443-A3F8-691758DC33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633005"/>
              </p:ext>
            </p:extLst>
          </p:nvPr>
        </p:nvGraphicFramePr>
        <p:xfrm>
          <a:off x="1021404" y="705444"/>
          <a:ext cx="10332396" cy="6064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8375">
                  <a:extLst>
                    <a:ext uri="{9D8B030D-6E8A-4147-A177-3AD203B41FA5}">
                      <a16:colId xmlns:a16="http://schemas.microsoft.com/office/drawing/2014/main" val="2063863613"/>
                    </a:ext>
                  </a:extLst>
                </a:gridCol>
                <a:gridCol w="5068822">
                  <a:extLst>
                    <a:ext uri="{9D8B030D-6E8A-4147-A177-3AD203B41FA5}">
                      <a16:colId xmlns:a16="http://schemas.microsoft.com/office/drawing/2014/main" val="889146422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728281320"/>
                    </a:ext>
                  </a:extLst>
                </a:gridCol>
              </a:tblGrid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SPEAKER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91925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9:30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Meeting called to order by President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Dave Scharett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117630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9:31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Roll call by Secretary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Amy Whittaker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564260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9:32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Opening Prayer &amp; The Lord’s Prayer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698785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9:36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Spiritual Advisor’s 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Father Eversole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182575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9:46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Treasurer’s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 Carlson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515572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9:50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Public Affairs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Annie Mason &amp; Cathy Lee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701216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9:55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President’s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417574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10:10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Friendly Visitations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485044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10:15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SVdP Youth Conference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Cathy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042588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10:20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Secretary’s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763220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10:25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 Business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 Vincentians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685919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10:30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Closing Prayer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Father Eversole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55708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80629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6712C4-9E14-4025-A9F1-5193F019B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9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261FA6-5CDF-4CD8-B3C2-FF03D2EE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5B94D4-BFF6-4DEE-8EA9-3A46115FE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022" y="0"/>
            <a:ext cx="5105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7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A584E9-0C61-42E0-98B6-89DEACE39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3351" y="297170"/>
            <a:ext cx="3811618" cy="15024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3100" b="1" i="1" u="none" strike="noStrike" kern="1200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+mj-ea"/>
                <a:cs typeface="+mj-cs"/>
              </a:rPr>
              <a:t>To Find the Lord’s Way</a:t>
            </a: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31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				</a:t>
            </a: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en-US" sz="31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A53DC9-1C25-4A15-A805-6B1E2E226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961" y="657137"/>
            <a:ext cx="5958762" cy="4351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Autofit/>
          </a:bodyPr>
          <a:lstStyle/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On this day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Let us pray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To find the Lord’s way.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For we have many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Who are in need of plenty.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Lead them to the land of milk and honey.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We gather here to praise You.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Though we seem to be few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We know that through You there is nothing we can’t do.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Lord hear our pray today.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We seek Your love each day.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Help us Lord to find Your way.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In the name of our Lord and Savior, Jesus Christ.  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Amen   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2015FA-0FC3-4C6F-85DA-97E1D74A2A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31414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77" name="Arc 7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2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2557B3A6-21CE-4365-8A64-F017BB3196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" r="4405" b="3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BE1661-B18E-4B30-9C4B-C895B5870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D4C71F6-89C4-4D03-933D-C5FBAD4C5AE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38BCCC-A7DD-45B3-A117-8C343A1CA039}"/>
              </a:ext>
            </a:extLst>
          </p:cNvPr>
          <p:cNvSpPr txBox="1"/>
          <p:nvPr/>
        </p:nvSpPr>
        <p:spPr>
          <a:xfrm>
            <a:off x="585507" y="643467"/>
            <a:ext cx="5349626" cy="263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0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9834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F9A848-757E-4383-8954-8C4C7DEF3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23" y="325369"/>
            <a:ext cx="5476673" cy="45245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PRAYER TO ST. JOSEPH FOR ONE’S FAMILY</a:t>
            </a:r>
            <a:endParaRPr lang="en-US" sz="2400" b="1" dirty="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81E687F-D10A-4AD5-8C0D-CAEBB097AB2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2428" r="1242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2E98FB-E6D7-41BC-A25A-4959B7EF0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D4C71F6-89C4-4D03-933D-C5FBAD4C5AE0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4FAD9A-E7D8-48DB-9CA8-14FBD698091D}"/>
              </a:ext>
            </a:extLst>
          </p:cNvPr>
          <p:cNvSpPr/>
          <p:nvPr/>
        </p:nvSpPr>
        <p:spPr>
          <a:xfrm>
            <a:off x="359923" y="2363821"/>
            <a:ext cx="4075890" cy="452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0DF790-60CF-44CF-B9C9-6280930B3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2224" y="1011677"/>
            <a:ext cx="5117953" cy="5709798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n-US" sz="2200" dirty="0"/>
              <a:t>Joseph, strengthen in our family every bond of love which unites us --</a:t>
            </a:r>
          </a:p>
          <a:p>
            <a:r>
              <a:rPr lang="en-US" sz="2200" dirty="0"/>
              <a:t>the marriage bond, the love of parent and child, the bonds of mutual love between all.</a:t>
            </a:r>
          </a:p>
          <a:p>
            <a:r>
              <a:rPr lang="en-US" sz="2200" dirty="0"/>
              <a:t>Joseph, protect our family from every danger from without and from every threat to peace, unity, and harmony within.</a:t>
            </a:r>
          </a:p>
          <a:p>
            <a:r>
              <a:rPr lang="en-US" sz="2200" dirty="0"/>
              <a:t>Joseph, teach us to be kind and loving towards one another, careful for one another, tolerant of one another, forgiving towards one another.</a:t>
            </a:r>
          </a:p>
          <a:p>
            <a:r>
              <a:rPr lang="en-US" sz="2200" dirty="0"/>
              <a:t>Joseph, may contentment with our lot and joy in each other abound in our house, as we seek faithfully to serve and greatly to love God.</a:t>
            </a:r>
          </a:p>
          <a:p>
            <a:r>
              <a:rPr lang="en-US" sz="2200" dirty="0"/>
              <a:t>Joseph, be you yourself a father towards the family of ours,</a:t>
            </a:r>
          </a:p>
          <a:p>
            <a:r>
              <a:rPr lang="en-US" sz="2200" dirty="0"/>
              <a:t>and pray Mary be a mother to us.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40759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50D301-5186-49E9-A111-6566177A2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297920DE-6AAC-4B41-8E04-516DBD385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27432"/>
            <a:ext cx="9107424" cy="683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58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6B2449-FF07-47FC-AA19-DB68D98F3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94261F-1ED3-4E90-88E6-134791440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716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002AA-873D-48BB-97DB-3861E0AB3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043" y="590062"/>
            <a:ext cx="5347266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Spiritual Advisor’s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9B37A-CA7B-49DF-887D-B9A4E6B3B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8043" y="3739764"/>
            <a:ext cx="5324405" cy="11981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i="1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Father Eversole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FD64C-11B6-4867-B75C-7C96134B1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24937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D4C71F6-89C4-4D03-933D-C5FBAD4C5AE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6052961-5ADC-4465-9B95-E6D4A490D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3696" y="1606411"/>
            <a:ext cx="465456" cy="581432"/>
            <a:chOff x="653696" y="1606411"/>
            <a:chExt cx="465456" cy="581432"/>
          </a:xfrm>
          <a:solidFill>
            <a:srgbClr val="FFFFFF"/>
          </a:solidFill>
        </p:grpSpPr>
        <p:sp>
          <p:nvSpPr>
            <p:cNvPr id="16" name="Graphic 13">
              <a:extLst>
                <a:ext uri="{FF2B5EF4-FFF2-40B4-BE49-F238E27FC236}">
                  <a16:creationId xmlns:a16="http://schemas.microsoft.com/office/drawing/2014/main" id="{C5CB530E-515E-412C-9DF1-5F8FFBD6F3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9236" y="1606411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Graphic 12">
              <a:extLst>
                <a:ext uri="{FF2B5EF4-FFF2-40B4-BE49-F238E27FC236}">
                  <a16:creationId xmlns:a16="http://schemas.microsoft.com/office/drawing/2014/main" id="{712D4376-A578-4FF1-94FC-245E7A6A4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014" y="1835705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grpFill/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Graphic 15">
              <a:extLst>
                <a:ext uri="{FF2B5EF4-FFF2-40B4-BE49-F238E27FC236}">
                  <a16:creationId xmlns:a16="http://schemas.microsoft.com/office/drawing/2014/main" id="{AEA7509D-F04F-40CB-A0B3-EEF16499C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3696" y="2060130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5134DE69-78FD-4342-B6EE-A6D040208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411" y="573583"/>
            <a:ext cx="3997583" cy="571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54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7A94A-DBAE-437A-855C-04BF57411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Treasurer’s Report: Don Carlson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41D14-6BBF-4825-9797-0A4A980C2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296" y="1511808"/>
            <a:ext cx="10890504" cy="466515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Current Balance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Bills Paid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Donations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Online donations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Other donations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Other financial issues as appropriate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A8331-AD06-421F-8FF6-A015BB938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84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7A762-AC4F-4AB3-B235-60253B539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126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Public Affairs Report: Annie Mason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F833F-E5BF-4FCE-93CC-CB912A850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289" y="1271145"/>
            <a:ext cx="10935511" cy="5003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Public Affairs activities/issues to report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Friends of the Poor ® Walk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sz="3200" dirty="0"/>
              <a:t>We need volunteers for: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/>
              <a:t>Registration table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/>
              <a:t>Walking Course set up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/>
              <a:t>SVdP Membership Recruiting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/>
              <a:t>T-shirt distribution to walkers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/>
              <a:t>Signage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/>
              <a:t>Other???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>
                <a:solidFill>
                  <a:srgbClr val="0070C0"/>
                </a:solidFill>
              </a:rPr>
              <a:t>svdpstfaustina.org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F2C13-1FB4-42D1-BFD1-A679DFE58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61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5BA4C-FDB7-4C39-9915-4EB9AE532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25"/>
            <a:ext cx="10515600" cy="1325563"/>
          </a:xfrm>
        </p:spPr>
        <p:txBody>
          <a:bodyPr/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President’s Report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A9F49-B9DB-4593-837F-9B5386640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26" y="1389889"/>
            <a:ext cx="11216504" cy="487130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7 MAJOR EVENTS</a:t>
            </a:r>
          </a:p>
          <a:p>
            <a:pPr lvl="1"/>
            <a:r>
              <a:rPr lang="en-US" sz="3900" b="1" i="1" dirty="0"/>
              <a:t>Friends of the Poor ® Walk </a:t>
            </a:r>
            <a:r>
              <a:rPr lang="en-US" sz="3900" b="1" i="1" u="sng" dirty="0"/>
              <a:t>September 18</a:t>
            </a:r>
            <a:r>
              <a:rPr lang="en-US" sz="3900" b="1" i="1" u="sng" baseline="30000" dirty="0"/>
              <a:t>th</a:t>
            </a:r>
            <a:r>
              <a:rPr lang="en-US" sz="3900" b="1" i="1" dirty="0"/>
              <a:t> </a:t>
            </a:r>
          </a:p>
          <a:p>
            <a:pPr lvl="1"/>
            <a:r>
              <a:rPr lang="en-US" sz="3900" b="1" i="1" dirty="0"/>
              <a:t>Annual Conference Audit Sept/Oct</a:t>
            </a:r>
          </a:p>
          <a:p>
            <a:pPr lvl="1"/>
            <a:r>
              <a:rPr lang="en-US" sz="3900" b="1" i="1" dirty="0"/>
              <a:t>Coffee &amp; Donuts Sunday </a:t>
            </a:r>
            <a:r>
              <a:rPr lang="en-US" sz="3900" b="1" i="1" u="sng" dirty="0"/>
              <a:t>October 3</a:t>
            </a:r>
            <a:r>
              <a:rPr lang="en-US" sz="3900" b="1" i="1" u="sng" baseline="30000" dirty="0"/>
              <a:t>rd </a:t>
            </a:r>
          </a:p>
          <a:p>
            <a:pPr lvl="1"/>
            <a:r>
              <a:rPr lang="en-US" sz="3900" b="1" i="1" dirty="0"/>
              <a:t>Coats-to-Go </a:t>
            </a:r>
            <a:r>
              <a:rPr lang="en-US" sz="3900" b="1" i="1" u="sng" dirty="0"/>
              <a:t>October 16</a:t>
            </a:r>
            <a:r>
              <a:rPr lang="en-US" sz="3900" b="1" i="1" u="sng" baseline="30000" dirty="0"/>
              <a:t>th</a:t>
            </a:r>
            <a:r>
              <a:rPr lang="en-US" sz="3900" b="1" i="1" dirty="0"/>
              <a:t> </a:t>
            </a:r>
          </a:p>
          <a:p>
            <a:pPr lvl="1"/>
            <a:r>
              <a:rPr lang="en-US" sz="3900" b="1" i="1" dirty="0"/>
              <a:t>Thanksgiving Dinners </a:t>
            </a:r>
            <a:r>
              <a:rPr lang="en-US" sz="3900" b="1" i="1" u="sng" dirty="0"/>
              <a:t>November 19</a:t>
            </a:r>
            <a:r>
              <a:rPr lang="en-US" sz="3900" b="1" i="1" u="sng" baseline="30000" dirty="0"/>
              <a:t>th</a:t>
            </a:r>
            <a:r>
              <a:rPr lang="en-US" sz="3900" b="1" i="1" dirty="0"/>
              <a:t>  </a:t>
            </a:r>
          </a:p>
          <a:p>
            <a:pPr lvl="1"/>
            <a:r>
              <a:rPr lang="en-US" sz="3900" b="1" i="1" dirty="0"/>
              <a:t>Coffee &amp; Donuts Sunday </a:t>
            </a:r>
            <a:r>
              <a:rPr lang="en-US" sz="3900" b="1" i="1" u="sng" dirty="0"/>
              <a:t>December 5</a:t>
            </a:r>
            <a:r>
              <a:rPr lang="en-US" sz="3900" b="1" i="1" u="sng" baseline="30000" dirty="0"/>
              <a:t>th</a:t>
            </a:r>
            <a:r>
              <a:rPr lang="en-US" sz="3900" b="1" i="1" dirty="0"/>
              <a:t>  </a:t>
            </a:r>
            <a:r>
              <a:rPr lang="en-US" sz="3900" b="1" i="1" u="sng" baseline="30000" dirty="0"/>
              <a:t> </a:t>
            </a:r>
          </a:p>
          <a:p>
            <a:pPr lvl="1"/>
            <a:r>
              <a:rPr lang="en-US" sz="3900" b="1" i="1" dirty="0"/>
              <a:t>Santa’s Sack </a:t>
            </a:r>
            <a:r>
              <a:rPr lang="en-US" sz="3900" b="1" i="1" u="sng" dirty="0"/>
              <a:t>December 16-18</a:t>
            </a:r>
            <a:r>
              <a:rPr lang="en-US" sz="3900" b="1" i="1" u="sng" baseline="30000" dirty="0"/>
              <a:t>th</a:t>
            </a:r>
            <a:r>
              <a:rPr lang="en-US" sz="3900" b="1" i="1" u="sng" dirty="0"/>
              <a:t> </a:t>
            </a:r>
          </a:p>
          <a:p>
            <a:pPr marL="457200" lvl="1" indent="0">
              <a:buNone/>
            </a:pPr>
            <a:endParaRPr lang="en-US" sz="3900" b="1" i="1" u="sng" baseline="30000" dirty="0"/>
          </a:p>
          <a:p>
            <a:pPr lvl="1"/>
            <a:endParaRPr lang="en-US" sz="3900" b="1" i="1" u="sng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ABAE5-0BE9-424E-9F03-A13AB5B0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5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5BA4C-FDB7-4C39-9915-4EB9AE532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59"/>
            <a:ext cx="10515600" cy="1325563"/>
          </a:xfrm>
        </p:spPr>
        <p:txBody>
          <a:bodyPr/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President’s Report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A9F49-B9DB-4593-837F-9B5386640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26" y="1011677"/>
            <a:ext cx="11216504" cy="5632314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Annual Conference Audit: </a:t>
            </a:r>
          </a:p>
          <a:p>
            <a:pPr lvl="1"/>
            <a:r>
              <a:rPr lang="en-US" b="1" dirty="0"/>
              <a:t>Financial Audit: Parish Office, </a:t>
            </a:r>
          </a:p>
          <a:p>
            <a:pPr lvl="1"/>
            <a:r>
              <a:rPr lang="en-US" b="1" dirty="0"/>
              <a:t>Operational Audit: Cathy Lee and Dave</a:t>
            </a:r>
          </a:p>
          <a:p>
            <a:r>
              <a:rPr lang="en-US" b="1" dirty="0">
                <a:solidFill>
                  <a:srgbClr val="FF0000"/>
                </a:solidFill>
              </a:rPr>
              <a:t>Coffee &amp; Donut Sundays</a:t>
            </a:r>
          </a:p>
          <a:p>
            <a:pPr lvl="1"/>
            <a:r>
              <a:rPr lang="en-US" sz="3900" b="1" i="1" dirty="0"/>
              <a:t>Starting on </a:t>
            </a:r>
            <a:r>
              <a:rPr lang="en-US" sz="3900" b="1" i="1" u="sng" dirty="0">
                <a:solidFill>
                  <a:srgbClr val="FF0000"/>
                </a:solidFill>
              </a:rPr>
              <a:t>October 3</a:t>
            </a:r>
            <a:r>
              <a:rPr lang="en-US" sz="3900" b="1" i="1" u="sng" baseline="30000" dirty="0">
                <a:solidFill>
                  <a:srgbClr val="FF0000"/>
                </a:solidFill>
              </a:rPr>
              <a:t>rd</a:t>
            </a:r>
            <a:endParaRPr lang="en-US" sz="3900" b="1" i="1" u="sng" dirty="0">
              <a:solidFill>
                <a:srgbClr val="FF0000"/>
              </a:solidFill>
            </a:endParaRPr>
          </a:p>
          <a:p>
            <a:pPr lvl="2"/>
            <a:r>
              <a:rPr lang="en-US" sz="2400" b="1" dirty="0"/>
              <a:t>Order donuts on Thursday, </a:t>
            </a:r>
            <a:r>
              <a:rPr lang="en-US" sz="2400" b="1" u="sng" dirty="0"/>
              <a:t>September 30</a:t>
            </a:r>
            <a:r>
              <a:rPr lang="en-US" sz="2400" b="1" u="sng" baseline="30000" dirty="0"/>
              <a:t>th</a:t>
            </a:r>
          </a:p>
          <a:p>
            <a:pPr lvl="3"/>
            <a:r>
              <a:rPr lang="en-US" sz="2200" b="1" dirty="0"/>
              <a:t>Melissa Miller is checking on the best deal we can get</a:t>
            </a:r>
          </a:p>
          <a:p>
            <a:pPr lvl="2"/>
            <a:r>
              <a:rPr lang="en-US" sz="2400" b="1" dirty="0"/>
              <a:t>Sign out Parish Center key: Friday. Dave</a:t>
            </a:r>
          </a:p>
          <a:p>
            <a:pPr lvl="2"/>
            <a:r>
              <a:rPr lang="en-US" sz="2400" b="1" dirty="0"/>
              <a:t>Pick up donuts (they may be delivered), juice boxes, two quarts of coffee creamer Sunday Morning at 7:00am</a:t>
            </a:r>
          </a:p>
          <a:p>
            <a:pPr lvl="2"/>
            <a:r>
              <a:rPr lang="en-US" sz="2400" b="1" dirty="0"/>
              <a:t>Need to set up tables: Saturday. </a:t>
            </a:r>
          </a:p>
          <a:p>
            <a:pPr lvl="2"/>
            <a:r>
              <a:rPr lang="en-US" sz="2400" b="1" dirty="0"/>
              <a:t>Ensure that icemaker is turned on: Saturday. Dave</a:t>
            </a:r>
          </a:p>
          <a:p>
            <a:pPr lvl="2"/>
            <a:r>
              <a:rPr lang="en-US" sz="2400" b="1" dirty="0"/>
              <a:t>Put out SFC placemats: Sunday morning early. </a:t>
            </a:r>
            <a:r>
              <a:rPr lang="en-US" sz="2400" b="1" dirty="0">
                <a:solidFill>
                  <a:srgbClr val="FF0000"/>
                </a:solidFill>
              </a:rPr>
              <a:t>Need volunteers, </a:t>
            </a:r>
            <a:r>
              <a:rPr lang="en-US" sz="2400" b="1" dirty="0"/>
              <a:t>Lilian, Danya, …..</a:t>
            </a:r>
            <a:endParaRPr lang="en-US" sz="2400" b="1" dirty="0">
              <a:solidFill>
                <a:srgbClr val="FF0000"/>
              </a:solidFill>
            </a:endParaRPr>
          </a:p>
          <a:p>
            <a:pPr lvl="2"/>
            <a:r>
              <a:rPr lang="en-US" sz="2400" b="1" dirty="0"/>
              <a:t>Make coffee: Sunday morning very early. Dave responsible</a:t>
            </a:r>
          </a:p>
          <a:p>
            <a:pPr lvl="2"/>
            <a:r>
              <a:rPr lang="en-US" sz="2400" b="1" dirty="0"/>
              <a:t>Get ice from icemaker and ice down bottled water: Saturday morning early. </a:t>
            </a:r>
            <a:r>
              <a:rPr lang="en-US" sz="2400" b="1" dirty="0">
                <a:solidFill>
                  <a:srgbClr val="FF0000"/>
                </a:solidFill>
              </a:rPr>
              <a:t>Need volunteers</a:t>
            </a:r>
          </a:p>
          <a:p>
            <a:pPr lvl="2"/>
            <a:r>
              <a:rPr lang="en-US" sz="2400" b="1" dirty="0"/>
              <a:t>Set up the slide videos and TEST!!!!  Saturday: Jared, Dave, and John Morris</a:t>
            </a:r>
          </a:p>
          <a:p>
            <a:pPr lvl="1"/>
            <a:endParaRPr lang="en-US" sz="2800" b="1" dirty="0"/>
          </a:p>
          <a:p>
            <a:pPr lvl="1"/>
            <a:r>
              <a:rPr lang="en-US" sz="2800" b="1" dirty="0"/>
              <a:t>SFC Slides for TVs: Dave responsible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ABAE5-0BE9-424E-9F03-A13AB5B0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63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5723</TotalTime>
  <Words>1208</Words>
  <Application>Microsoft Office PowerPoint</Application>
  <PresentationFormat>Widescreen</PresentationFormat>
  <Paragraphs>200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St Faustina Conference Saint Vincent de Paul Society</vt:lpstr>
      <vt:lpstr>Agenda</vt:lpstr>
      <vt:lpstr>PRAYER TO ST. JOSEPH FOR ONE’S FAMILY</vt:lpstr>
      <vt:lpstr>PowerPoint Presentation</vt:lpstr>
      <vt:lpstr>Spiritual Advisor’s Presentation</vt:lpstr>
      <vt:lpstr>Treasurer’s Report: Don Carlson</vt:lpstr>
      <vt:lpstr>Public Affairs Report: Annie Mason</vt:lpstr>
      <vt:lpstr>President’s Report</vt:lpstr>
      <vt:lpstr>President’s Report</vt:lpstr>
      <vt:lpstr>President’s Report</vt:lpstr>
      <vt:lpstr>President’s Report</vt:lpstr>
      <vt:lpstr>President’s Report</vt:lpstr>
      <vt:lpstr>President’s Report</vt:lpstr>
      <vt:lpstr>Friendly Visitations</vt:lpstr>
      <vt:lpstr>SVdP Youth Conference: Cathy Lee</vt:lpstr>
      <vt:lpstr>Secretary’s Report: Amy Whittaker (Laura)</vt:lpstr>
      <vt:lpstr>New Business: open to all members</vt:lpstr>
      <vt:lpstr>Closing Prayer &amp; Spiritual Advice: Father Eversole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Faustina Conference Saint Vincent de Paul Society</dc:title>
  <dc:creator>David Scharett</dc:creator>
  <cp:lastModifiedBy>David Scharett</cp:lastModifiedBy>
  <cp:revision>184</cp:revision>
  <cp:lastPrinted>2021-08-14T01:51:59Z</cp:lastPrinted>
  <dcterms:created xsi:type="dcterms:W3CDTF">2021-02-01T16:50:23Z</dcterms:created>
  <dcterms:modified xsi:type="dcterms:W3CDTF">2021-08-14T01:57:07Z</dcterms:modified>
</cp:coreProperties>
</file>