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89" r:id="rId4"/>
    <p:sldId id="295" r:id="rId5"/>
    <p:sldId id="290" r:id="rId6"/>
    <p:sldId id="286" r:id="rId7"/>
    <p:sldId id="284" r:id="rId8"/>
    <p:sldId id="297" r:id="rId9"/>
    <p:sldId id="298" r:id="rId10"/>
    <p:sldId id="282" r:id="rId11"/>
    <p:sldId id="291" r:id="rId12"/>
    <p:sldId id="303" r:id="rId13"/>
    <p:sldId id="304" r:id="rId14"/>
    <p:sldId id="305" r:id="rId15"/>
    <p:sldId id="300" r:id="rId16"/>
    <p:sldId id="287" r:id="rId17"/>
    <p:sldId id="292" r:id="rId18"/>
    <p:sldId id="302" r:id="rId19"/>
    <p:sldId id="301" r:id="rId20"/>
    <p:sldId id="283" r:id="rId21"/>
    <p:sldId id="296" r:id="rId22"/>
    <p:sldId id="299"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9" d="100"/>
          <a:sy n="79" d="100"/>
        </p:scale>
        <p:origin x="19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6BF757E-4E79-4C6F-975A-051C4F8D8DB8}" type="datetimeFigureOut">
              <a:rPr lang="en-US" smtClean="0"/>
              <a:t>4/9/2021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FC3AE2B-9E3D-4B6B-AF5F-4A6F939533EF}" type="slidenum">
              <a:rPr lang="en-US" smtClean="0"/>
              <a:t>‹#›</a:t>
            </a:fld>
            <a:endParaRPr lang="en-US"/>
          </a:p>
        </p:txBody>
      </p:sp>
    </p:spTree>
    <p:extLst>
      <p:ext uri="{BB962C8B-B14F-4D97-AF65-F5344CB8AC3E}">
        <p14:creationId xmlns:p14="http://schemas.microsoft.com/office/powerpoint/2010/main" val="3706226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0745-B747-4C64-A227-60BD0D3B78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F67789-8A2F-4015-82A7-9D7A0D4C5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8ADEA1-B1C8-4E77-8B85-67D7B3D92237}"/>
              </a:ext>
            </a:extLst>
          </p:cNvPr>
          <p:cNvSpPr>
            <a:spLocks noGrp="1"/>
          </p:cNvSpPr>
          <p:nvPr>
            <p:ph type="dt" sz="half" idx="10"/>
          </p:nvPr>
        </p:nvSpPr>
        <p:spPr/>
        <p:txBody>
          <a:bodyPr/>
          <a:lstStyle/>
          <a:p>
            <a:fld id="{264A1BB8-92F6-495C-8B68-34559F93FD54}" type="datetime1">
              <a:rPr lang="en-US" smtClean="0"/>
              <a:t>4/9/2021</a:t>
            </a:fld>
            <a:endParaRPr lang="en-US"/>
          </a:p>
        </p:txBody>
      </p:sp>
      <p:sp>
        <p:nvSpPr>
          <p:cNvPr id="5" name="Footer Placeholder 4">
            <a:extLst>
              <a:ext uri="{FF2B5EF4-FFF2-40B4-BE49-F238E27FC236}">
                <a16:creationId xmlns:a16="http://schemas.microsoft.com/office/drawing/2014/main" id="{90D85F98-4768-472A-B812-E59D9381AD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73B18-6361-40E0-998A-C4A603F4576D}"/>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16653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4DB22-ED94-48E4-9330-CCB2948B13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F4EE89-EEBA-4BB2-BD9D-5062CA6614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1364E8-D761-4695-8500-142CA8E184BE}"/>
              </a:ext>
            </a:extLst>
          </p:cNvPr>
          <p:cNvSpPr>
            <a:spLocks noGrp="1"/>
          </p:cNvSpPr>
          <p:nvPr>
            <p:ph type="dt" sz="half" idx="10"/>
          </p:nvPr>
        </p:nvSpPr>
        <p:spPr/>
        <p:txBody>
          <a:bodyPr/>
          <a:lstStyle/>
          <a:p>
            <a:fld id="{ECA4D27B-2C95-469B-8EED-C773DEE6E205}" type="datetime1">
              <a:rPr lang="en-US" smtClean="0"/>
              <a:t>4/9/2021</a:t>
            </a:fld>
            <a:endParaRPr lang="en-US"/>
          </a:p>
        </p:txBody>
      </p:sp>
      <p:sp>
        <p:nvSpPr>
          <p:cNvPr id="5" name="Footer Placeholder 4">
            <a:extLst>
              <a:ext uri="{FF2B5EF4-FFF2-40B4-BE49-F238E27FC236}">
                <a16:creationId xmlns:a16="http://schemas.microsoft.com/office/drawing/2014/main" id="{86A0C6ED-E04B-42E5-AEF9-CFF4EC566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86CAE8-E65D-4FFB-BECD-B257B27B9182}"/>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81059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E35EA8-2DCB-4A7F-B92F-E38D364206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5DBC37-B978-495D-B95B-946BD00A5A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43BBAF-AE0D-45AB-84E1-4508F2C70A11}"/>
              </a:ext>
            </a:extLst>
          </p:cNvPr>
          <p:cNvSpPr>
            <a:spLocks noGrp="1"/>
          </p:cNvSpPr>
          <p:nvPr>
            <p:ph type="dt" sz="half" idx="10"/>
          </p:nvPr>
        </p:nvSpPr>
        <p:spPr/>
        <p:txBody>
          <a:bodyPr/>
          <a:lstStyle/>
          <a:p>
            <a:fld id="{00E3B01D-93E3-4492-9BC8-1C47C4E9E31F}" type="datetime1">
              <a:rPr lang="en-US" smtClean="0"/>
              <a:t>4/9/2021</a:t>
            </a:fld>
            <a:endParaRPr lang="en-US"/>
          </a:p>
        </p:txBody>
      </p:sp>
      <p:sp>
        <p:nvSpPr>
          <p:cNvPr id="5" name="Footer Placeholder 4">
            <a:extLst>
              <a:ext uri="{FF2B5EF4-FFF2-40B4-BE49-F238E27FC236}">
                <a16:creationId xmlns:a16="http://schemas.microsoft.com/office/drawing/2014/main" id="{0D7700B2-F2BF-495B-9FB5-DE7D035A4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ADB84-FF23-409C-9D34-85ADCBDC80C8}"/>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76408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D945-BE52-4A05-8CA0-78366A21D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E10082-54EA-456F-AF9A-71548FD648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3014E6-411B-406E-B8FF-803CE586B06B}"/>
              </a:ext>
            </a:extLst>
          </p:cNvPr>
          <p:cNvSpPr>
            <a:spLocks noGrp="1"/>
          </p:cNvSpPr>
          <p:nvPr>
            <p:ph type="dt" sz="half" idx="10"/>
          </p:nvPr>
        </p:nvSpPr>
        <p:spPr/>
        <p:txBody>
          <a:bodyPr/>
          <a:lstStyle/>
          <a:p>
            <a:fld id="{8F81932A-3892-4DA9-8905-AD315FD0A766}" type="datetime1">
              <a:rPr lang="en-US" smtClean="0"/>
              <a:t>4/9/2021</a:t>
            </a:fld>
            <a:endParaRPr lang="en-US"/>
          </a:p>
        </p:txBody>
      </p:sp>
      <p:sp>
        <p:nvSpPr>
          <p:cNvPr id="5" name="Footer Placeholder 4">
            <a:extLst>
              <a:ext uri="{FF2B5EF4-FFF2-40B4-BE49-F238E27FC236}">
                <a16:creationId xmlns:a16="http://schemas.microsoft.com/office/drawing/2014/main" id="{827AA60C-CA92-44AF-9D94-EDBDA6D47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6D038-B8BC-445F-98E7-BC7CBC05B296}"/>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3230690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7CB6-14BC-42BA-8E76-F5BF0DF230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F76C31-7BA7-415E-9871-FC3EF118FD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1CA941-A3F5-45D9-AB01-A22573A0AC32}"/>
              </a:ext>
            </a:extLst>
          </p:cNvPr>
          <p:cNvSpPr>
            <a:spLocks noGrp="1"/>
          </p:cNvSpPr>
          <p:nvPr>
            <p:ph type="dt" sz="half" idx="10"/>
          </p:nvPr>
        </p:nvSpPr>
        <p:spPr/>
        <p:txBody>
          <a:bodyPr/>
          <a:lstStyle/>
          <a:p>
            <a:fld id="{D2BC5C2E-41CA-40F9-A2B9-83721078614A}" type="datetime1">
              <a:rPr lang="en-US" smtClean="0"/>
              <a:t>4/9/2021</a:t>
            </a:fld>
            <a:endParaRPr lang="en-US"/>
          </a:p>
        </p:txBody>
      </p:sp>
      <p:sp>
        <p:nvSpPr>
          <p:cNvPr id="5" name="Footer Placeholder 4">
            <a:extLst>
              <a:ext uri="{FF2B5EF4-FFF2-40B4-BE49-F238E27FC236}">
                <a16:creationId xmlns:a16="http://schemas.microsoft.com/office/drawing/2014/main" id="{3E2B475E-B18F-4633-8610-67BEF77C3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CF32B-26E8-4E59-853E-EF628E44FD6F}"/>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26995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CA95-38D6-4121-99FA-B73EF1A1F6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A5E54-E9B6-4F57-BCC6-DF76899D27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7BA2FC-9F37-41FA-AF6B-F818AB4230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599FC1-F7BE-4BB4-96A7-7768ED766FD0}"/>
              </a:ext>
            </a:extLst>
          </p:cNvPr>
          <p:cNvSpPr>
            <a:spLocks noGrp="1"/>
          </p:cNvSpPr>
          <p:nvPr>
            <p:ph type="dt" sz="half" idx="10"/>
          </p:nvPr>
        </p:nvSpPr>
        <p:spPr/>
        <p:txBody>
          <a:bodyPr/>
          <a:lstStyle/>
          <a:p>
            <a:fld id="{424513A4-5299-4966-95E4-EA77C4AFF4BD}" type="datetime1">
              <a:rPr lang="en-US" smtClean="0"/>
              <a:t>4/9/2021</a:t>
            </a:fld>
            <a:endParaRPr lang="en-US"/>
          </a:p>
        </p:txBody>
      </p:sp>
      <p:sp>
        <p:nvSpPr>
          <p:cNvPr id="6" name="Footer Placeholder 5">
            <a:extLst>
              <a:ext uri="{FF2B5EF4-FFF2-40B4-BE49-F238E27FC236}">
                <a16:creationId xmlns:a16="http://schemas.microsoft.com/office/drawing/2014/main" id="{B66D30E8-6B61-4E7F-957B-37B9ED147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35673-E16C-4CE0-BFFF-301F3FBADCEE}"/>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605210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1C57-167D-4C18-9F5E-69B6C4191C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A65B97-2BCE-4E3C-81B8-891BD03C8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05A901-A394-4E2F-859F-30F81B5701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A8BCA0-D99C-4493-8D02-82DB33770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D0BF73-BFFE-4064-952D-3FE430EC9C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784738-02DA-4DD0-855C-DCC72BAD476E}"/>
              </a:ext>
            </a:extLst>
          </p:cNvPr>
          <p:cNvSpPr>
            <a:spLocks noGrp="1"/>
          </p:cNvSpPr>
          <p:nvPr>
            <p:ph type="dt" sz="half" idx="10"/>
          </p:nvPr>
        </p:nvSpPr>
        <p:spPr/>
        <p:txBody>
          <a:bodyPr/>
          <a:lstStyle/>
          <a:p>
            <a:fld id="{D17E49EC-47F7-4AFC-8A4D-3206F382E54A}" type="datetime1">
              <a:rPr lang="en-US" smtClean="0"/>
              <a:t>4/9/2021</a:t>
            </a:fld>
            <a:endParaRPr lang="en-US"/>
          </a:p>
        </p:txBody>
      </p:sp>
      <p:sp>
        <p:nvSpPr>
          <p:cNvPr id="8" name="Footer Placeholder 7">
            <a:extLst>
              <a:ext uri="{FF2B5EF4-FFF2-40B4-BE49-F238E27FC236}">
                <a16:creationId xmlns:a16="http://schemas.microsoft.com/office/drawing/2014/main" id="{E0D0CF89-FD24-4EB4-B3D5-95ED29E522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B42EF8-48DB-48EE-9A4D-7B9D11713B9E}"/>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4274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6C97-7E9B-4169-962A-FAAD197A23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770EF2-DDE3-4537-BDED-D7506635C275}"/>
              </a:ext>
            </a:extLst>
          </p:cNvPr>
          <p:cNvSpPr>
            <a:spLocks noGrp="1"/>
          </p:cNvSpPr>
          <p:nvPr>
            <p:ph type="dt" sz="half" idx="10"/>
          </p:nvPr>
        </p:nvSpPr>
        <p:spPr/>
        <p:txBody>
          <a:bodyPr/>
          <a:lstStyle/>
          <a:p>
            <a:fld id="{CE4CA6F2-E8DB-4E51-9E0E-4296ED1322DF}" type="datetime1">
              <a:rPr lang="en-US" smtClean="0"/>
              <a:t>4/9/2021</a:t>
            </a:fld>
            <a:endParaRPr lang="en-US"/>
          </a:p>
        </p:txBody>
      </p:sp>
      <p:sp>
        <p:nvSpPr>
          <p:cNvPr id="4" name="Footer Placeholder 3">
            <a:extLst>
              <a:ext uri="{FF2B5EF4-FFF2-40B4-BE49-F238E27FC236}">
                <a16:creationId xmlns:a16="http://schemas.microsoft.com/office/drawing/2014/main" id="{4839A553-01B3-4876-A80E-5B97E1ADC4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856A8F-1C21-4F93-843B-C8F190F795C8}"/>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344480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336CA1-AAB1-4EEA-BBA8-B1B7430D27C0}"/>
              </a:ext>
            </a:extLst>
          </p:cNvPr>
          <p:cNvSpPr>
            <a:spLocks noGrp="1"/>
          </p:cNvSpPr>
          <p:nvPr>
            <p:ph type="dt" sz="half" idx="10"/>
          </p:nvPr>
        </p:nvSpPr>
        <p:spPr/>
        <p:txBody>
          <a:bodyPr/>
          <a:lstStyle/>
          <a:p>
            <a:fld id="{8719CC8D-F491-4448-8542-3B4ED68C85CE}" type="datetime1">
              <a:rPr lang="en-US" smtClean="0"/>
              <a:t>4/9/2021</a:t>
            </a:fld>
            <a:endParaRPr lang="en-US"/>
          </a:p>
        </p:txBody>
      </p:sp>
      <p:sp>
        <p:nvSpPr>
          <p:cNvPr id="3" name="Footer Placeholder 2">
            <a:extLst>
              <a:ext uri="{FF2B5EF4-FFF2-40B4-BE49-F238E27FC236}">
                <a16:creationId xmlns:a16="http://schemas.microsoft.com/office/drawing/2014/main" id="{83401347-7832-4AFE-B93A-06D34A381B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A7971C-0C0B-44CC-8406-BAB5512531A0}"/>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55577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6B35-87DB-4D88-B0FD-11BBDA9B1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4147FA-9AD6-4687-A21A-B131398E74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1E327A-09AF-4967-B12A-0D6B0D7E57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CEDF93-5300-4297-94C7-FF3E5AF0A818}"/>
              </a:ext>
            </a:extLst>
          </p:cNvPr>
          <p:cNvSpPr>
            <a:spLocks noGrp="1"/>
          </p:cNvSpPr>
          <p:nvPr>
            <p:ph type="dt" sz="half" idx="10"/>
          </p:nvPr>
        </p:nvSpPr>
        <p:spPr/>
        <p:txBody>
          <a:bodyPr/>
          <a:lstStyle/>
          <a:p>
            <a:fld id="{1FC74355-D78A-4722-B7A1-5066EB989E70}" type="datetime1">
              <a:rPr lang="en-US" smtClean="0"/>
              <a:t>4/9/2021</a:t>
            </a:fld>
            <a:endParaRPr lang="en-US"/>
          </a:p>
        </p:txBody>
      </p:sp>
      <p:sp>
        <p:nvSpPr>
          <p:cNvPr id="6" name="Footer Placeholder 5">
            <a:extLst>
              <a:ext uri="{FF2B5EF4-FFF2-40B4-BE49-F238E27FC236}">
                <a16:creationId xmlns:a16="http://schemas.microsoft.com/office/drawing/2014/main" id="{784A00C2-80F0-4C30-9DD3-4E9B4F8363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DEA40F-082D-48E2-95D4-23B3D0FAE8CE}"/>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928243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449EF-976F-483F-9A45-AED1951FC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D239CC-6DDE-4273-B798-9F23025F8C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9DE978-B04F-40EE-9F24-6FA9694187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0342EE-0125-4F37-A1CB-5B6565B0CE2F}"/>
              </a:ext>
            </a:extLst>
          </p:cNvPr>
          <p:cNvSpPr>
            <a:spLocks noGrp="1"/>
          </p:cNvSpPr>
          <p:nvPr>
            <p:ph type="dt" sz="half" idx="10"/>
          </p:nvPr>
        </p:nvSpPr>
        <p:spPr/>
        <p:txBody>
          <a:bodyPr/>
          <a:lstStyle/>
          <a:p>
            <a:fld id="{C015479C-7251-4617-BE31-B8A9CEF2AE5B}" type="datetime1">
              <a:rPr lang="en-US" smtClean="0"/>
              <a:t>4/9/2021</a:t>
            </a:fld>
            <a:endParaRPr lang="en-US"/>
          </a:p>
        </p:txBody>
      </p:sp>
      <p:sp>
        <p:nvSpPr>
          <p:cNvPr id="6" name="Footer Placeholder 5">
            <a:extLst>
              <a:ext uri="{FF2B5EF4-FFF2-40B4-BE49-F238E27FC236}">
                <a16:creationId xmlns:a16="http://schemas.microsoft.com/office/drawing/2014/main" id="{6D6682F4-D8E7-4709-8B5E-00AAB7451A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3CC250-4EBA-4B2E-A6AD-4D28CDEDF83A}"/>
              </a:ext>
            </a:extLst>
          </p:cNvPr>
          <p:cNvSpPr>
            <a:spLocks noGrp="1"/>
          </p:cNvSpPr>
          <p:nvPr>
            <p:ph type="sldNum" sz="quarter" idx="12"/>
          </p:nvPr>
        </p:nvSpPr>
        <p:spPr/>
        <p:txBody>
          <a:bodyPr/>
          <a:lstStyle/>
          <a:p>
            <a:fld id="{8D4C71F6-89C4-4D03-933D-C5FBAD4C5AE0}" type="slidenum">
              <a:rPr lang="en-US" smtClean="0"/>
              <a:t>‹#›</a:t>
            </a:fld>
            <a:endParaRPr lang="en-US"/>
          </a:p>
        </p:txBody>
      </p:sp>
    </p:spTree>
    <p:extLst>
      <p:ext uri="{BB962C8B-B14F-4D97-AF65-F5344CB8AC3E}">
        <p14:creationId xmlns:p14="http://schemas.microsoft.com/office/powerpoint/2010/main" val="1377166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l="25000" t="-10000" r="25000" b="-1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EFD06E-0131-4374-BC9E-3B44A4F48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0D3E2F-6630-423A-8F0C-47AC3480A0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F36E7-5C01-4E35-B21B-9331D206C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0406A-C427-4BA5-848B-AE4D38E33F02}" type="datetime1">
              <a:rPr lang="en-US" smtClean="0"/>
              <a:t>4/9/2021</a:t>
            </a:fld>
            <a:endParaRPr lang="en-US"/>
          </a:p>
        </p:txBody>
      </p:sp>
      <p:sp>
        <p:nvSpPr>
          <p:cNvPr id="5" name="Footer Placeholder 4">
            <a:extLst>
              <a:ext uri="{FF2B5EF4-FFF2-40B4-BE49-F238E27FC236}">
                <a16:creationId xmlns:a16="http://schemas.microsoft.com/office/drawing/2014/main" id="{75DD2F49-A0C9-41F9-A59C-E270DF7C70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043B6E-DEA9-4D49-9A53-1DF8FC2FC3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C71F6-89C4-4D03-933D-C5FBAD4C5AE0}" type="slidenum">
              <a:rPr lang="en-US" smtClean="0"/>
              <a:t>‹#›</a:t>
            </a:fld>
            <a:endParaRPr lang="en-US"/>
          </a:p>
        </p:txBody>
      </p:sp>
    </p:spTree>
    <p:extLst>
      <p:ext uri="{BB962C8B-B14F-4D97-AF65-F5344CB8AC3E}">
        <p14:creationId xmlns:p14="http://schemas.microsoft.com/office/powerpoint/2010/main" val="300360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43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B0E758-D2E9-4970-8CCC-05D441E24DCC}"/>
              </a:ext>
            </a:extLst>
          </p:cNvPr>
          <p:cNvSpPr>
            <a:spLocks noGrp="1"/>
          </p:cNvSpPr>
          <p:nvPr>
            <p:ph type="ctrTitle"/>
          </p:nvPr>
        </p:nvSpPr>
        <p:spPr>
          <a:xfrm>
            <a:off x="634276" y="803705"/>
            <a:ext cx="4208656" cy="3034857"/>
          </a:xfrm>
        </p:spPr>
        <p:txBody>
          <a:bodyPr anchor="b">
            <a:normAutofit/>
          </a:bodyPr>
          <a:lstStyle/>
          <a:p>
            <a:pPr algn="r"/>
            <a:r>
              <a:rPr lang="en-US" sz="5000" b="1" i="1">
                <a:solidFill>
                  <a:srgbClr val="FFFFFF"/>
                </a:solidFill>
              </a:rPr>
              <a:t>St Faustina Conference</a:t>
            </a:r>
            <a:br>
              <a:rPr lang="en-US" sz="5000">
                <a:solidFill>
                  <a:srgbClr val="FFFFFF"/>
                </a:solidFill>
              </a:rPr>
            </a:br>
            <a:r>
              <a:rPr lang="en-US" sz="5000">
                <a:solidFill>
                  <a:srgbClr val="FFFFFF"/>
                </a:solidFill>
              </a:rPr>
              <a:t>Saint Vincent de Paul Society</a:t>
            </a:r>
          </a:p>
        </p:txBody>
      </p:sp>
      <p:sp>
        <p:nvSpPr>
          <p:cNvPr id="3" name="Subtitle 2">
            <a:extLst>
              <a:ext uri="{FF2B5EF4-FFF2-40B4-BE49-F238E27FC236}">
                <a16:creationId xmlns:a16="http://schemas.microsoft.com/office/drawing/2014/main" id="{1773A2C6-DABF-4293-938F-17F480A43792}"/>
              </a:ext>
            </a:extLst>
          </p:cNvPr>
          <p:cNvSpPr>
            <a:spLocks noGrp="1"/>
          </p:cNvSpPr>
          <p:nvPr>
            <p:ph type="subTitle" idx="1"/>
          </p:nvPr>
        </p:nvSpPr>
        <p:spPr>
          <a:xfrm>
            <a:off x="638921" y="4013165"/>
            <a:ext cx="4204012" cy="2205732"/>
          </a:xfrm>
        </p:spPr>
        <p:txBody>
          <a:bodyPr anchor="t">
            <a:normAutofit/>
          </a:bodyPr>
          <a:lstStyle/>
          <a:p>
            <a:pPr marL="0" marR="0" lvl="0" indent="0" algn="r" defTabSz="914400" rtl="0" eaLnBrk="1" fontAlgn="auto" latinLnBrk="0" hangingPunct="1">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Spiritual Meeting</a:t>
            </a:r>
          </a:p>
          <a:p>
            <a:pPr marL="0" marR="0" lvl="0" indent="0" algn="r" defTabSz="914400" rtl="0" eaLnBrk="1" fontAlgn="auto" latinLnBrk="0" hangingPunct="1">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10 April 2021</a:t>
            </a:r>
          </a:p>
          <a:p>
            <a:pPr algn="r"/>
            <a:endParaRPr lang="en-US" sz="1800" dirty="0">
              <a:solidFill>
                <a:srgbClr val="FFFFFF"/>
              </a:solidFill>
            </a:endParaRP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E94B2D2-C6F8-4941-9C29-6080F3ECDD25}"/>
              </a:ext>
            </a:extLst>
          </p:cNvPr>
          <p:cNvSpPr>
            <a:spLocks noGrp="1"/>
          </p:cNvSpPr>
          <p:nvPr>
            <p:ph type="sldNum" sz="quarter" idx="12"/>
          </p:nvPr>
        </p:nvSpPr>
        <p:spPr>
          <a:xfrm>
            <a:off x="10491536" y="6356350"/>
            <a:ext cx="862263" cy="365125"/>
          </a:xfrm>
        </p:spPr>
        <p:txBody>
          <a:bodyPr>
            <a:normAutofit/>
          </a:bodyPr>
          <a:lstStyle/>
          <a:p>
            <a:pPr>
              <a:spcAft>
                <a:spcPts val="600"/>
              </a:spcAft>
            </a:pPr>
            <a:fld id="{8D4C71F6-89C4-4D03-933D-C5FBAD4C5AE0}" type="slidenum">
              <a:rPr lang="en-US" smtClean="0"/>
              <a:pPr>
                <a:spcAft>
                  <a:spcPts val="600"/>
                </a:spcAft>
              </a:pPr>
              <a:t>1</a:t>
            </a:fld>
            <a:endParaRPr lang="en-US"/>
          </a:p>
        </p:txBody>
      </p:sp>
      <p:grpSp>
        <p:nvGrpSpPr>
          <p:cNvPr id="7" name="Group 6">
            <a:extLst>
              <a:ext uri="{FF2B5EF4-FFF2-40B4-BE49-F238E27FC236}">
                <a16:creationId xmlns:a16="http://schemas.microsoft.com/office/drawing/2014/main" id="{EDE14A20-9BFC-4605-B9E8-895576838931}"/>
              </a:ext>
            </a:extLst>
          </p:cNvPr>
          <p:cNvGrpSpPr/>
          <p:nvPr/>
        </p:nvGrpSpPr>
        <p:grpSpPr>
          <a:xfrm>
            <a:off x="6096000" y="692912"/>
            <a:ext cx="5459470" cy="5525984"/>
            <a:chOff x="6096000" y="692912"/>
            <a:chExt cx="5459470" cy="5525984"/>
          </a:xfrm>
        </p:grpSpPr>
        <p:pic>
          <p:nvPicPr>
            <p:cNvPr id="5" name="Picture 4">
              <a:extLst>
                <a:ext uri="{FF2B5EF4-FFF2-40B4-BE49-F238E27FC236}">
                  <a16:creationId xmlns:a16="http://schemas.microsoft.com/office/drawing/2014/main" id="{4D68F3A9-CC27-4F34-8D27-6DC16F4D7EB9}"/>
                </a:ext>
              </a:extLst>
            </p:cNvPr>
            <p:cNvPicPr>
              <a:picLocks noChangeAspect="1"/>
            </p:cNvPicPr>
            <p:nvPr/>
          </p:nvPicPr>
          <p:blipFill>
            <a:blip r:embed="rId2"/>
            <a:stretch>
              <a:fillRect/>
            </a:stretch>
          </p:blipFill>
          <p:spPr>
            <a:xfrm>
              <a:off x="6096000" y="692912"/>
              <a:ext cx="5459470" cy="5473151"/>
            </a:xfrm>
            <a:prstGeom prst="rect">
              <a:avLst/>
            </a:prstGeom>
          </p:spPr>
        </p:pic>
        <p:sp>
          <p:nvSpPr>
            <p:cNvPr id="6" name="Rectangle 5">
              <a:extLst>
                <a:ext uri="{FF2B5EF4-FFF2-40B4-BE49-F238E27FC236}">
                  <a16:creationId xmlns:a16="http://schemas.microsoft.com/office/drawing/2014/main" id="{22DB9CA6-F908-49DC-9CB1-7A4833F384A1}"/>
                </a:ext>
              </a:extLst>
            </p:cNvPr>
            <p:cNvSpPr/>
            <p:nvPr/>
          </p:nvSpPr>
          <p:spPr>
            <a:xfrm>
              <a:off x="6096000" y="5680953"/>
              <a:ext cx="5457079" cy="537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955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FA1C-A77A-4681-ACEB-24371230B638}"/>
              </a:ext>
            </a:extLst>
          </p:cNvPr>
          <p:cNvSpPr>
            <a:spLocks noGrp="1"/>
          </p:cNvSpPr>
          <p:nvPr>
            <p:ph type="title"/>
          </p:nvPr>
        </p:nvSpPr>
        <p:spPr>
          <a:xfrm>
            <a:off x="838200" y="-100508"/>
            <a:ext cx="10515600" cy="866584"/>
          </a:xfrm>
        </p:spPr>
        <p:txBody>
          <a:bodyPr>
            <a:normAutofit/>
          </a:bodyPr>
          <a:lstStyle/>
          <a:p>
            <a:pPr algn="ctr"/>
            <a:r>
              <a:rPr lang="en-US" sz="3600" b="1" dirty="0"/>
              <a:t>President’s Report</a:t>
            </a:r>
          </a:p>
        </p:txBody>
      </p:sp>
      <p:sp>
        <p:nvSpPr>
          <p:cNvPr id="3" name="Content Placeholder 2">
            <a:extLst>
              <a:ext uri="{FF2B5EF4-FFF2-40B4-BE49-F238E27FC236}">
                <a16:creationId xmlns:a16="http://schemas.microsoft.com/office/drawing/2014/main" id="{1204523F-D2A0-464A-80E8-1C4080D651CD}"/>
              </a:ext>
            </a:extLst>
          </p:cNvPr>
          <p:cNvSpPr>
            <a:spLocks noGrp="1"/>
          </p:cNvSpPr>
          <p:nvPr>
            <p:ph idx="1"/>
          </p:nvPr>
        </p:nvSpPr>
        <p:spPr>
          <a:xfrm>
            <a:off x="107004" y="563671"/>
            <a:ext cx="12013660" cy="6501008"/>
          </a:xfrm>
        </p:spPr>
        <p:txBody>
          <a:bodyPr>
            <a:normAutofit/>
          </a:bodyPr>
          <a:lstStyle/>
          <a:p>
            <a:pPr marL="0" indent="0">
              <a:buNone/>
            </a:pPr>
            <a:r>
              <a:rPr lang="en-US" dirty="0"/>
              <a:t>7. Nomination of NEW Saint Faustina Conference Members</a:t>
            </a:r>
          </a:p>
          <a:p>
            <a:pPr marL="971550" lvl="1" indent="-514350">
              <a:buFont typeface="+mj-lt"/>
              <a:buAutoNum type="alphaLcPeriod"/>
            </a:pPr>
            <a:r>
              <a:rPr lang="en-US" dirty="0"/>
              <a:t>Andria “Andy” Mullen: sponsor Ann Ellis</a:t>
            </a:r>
          </a:p>
          <a:p>
            <a:pPr lvl="2">
              <a:buFont typeface="Wingdings" panose="05000000000000000000" pitchFamily="2" charset="2"/>
              <a:buChar char="Ø"/>
            </a:pPr>
            <a:r>
              <a:rPr lang="en-US" dirty="0"/>
              <a:t> Wants to support the Education Ministry</a:t>
            </a:r>
          </a:p>
          <a:p>
            <a:pPr lvl="2">
              <a:buFont typeface="Wingdings" panose="05000000000000000000" pitchFamily="2" charset="2"/>
              <a:buChar char="Ø"/>
            </a:pPr>
            <a:r>
              <a:rPr lang="en-US" dirty="0"/>
              <a:t> A teacher and counselor for many years</a:t>
            </a:r>
          </a:p>
          <a:p>
            <a:pPr lvl="2">
              <a:buFont typeface="Wingdings" panose="05000000000000000000" pitchFamily="2" charset="2"/>
              <a:buChar char="Ø"/>
            </a:pPr>
            <a:r>
              <a:rPr lang="en-US" dirty="0"/>
              <a:t> Has taught at Saint Matthew’s summer school for several years</a:t>
            </a:r>
          </a:p>
          <a:p>
            <a:pPr lvl="2">
              <a:buFont typeface="Wingdings" panose="05000000000000000000" pitchFamily="2" charset="2"/>
              <a:buChar char="Ø"/>
            </a:pPr>
            <a:r>
              <a:rPr lang="en-US" dirty="0"/>
              <a:t> Active in Birthright</a:t>
            </a:r>
          </a:p>
          <a:p>
            <a:pPr lvl="2">
              <a:buFont typeface="Wingdings" panose="05000000000000000000" pitchFamily="2" charset="2"/>
              <a:buChar char="Ø"/>
            </a:pPr>
            <a:endParaRPr lang="en-US" dirty="0"/>
          </a:p>
          <a:p>
            <a:pPr marL="971550" lvl="1" indent="-514350">
              <a:buFont typeface="+mj-lt"/>
              <a:buAutoNum type="alphaLcPeriod"/>
            </a:pPr>
            <a:r>
              <a:rPr lang="en-US" dirty="0"/>
              <a:t>Bonnie Webber: sponsor Dave Scharett</a:t>
            </a:r>
          </a:p>
          <a:p>
            <a:pPr lvl="2">
              <a:buFont typeface="Wingdings" panose="05000000000000000000" pitchFamily="2" charset="2"/>
              <a:buChar char="Ø"/>
            </a:pPr>
            <a:r>
              <a:rPr lang="en-US" dirty="0"/>
              <a:t> Wants to support the Friendly Visitations Ministry and the Easter Basket Ministry</a:t>
            </a:r>
          </a:p>
          <a:p>
            <a:pPr lvl="2">
              <a:buFont typeface="Wingdings" panose="05000000000000000000" pitchFamily="2" charset="2"/>
              <a:buChar char="Ø"/>
            </a:pPr>
            <a:r>
              <a:rPr lang="en-US" dirty="0"/>
              <a:t> Previously active in the Saint Faustina Conference Baby Closet particularly at Easter</a:t>
            </a:r>
          </a:p>
          <a:p>
            <a:pPr lvl="2">
              <a:buFont typeface="Wingdings" panose="05000000000000000000" pitchFamily="2" charset="2"/>
              <a:buChar char="Ø"/>
            </a:pPr>
            <a:r>
              <a:rPr lang="en-US" dirty="0"/>
              <a:t> Caregiver for an elderly gentleman for years </a:t>
            </a:r>
          </a:p>
          <a:p>
            <a:pPr lvl="2">
              <a:buFont typeface="Wingdings" panose="05000000000000000000" pitchFamily="2" charset="2"/>
              <a:buChar char="Ø"/>
            </a:pPr>
            <a:endParaRPr lang="en-US" dirty="0"/>
          </a:p>
          <a:p>
            <a:pPr marL="914400" lvl="2" indent="0">
              <a:buNone/>
            </a:pPr>
            <a:endParaRPr lang="en-US" dirty="0"/>
          </a:p>
          <a:p>
            <a:pPr marL="914400" lvl="2" indent="0">
              <a:buNone/>
            </a:pPr>
            <a:r>
              <a:rPr lang="en-US" dirty="0"/>
              <a:t>IAW SVdP rules admission to Saint Faustina Conference is by unanimous consent</a:t>
            </a:r>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DEC09F37-5EE7-4BAB-9330-2ABE318CEE8A}"/>
              </a:ext>
            </a:extLst>
          </p:cNvPr>
          <p:cNvSpPr>
            <a:spLocks noGrp="1"/>
          </p:cNvSpPr>
          <p:nvPr>
            <p:ph type="sldNum" sz="quarter" idx="12"/>
          </p:nvPr>
        </p:nvSpPr>
        <p:spPr/>
        <p:txBody>
          <a:bodyPr/>
          <a:lstStyle/>
          <a:p>
            <a:fld id="{8D4C71F6-89C4-4D03-933D-C5FBAD4C5AE0}" type="slidenum">
              <a:rPr lang="en-US" smtClean="0"/>
              <a:t>10</a:t>
            </a:fld>
            <a:endParaRPr lang="en-US"/>
          </a:p>
        </p:txBody>
      </p:sp>
    </p:spTree>
    <p:extLst>
      <p:ext uri="{BB962C8B-B14F-4D97-AF65-F5344CB8AC3E}">
        <p14:creationId xmlns:p14="http://schemas.microsoft.com/office/powerpoint/2010/main" val="923052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121261"/>
            <a:ext cx="10515600" cy="1325563"/>
          </a:xfrm>
        </p:spPr>
        <p:txBody>
          <a:bodyPr/>
          <a:lstStyle/>
          <a:p>
            <a:pPr algn="ctr"/>
            <a:r>
              <a:rPr lang="en-US" dirty="0"/>
              <a:t>Public Affairs Report: Annie Mason</a:t>
            </a:r>
          </a:p>
        </p:txBody>
      </p:sp>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418289" y="1271145"/>
            <a:ext cx="10935511" cy="5003200"/>
          </a:xfrm>
        </p:spPr>
        <p:txBody>
          <a:bodyPr>
            <a:normAutofit/>
          </a:bodyPr>
          <a:lstStyle/>
          <a:p>
            <a:pPr marL="514350" indent="-514350">
              <a:buFont typeface="+mj-lt"/>
              <a:buAutoNum type="arabicPeriod"/>
            </a:pPr>
            <a:r>
              <a:rPr lang="en-US" dirty="0"/>
              <a:t>Public Affairs activities/issues to report</a:t>
            </a:r>
          </a:p>
          <a:p>
            <a:pPr marL="514350" indent="-514350">
              <a:buFont typeface="+mj-lt"/>
              <a:buAutoNum type="arabicPeriod"/>
            </a:pPr>
            <a:r>
              <a:rPr lang="en-US" dirty="0"/>
              <a:t>Status update on Walk-For-The-Poor</a:t>
            </a:r>
          </a:p>
          <a:p>
            <a:pPr lvl="1">
              <a:buFont typeface="Wingdings" panose="05000000000000000000" pitchFamily="2" charset="2"/>
              <a:buChar char="Ø"/>
            </a:pPr>
            <a:r>
              <a:rPr lang="en-US" dirty="0"/>
              <a:t> Father Eversole’s support for the event at Saint Matthew’s</a:t>
            </a:r>
          </a:p>
          <a:p>
            <a:pPr lvl="1">
              <a:buFont typeface="Wingdings" panose="05000000000000000000" pitchFamily="2" charset="2"/>
              <a:buChar char="Ø"/>
            </a:pPr>
            <a:r>
              <a:rPr lang="en-US" dirty="0"/>
              <a:t> National Council guidance and support</a:t>
            </a:r>
          </a:p>
          <a:p>
            <a:pPr lvl="1">
              <a:buFont typeface="Wingdings" panose="05000000000000000000" pitchFamily="2" charset="2"/>
              <a:buChar char="Ø"/>
            </a:pPr>
            <a:r>
              <a:rPr lang="en-US" dirty="0"/>
              <a:t> Richmond Conference support</a:t>
            </a:r>
          </a:p>
          <a:p>
            <a:pPr lvl="1">
              <a:buFont typeface="Wingdings" panose="05000000000000000000" pitchFamily="2" charset="2"/>
              <a:buChar char="Ø"/>
            </a:pPr>
            <a:r>
              <a:rPr lang="en-US" dirty="0"/>
              <a:t> September timeframe</a:t>
            </a:r>
          </a:p>
          <a:p>
            <a:pPr lvl="1">
              <a:buFont typeface="Wingdings" panose="05000000000000000000" pitchFamily="2" charset="2"/>
              <a:buChar char="Ø"/>
            </a:pPr>
            <a:r>
              <a:rPr lang="en-US" dirty="0"/>
              <a:t> Guest speaker</a:t>
            </a:r>
          </a:p>
          <a:p>
            <a:pPr lvl="1">
              <a:buFont typeface="Wingdings" panose="05000000000000000000" pitchFamily="2" charset="2"/>
              <a:buChar char="Ø"/>
            </a:pPr>
            <a:r>
              <a:rPr lang="en-US" dirty="0"/>
              <a:t> Annie Mason and Cathy Lee will need other Conference Members help as we get closer to the date.</a:t>
            </a:r>
          </a:p>
          <a:p>
            <a:pPr marL="0" indent="0">
              <a:buNone/>
            </a:pPr>
            <a:endParaRPr lang="en-US" dirty="0"/>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11</a:t>
            </a:fld>
            <a:endParaRPr lang="en-US"/>
          </a:p>
        </p:txBody>
      </p:sp>
    </p:spTree>
    <p:extLst>
      <p:ext uri="{BB962C8B-B14F-4D97-AF65-F5344CB8AC3E}">
        <p14:creationId xmlns:p14="http://schemas.microsoft.com/office/powerpoint/2010/main" val="89926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510135-5AE7-4763-A9ED-9B4442B69BAB}"/>
              </a:ext>
            </a:extLst>
          </p:cNvPr>
          <p:cNvSpPr>
            <a:spLocks noGrp="1"/>
          </p:cNvSpPr>
          <p:nvPr>
            <p:ph type="sldNum" sz="quarter" idx="12"/>
          </p:nvPr>
        </p:nvSpPr>
        <p:spPr/>
        <p:txBody>
          <a:bodyPr/>
          <a:lstStyle/>
          <a:p>
            <a:fld id="{8D4C71F6-89C4-4D03-933D-C5FBAD4C5AE0}" type="slidenum">
              <a:rPr lang="en-US" smtClean="0"/>
              <a:t>12</a:t>
            </a:fld>
            <a:endParaRPr lang="en-US"/>
          </a:p>
        </p:txBody>
      </p:sp>
      <p:pic>
        <p:nvPicPr>
          <p:cNvPr id="4" name="Picture 3">
            <a:extLst>
              <a:ext uri="{FF2B5EF4-FFF2-40B4-BE49-F238E27FC236}">
                <a16:creationId xmlns:a16="http://schemas.microsoft.com/office/drawing/2014/main" id="{212FC5B8-E791-4AA5-86FE-CA9949B31806}"/>
              </a:ext>
            </a:extLst>
          </p:cNvPr>
          <p:cNvPicPr>
            <a:picLocks noChangeAspect="1"/>
          </p:cNvPicPr>
          <p:nvPr/>
        </p:nvPicPr>
        <p:blipFill>
          <a:blip r:embed="rId2"/>
          <a:stretch>
            <a:fillRect/>
          </a:stretch>
        </p:blipFill>
        <p:spPr>
          <a:xfrm>
            <a:off x="3060492" y="0"/>
            <a:ext cx="6071016" cy="6721474"/>
          </a:xfrm>
          <a:prstGeom prst="rect">
            <a:avLst/>
          </a:prstGeom>
        </p:spPr>
      </p:pic>
    </p:spTree>
    <p:extLst>
      <p:ext uri="{BB962C8B-B14F-4D97-AF65-F5344CB8AC3E}">
        <p14:creationId xmlns:p14="http://schemas.microsoft.com/office/powerpoint/2010/main" val="499109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510135-5AE7-4763-A9ED-9B4442B69BAB}"/>
              </a:ext>
            </a:extLst>
          </p:cNvPr>
          <p:cNvSpPr>
            <a:spLocks noGrp="1"/>
          </p:cNvSpPr>
          <p:nvPr>
            <p:ph type="sldNum" sz="quarter" idx="12"/>
          </p:nvPr>
        </p:nvSpPr>
        <p:spPr/>
        <p:txBody>
          <a:bodyPr/>
          <a:lstStyle/>
          <a:p>
            <a:fld id="{8D4C71F6-89C4-4D03-933D-C5FBAD4C5AE0}" type="slidenum">
              <a:rPr lang="en-US" smtClean="0"/>
              <a:t>13</a:t>
            </a:fld>
            <a:endParaRPr lang="en-US"/>
          </a:p>
        </p:txBody>
      </p:sp>
      <p:pic>
        <p:nvPicPr>
          <p:cNvPr id="5" name="Picture 4">
            <a:extLst>
              <a:ext uri="{FF2B5EF4-FFF2-40B4-BE49-F238E27FC236}">
                <a16:creationId xmlns:a16="http://schemas.microsoft.com/office/drawing/2014/main" id="{18DF378E-6876-4443-B2F5-D5D3467C2F32}"/>
              </a:ext>
            </a:extLst>
          </p:cNvPr>
          <p:cNvPicPr>
            <a:picLocks noChangeAspect="1"/>
          </p:cNvPicPr>
          <p:nvPr/>
        </p:nvPicPr>
        <p:blipFill>
          <a:blip r:embed="rId2"/>
          <a:stretch>
            <a:fillRect/>
          </a:stretch>
        </p:blipFill>
        <p:spPr>
          <a:xfrm>
            <a:off x="3032028" y="0"/>
            <a:ext cx="6127943" cy="6858000"/>
          </a:xfrm>
          <a:prstGeom prst="rect">
            <a:avLst/>
          </a:prstGeom>
        </p:spPr>
      </p:pic>
    </p:spTree>
    <p:extLst>
      <p:ext uri="{BB962C8B-B14F-4D97-AF65-F5344CB8AC3E}">
        <p14:creationId xmlns:p14="http://schemas.microsoft.com/office/powerpoint/2010/main" val="4004884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510135-5AE7-4763-A9ED-9B4442B69BAB}"/>
              </a:ext>
            </a:extLst>
          </p:cNvPr>
          <p:cNvSpPr>
            <a:spLocks noGrp="1"/>
          </p:cNvSpPr>
          <p:nvPr>
            <p:ph type="sldNum" sz="quarter" idx="12"/>
          </p:nvPr>
        </p:nvSpPr>
        <p:spPr/>
        <p:txBody>
          <a:bodyPr/>
          <a:lstStyle/>
          <a:p>
            <a:fld id="{8D4C71F6-89C4-4D03-933D-C5FBAD4C5AE0}" type="slidenum">
              <a:rPr lang="en-US" smtClean="0"/>
              <a:t>14</a:t>
            </a:fld>
            <a:endParaRPr lang="en-US"/>
          </a:p>
        </p:txBody>
      </p:sp>
      <p:pic>
        <p:nvPicPr>
          <p:cNvPr id="4" name="Picture 3">
            <a:extLst>
              <a:ext uri="{FF2B5EF4-FFF2-40B4-BE49-F238E27FC236}">
                <a16:creationId xmlns:a16="http://schemas.microsoft.com/office/drawing/2014/main" id="{063AEFDF-5042-4EDF-9642-9899D9FB459F}"/>
              </a:ext>
            </a:extLst>
          </p:cNvPr>
          <p:cNvPicPr>
            <a:picLocks noChangeAspect="1"/>
          </p:cNvPicPr>
          <p:nvPr/>
        </p:nvPicPr>
        <p:blipFill>
          <a:blip r:embed="rId2"/>
          <a:stretch>
            <a:fillRect/>
          </a:stretch>
        </p:blipFill>
        <p:spPr>
          <a:xfrm>
            <a:off x="3047163" y="0"/>
            <a:ext cx="6097673" cy="6858000"/>
          </a:xfrm>
          <a:prstGeom prst="rect">
            <a:avLst/>
          </a:prstGeom>
        </p:spPr>
      </p:pic>
    </p:spTree>
    <p:extLst>
      <p:ext uri="{BB962C8B-B14F-4D97-AF65-F5344CB8AC3E}">
        <p14:creationId xmlns:p14="http://schemas.microsoft.com/office/powerpoint/2010/main" val="2233342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121261"/>
            <a:ext cx="10515600" cy="1325563"/>
          </a:xfrm>
        </p:spPr>
        <p:txBody>
          <a:bodyPr/>
          <a:lstStyle/>
          <a:p>
            <a:pPr algn="ctr"/>
            <a:r>
              <a:rPr lang="en-US" dirty="0"/>
              <a:t>Friendly Visitations</a:t>
            </a:r>
          </a:p>
        </p:txBody>
      </p:sp>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418289" y="1271145"/>
            <a:ext cx="10935511" cy="5003200"/>
          </a:xfrm>
        </p:spPr>
        <p:txBody>
          <a:bodyPr>
            <a:normAutofit/>
          </a:bodyPr>
          <a:lstStyle/>
          <a:p>
            <a:pPr marL="514350" indent="-514350">
              <a:buFont typeface="+mj-lt"/>
              <a:buAutoNum type="arabicPeriod"/>
            </a:pPr>
            <a:r>
              <a:rPr lang="en-US" dirty="0"/>
              <a:t>Training opportunities for members of this Ministry: Ann Ellis</a:t>
            </a:r>
          </a:p>
          <a:p>
            <a:pPr marL="0" indent="0">
              <a:buNone/>
            </a:pPr>
            <a:endParaRPr lang="en-US" dirty="0"/>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15</a:t>
            </a:fld>
            <a:endParaRPr lang="en-US"/>
          </a:p>
        </p:txBody>
      </p:sp>
    </p:spTree>
    <p:extLst>
      <p:ext uri="{BB962C8B-B14F-4D97-AF65-F5344CB8AC3E}">
        <p14:creationId xmlns:p14="http://schemas.microsoft.com/office/powerpoint/2010/main" val="3459476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2A2B-8880-43E5-B6CC-1BAECD0CE8E2}"/>
              </a:ext>
            </a:extLst>
          </p:cNvPr>
          <p:cNvSpPr>
            <a:spLocks noGrp="1"/>
          </p:cNvSpPr>
          <p:nvPr>
            <p:ph type="title"/>
          </p:nvPr>
        </p:nvSpPr>
        <p:spPr/>
        <p:txBody>
          <a:bodyPr/>
          <a:lstStyle/>
          <a:p>
            <a:pPr algn="ctr"/>
            <a:r>
              <a:rPr lang="en-US" dirty="0"/>
              <a:t>Secretary’s Report: Amy Whittaker</a:t>
            </a:r>
          </a:p>
        </p:txBody>
      </p:sp>
      <p:sp>
        <p:nvSpPr>
          <p:cNvPr id="3" name="Content Placeholder 2">
            <a:extLst>
              <a:ext uri="{FF2B5EF4-FFF2-40B4-BE49-F238E27FC236}">
                <a16:creationId xmlns:a16="http://schemas.microsoft.com/office/drawing/2014/main" id="{EAAA82B3-5149-43D3-9941-76CDB983CEDD}"/>
              </a:ext>
            </a:extLst>
          </p:cNvPr>
          <p:cNvSpPr>
            <a:spLocks noGrp="1"/>
          </p:cNvSpPr>
          <p:nvPr>
            <p:ph idx="1"/>
          </p:nvPr>
        </p:nvSpPr>
        <p:spPr/>
        <p:txBody>
          <a:bodyPr/>
          <a:lstStyle/>
          <a:p>
            <a:pPr marL="514350" indent="-514350">
              <a:buFont typeface="+mj-lt"/>
              <a:buAutoNum type="arabicPeriod"/>
            </a:pPr>
            <a:r>
              <a:rPr lang="en-US" dirty="0"/>
              <a:t>Open Old Business from prior meeting</a:t>
            </a:r>
          </a:p>
          <a:p>
            <a:pPr marL="914400" lvl="1" indent="-457200">
              <a:buFont typeface="+mj-lt"/>
              <a:buAutoNum type="alphaLcPeriod"/>
            </a:pPr>
            <a:r>
              <a:rPr lang="en-US" dirty="0"/>
              <a:t>GRANT WRITING!!!!</a:t>
            </a:r>
          </a:p>
          <a:p>
            <a:pPr marL="514350" indent="-514350">
              <a:buFont typeface="+mj-lt"/>
              <a:buAutoNum type="arabicPeriod"/>
            </a:pPr>
            <a:endParaRPr lang="en-US" dirty="0"/>
          </a:p>
          <a:p>
            <a:pPr marL="514350" indent="-514350">
              <a:buFont typeface="+mj-lt"/>
              <a:buAutoNum type="arabicPeriod"/>
            </a:pPr>
            <a:r>
              <a:rPr lang="en-US" dirty="0"/>
              <a:t>Approval of Prior Meeting Minutes</a:t>
            </a:r>
          </a:p>
          <a:p>
            <a:pPr marL="514350" indent="-514350">
              <a:buFont typeface="+mj-lt"/>
              <a:buAutoNum type="arabicPeriod"/>
            </a:pPr>
            <a:endParaRPr lang="en-US" dirty="0"/>
          </a:p>
          <a:p>
            <a:pPr marL="514350" indent="-514350">
              <a:buFont typeface="+mj-lt"/>
              <a:buAutoNum type="arabicPeriod"/>
            </a:pPr>
            <a:r>
              <a:rPr lang="en-US" dirty="0"/>
              <a:t>The next Conference Spiritual Meeting will be Saturday, April 17</a:t>
            </a:r>
            <a:r>
              <a:rPr lang="en-US" baseline="30000" dirty="0"/>
              <a:t>th</a:t>
            </a:r>
            <a:r>
              <a:rPr lang="en-US" dirty="0"/>
              <a:t> at </a:t>
            </a:r>
            <a:r>
              <a:rPr lang="en-US" dirty="0">
                <a:solidFill>
                  <a:srgbClr val="FF0000"/>
                </a:solidFill>
              </a:rPr>
              <a:t>10:00 am </a:t>
            </a:r>
            <a:r>
              <a:rPr lang="en-US" dirty="0"/>
              <a:t>via ZOOM</a:t>
            </a:r>
          </a:p>
        </p:txBody>
      </p:sp>
      <p:sp>
        <p:nvSpPr>
          <p:cNvPr id="4" name="Slide Number Placeholder 3">
            <a:extLst>
              <a:ext uri="{FF2B5EF4-FFF2-40B4-BE49-F238E27FC236}">
                <a16:creationId xmlns:a16="http://schemas.microsoft.com/office/drawing/2014/main" id="{4078085C-5EE5-42B9-8BE7-238570153017}"/>
              </a:ext>
            </a:extLst>
          </p:cNvPr>
          <p:cNvSpPr>
            <a:spLocks noGrp="1"/>
          </p:cNvSpPr>
          <p:nvPr>
            <p:ph type="sldNum" sz="quarter" idx="12"/>
          </p:nvPr>
        </p:nvSpPr>
        <p:spPr/>
        <p:txBody>
          <a:bodyPr/>
          <a:lstStyle/>
          <a:p>
            <a:fld id="{8D4C71F6-89C4-4D03-933D-C5FBAD4C5AE0}" type="slidenum">
              <a:rPr lang="en-US" smtClean="0"/>
              <a:t>16</a:t>
            </a:fld>
            <a:endParaRPr lang="en-US"/>
          </a:p>
        </p:txBody>
      </p:sp>
    </p:spTree>
    <p:extLst>
      <p:ext uri="{BB962C8B-B14F-4D97-AF65-F5344CB8AC3E}">
        <p14:creationId xmlns:p14="http://schemas.microsoft.com/office/powerpoint/2010/main" val="504354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1C50-2596-4C9B-9510-687AB2C837CA}"/>
              </a:ext>
            </a:extLst>
          </p:cNvPr>
          <p:cNvSpPr>
            <a:spLocks noGrp="1"/>
          </p:cNvSpPr>
          <p:nvPr>
            <p:ph type="title"/>
          </p:nvPr>
        </p:nvSpPr>
        <p:spPr>
          <a:xfrm>
            <a:off x="838200" y="-23983"/>
            <a:ext cx="10515600" cy="831380"/>
          </a:xfrm>
        </p:spPr>
        <p:txBody>
          <a:bodyPr/>
          <a:lstStyle/>
          <a:p>
            <a:r>
              <a:rPr lang="en-US" dirty="0"/>
              <a:t>New Business: </a:t>
            </a:r>
            <a:r>
              <a:rPr lang="en-US" i="1" u="sng" dirty="0"/>
              <a:t>open to all members</a:t>
            </a:r>
          </a:p>
        </p:txBody>
      </p:sp>
      <p:sp>
        <p:nvSpPr>
          <p:cNvPr id="3" name="Content Placeholder 2">
            <a:extLst>
              <a:ext uri="{FF2B5EF4-FFF2-40B4-BE49-F238E27FC236}">
                <a16:creationId xmlns:a16="http://schemas.microsoft.com/office/drawing/2014/main" id="{6F49F617-EB42-4589-A9C2-A8FBCBF75D31}"/>
              </a:ext>
            </a:extLst>
          </p:cNvPr>
          <p:cNvSpPr>
            <a:spLocks noGrp="1"/>
          </p:cNvSpPr>
          <p:nvPr>
            <p:ph idx="1"/>
          </p:nvPr>
        </p:nvSpPr>
        <p:spPr>
          <a:xfrm>
            <a:off x="205902" y="992221"/>
            <a:ext cx="11644008" cy="6167335"/>
          </a:xfrm>
        </p:spPr>
        <p:txBody>
          <a:bodyPr>
            <a:normAutofit fontScale="77500" lnSpcReduction="20000"/>
          </a:bodyPr>
          <a:lstStyle/>
          <a:p>
            <a:pPr marL="514350" indent="-514350">
              <a:buAutoNum type="arabicPeriod"/>
            </a:pPr>
            <a:r>
              <a:rPr lang="en-US" dirty="0"/>
              <a:t>PORTLAND—At a time when Catholic parishes and campus ministry programs are experiencing particular financial hardship due to the COVID-19 pandemic, Oregon Catholic Press (OCP) has opened the application process for its annual Parish Grants Program. Created by OCP’s Board of Directors, the Parish Grants Program provides vital assistance to parishes and campus ministry parish programs seeking to enhance the worship experience of their communities, develop and reinforce liturgical and music ministries, create and strengthen multicultural ministries, and expand educational and charitable outreach. </a:t>
            </a:r>
            <a:r>
              <a:rPr lang="en-US" dirty="0">
                <a:solidFill>
                  <a:srgbClr val="FF0000"/>
                </a:solidFill>
              </a:rPr>
              <a:t>“Our annual grants program demonstrates OCP’s commitment to assist Catholic faith communities </a:t>
            </a:r>
            <a:r>
              <a:rPr lang="en-US" b="1" i="1" u="sng" dirty="0">
                <a:solidFill>
                  <a:srgbClr val="FF0000"/>
                </a:solidFill>
              </a:rPr>
              <a:t>across the nation</a:t>
            </a:r>
            <a:r>
              <a:rPr lang="en-US" dirty="0">
                <a:solidFill>
                  <a:srgbClr val="FF0000"/>
                </a:solidFill>
              </a:rPr>
              <a:t> to enhance their liturgy and worship,”</a:t>
            </a:r>
            <a:r>
              <a:rPr lang="en-US" dirty="0"/>
              <a:t> said OCP Publisher Wade Wisler. “The pandemic has brought immense challenges to parishes and campus ministry programs over this past year and we are more committed than ever to doing our part to support the essential ministries they provide — and which so many depend upon — in the spirit of the Gospel of Jesus Christ.” Since its inception in 2001, </a:t>
            </a:r>
            <a:r>
              <a:rPr lang="en-US" dirty="0">
                <a:solidFill>
                  <a:srgbClr val="FF0000"/>
                </a:solidFill>
              </a:rPr>
              <a:t>the OCP Parish Grants Program has awarded more than $3.3 million to parishes throughout the United States.</a:t>
            </a:r>
            <a:r>
              <a:rPr lang="en-US" dirty="0"/>
              <a:t> Parish Grants </a:t>
            </a:r>
            <a:r>
              <a:rPr lang="en-US" dirty="0">
                <a:solidFill>
                  <a:srgbClr val="FF0000"/>
                </a:solidFill>
              </a:rPr>
              <a:t>are commonly used for</a:t>
            </a:r>
            <a:r>
              <a:rPr lang="en-US" dirty="0"/>
              <a:t>: Purchasing music, hymnals and other worship materials; Improving multicultural ministries with additional training and purchasing of bilingual worship materials; Providing online, digital or electronic resources to support liturgy preparation; Upkeep, repair and replacement of musical instruments, equipment and facilities; and Attending or hosting musical or liturgical conferences or workshops. Parishes and campus ministries programs may apply for the OCP Parish Grants Program until the deadline, May 30, 2021, at </a:t>
            </a:r>
            <a:r>
              <a:rPr lang="en-US" u="sng" dirty="0">
                <a:hlinkClick r:id="rId2"/>
              </a:rPr>
              <a:t>www.ocp.org</a:t>
            </a:r>
            <a:r>
              <a:rPr lang="en-US" u="sng" dirty="0"/>
              <a:t> </a:t>
            </a:r>
            <a:r>
              <a:rPr lang="en-US" dirty="0"/>
              <a:t>. Scroll to the bottom of the page and click Parish Grants under Quick Links. OCP, a not-for-profit publisher of liturgical music and worship resources based in Portland, Oregon, has been in operation for nearly 100 years. Worship programs produced by OCP are used in over two thirds of Catholic churches in the United States and are distributed worldwide.</a:t>
            </a:r>
          </a:p>
          <a:p>
            <a:pPr marL="514350" indent="-514350">
              <a:buAutoNum type="arabicPeriod"/>
            </a:pPr>
            <a:r>
              <a:rPr lang="en-US" dirty="0"/>
              <a:t> it also states </a:t>
            </a:r>
            <a:r>
              <a:rPr lang="en-US" b="1" i="1" dirty="0">
                <a:solidFill>
                  <a:srgbClr val="FF0000"/>
                </a:solidFill>
              </a:rPr>
              <a:t>"expanding educational and charitable outreach“</a:t>
            </a:r>
          </a:p>
        </p:txBody>
      </p:sp>
      <p:sp>
        <p:nvSpPr>
          <p:cNvPr id="4" name="Slide Number Placeholder 3">
            <a:extLst>
              <a:ext uri="{FF2B5EF4-FFF2-40B4-BE49-F238E27FC236}">
                <a16:creationId xmlns:a16="http://schemas.microsoft.com/office/drawing/2014/main" id="{374025AE-0071-4EC6-95D9-1D77B459185B}"/>
              </a:ext>
            </a:extLst>
          </p:cNvPr>
          <p:cNvSpPr>
            <a:spLocks noGrp="1"/>
          </p:cNvSpPr>
          <p:nvPr>
            <p:ph type="sldNum" sz="quarter" idx="12"/>
          </p:nvPr>
        </p:nvSpPr>
        <p:spPr/>
        <p:txBody>
          <a:bodyPr/>
          <a:lstStyle/>
          <a:p>
            <a:fld id="{8D4C71F6-89C4-4D03-933D-C5FBAD4C5AE0}" type="slidenum">
              <a:rPr lang="en-US" smtClean="0"/>
              <a:t>17</a:t>
            </a:fld>
            <a:endParaRPr lang="en-US"/>
          </a:p>
        </p:txBody>
      </p:sp>
    </p:spTree>
    <p:extLst>
      <p:ext uri="{BB962C8B-B14F-4D97-AF65-F5344CB8AC3E}">
        <p14:creationId xmlns:p14="http://schemas.microsoft.com/office/powerpoint/2010/main" val="1523327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1C50-2596-4C9B-9510-687AB2C837CA}"/>
              </a:ext>
            </a:extLst>
          </p:cNvPr>
          <p:cNvSpPr>
            <a:spLocks noGrp="1"/>
          </p:cNvSpPr>
          <p:nvPr>
            <p:ph type="title"/>
          </p:nvPr>
        </p:nvSpPr>
        <p:spPr>
          <a:xfrm>
            <a:off x="838200" y="-23983"/>
            <a:ext cx="10515600" cy="831380"/>
          </a:xfrm>
        </p:spPr>
        <p:txBody>
          <a:bodyPr/>
          <a:lstStyle/>
          <a:p>
            <a:r>
              <a:rPr lang="en-US" dirty="0"/>
              <a:t>New Business: </a:t>
            </a:r>
            <a:r>
              <a:rPr lang="en-US" i="1" u="sng" dirty="0"/>
              <a:t>open to all members</a:t>
            </a:r>
          </a:p>
        </p:txBody>
      </p:sp>
      <p:sp>
        <p:nvSpPr>
          <p:cNvPr id="3" name="Content Placeholder 2">
            <a:extLst>
              <a:ext uri="{FF2B5EF4-FFF2-40B4-BE49-F238E27FC236}">
                <a16:creationId xmlns:a16="http://schemas.microsoft.com/office/drawing/2014/main" id="{6F49F617-EB42-4589-A9C2-A8FBCBF75D31}"/>
              </a:ext>
            </a:extLst>
          </p:cNvPr>
          <p:cNvSpPr>
            <a:spLocks noGrp="1"/>
          </p:cNvSpPr>
          <p:nvPr>
            <p:ph idx="1"/>
          </p:nvPr>
        </p:nvSpPr>
        <p:spPr>
          <a:xfrm>
            <a:off x="205902" y="807389"/>
            <a:ext cx="11644008" cy="6167335"/>
          </a:xfrm>
        </p:spPr>
        <p:txBody>
          <a:bodyPr>
            <a:normAutofit fontScale="85000" lnSpcReduction="20000"/>
          </a:bodyPr>
          <a:lstStyle/>
          <a:p>
            <a:pPr marL="0" indent="0">
              <a:buNone/>
            </a:pPr>
            <a:r>
              <a:rPr lang="en-US" dirty="0"/>
              <a:t>3. We have been made aware of financial funeral assistance for families who had members die from COVID.  Families can be reimbursed </a:t>
            </a:r>
            <a:r>
              <a:rPr lang="en-US" dirty="0">
                <a:solidFill>
                  <a:srgbClr val="FF0000"/>
                </a:solidFill>
              </a:rPr>
              <a:t>up to $9,000 </a:t>
            </a:r>
            <a:r>
              <a:rPr lang="en-US" dirty="0"/>
              <a:t>for funeral expenses, retroactive to January 20, 2020. Those who apply will need to submit identifying documentation of the person who died, as well as a death certificate.</a:t>
            </a:r>
          </a:p>
          <a:p>
            <a:pPr marL="0" indent="0">
              <a:buNone/>
            </a:pPr>
            <a:r>
              <a:rPr lang="en-US" dirty="0">
                <a:hlinkClick r:id="rId2"/>
              </a:rPr>
              <a:t>https://www.fema.gov/disasters/coronavirus/economic/funeral-assistance?fbclid=IwAR23ewqXEeg8eszdF8NO0OUAjF-oCEqjNjqenxqhx0UFvc4ByzazWDZ3uHM#eligible</a:t>
            </a:r>
            <a:r>
              <a:rPr lang="en-US" dirty="0"/>
              <a:t> </a:t>
            </a:r>
          </a:p>
          <a:p>
            <a:pPr marL="0" indent="0">
              <a:buNone/>
            </a:pPr>
            <a:endParaRPr lang="en-US" dirty="0"/>
          </a:p>
          <a:p>
            <a:pPr marL="0" indent="0">
              <a:buNone/>
            </a:pPr>
            <a:r>
              <a:rPr lang="en-US" dirty="0"/>
              <a:t>4. Here is something else that might help others, too: Unemployment:  "IRS.GOV New Exclusion of up to $10200 of Unemployment ...</a:t>
            </a:r>
          </a:p>
          <a:p>
            <a:pPr marL="0" indent="0">
              <a:buNone/>
            </a:pPr>
            <a:r>
              <a:rPr lang="en-US" dirty="0"/>
              <a:t>https://www.irs.gov › forms-pubs › new-exclusion-of-u...</a:t>
            </a:r>
          </a:p>
          <a:p>
            <a:pPr marL="0" indent="0">
              <a:buNone/>
            </a:pPr>
            <a:r>
              <a:rPr lang="en-US" dirty="0"/>
              <a:t>5 days ago — Amounts over $10,200 for each individual are still taxable. ... If you have already filed your 2020 Form 1040 or 1040-SR, you </a:t>
            </a:r>
            <a:r>
              <a:rPr lang="en-US" b="1" dirty="0">
                <a:solidFill>
                  <a:srgbClr val="FF0000"/>
                </a:solidFill>
              </a:rPr>
              <a:t>should not file an amended return. The IRS will automatically refund money to people who already filed </a:t>
            </a:r>
            <a:r>
              <a:rPr lang="en-US" dirty="0"/>
              <a:t>"</a:t>
            </a:r>
          </a:p>
          <a:p>
            <a:pPr marL="0" indent="0">
              <a:buNone/>
            </a:pPr>
            <a:endParaRPr lang="en-US" dirty="0"/>
          </a:p>
          <a:p>
            <a:pPr marL="0" indent="0">
              <a:buNone/>
            </a:pPr>
            <a:r>
              <a:rPr lang="en-US" b="1" dirty="0">
                <a:solidFill>
                  <a:srgbClr val="FF0000"/>
                </a:solidFill>
              </a:rPr>
              <a:t>In Virginia unemployment is exempt from state taxes</a:t>
            </a:r>
            <a:r>
              <a:rPr lang="en-US" dirty="0"/>
              <a:t>. </a:t>
            </a:r>
          </a:p>
          <a:p>
            <a:pPr marL="0" indent="0">
              <a:buNone/>
            </a:pPr>
            <a:endParaRPr lang="en-US" dirty="0"/>
          </a:p>
          <a:p>
            <a:pPr marL="0" indent="0">
              <a:buNone/>
            </a:pPr>
            <a:r>
              <a:rPr lang="en-US" dirty="0"/>
              <a:t>5. Other New Business??? </a:t>
            </a:r>
          </a:p>
        </p:txBody>
      </p:sp>
      <p:sp>
        <p:nvSpPr>
          <p:cNvPr id="4" name="Slide Number Placeholder 3">
            <a:extLst>
              <a:ext uri="{FF2B5EF4-FFF2-40B4-BE49-F238E27FC236}">
                <a16:creationId xmlns:a16="http://schemas.microsoft.com/office/drawing/2014/main" id="{374025AE-0071-4EC6-95D9-1D77B459185B}"/>
              </a:ext>
            </a:extLst>
          </p:cNvPr>
          <p:cNvSpPr>
            <a:spLocks noGrp="1"/>
          </p:cNvSpPr>
          <p:nvPr>
            <p:ph type="sldNum" sz="quarter" idx="12"/>
          </p:nvPr>
        </p:nvSpPr>
        <p:spPr/>
        <p:txBody>
          <a:bodyPr/>
          <a:lstStyle/>
          <a:p>
            <a:fld id="{8D4C71F6-89C4-4D03-933D-C5FBAD4C5AE0}" type="slidenum">
              <a:rPr lang="en-US" smtClean="0"/>
              <a:t>18</a:t>
            </a:fld>
            <a:endParaRPr lang="en-US"/>
          </a:p>
        </p:txBody>
      </p:sp>
    </p:spTree>
    <p:extLst>
      <p:ext uri="{BB962C8B-B14F-4D97-AF65-F5344CB8AC3E}">
        <p14:creationId xmlns:p14="http://schemas.microsoft.com/office/powerpoint/2010/main" val="1171000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1C50-2596-4C9B-9510-687AB2C837CA}"/>
              </a:ext>
            </a:extLst>
          </p:cNvPr>
          <p:cNvSpPr>
            <a:spLocks noGrp="1"/>
          </p:cNvSpPr>
          <p:nvPr>
            <p:ph type="title"/>
          </p:nvPr>
        </p:nvSpPr>
        <p:spPr>
          <a:xfrm>
            <a:off x="838200" y="-23983"/>
            <a:ext cx="10515600" cy="831380"/>
          </a:xfrm>
        </p:spPr>
        <p:txBody>
          <a:bodyPr/>
          <a:lstStyle/>
          <a:p>
            <a:r>
              <a:rPr lang="en-US" dirty="0"/>
              <a:t>New Business: </a:t>
            </a:r>
            <a:r>
              <a:rPr lang="en-US" i="1" u="sng" dirty="0"/>
              <a:t>open to all members</a:t>
            </a:r>
          </a:p>
        </p:txBody>
      </p:sp>
      <p:sp>
        <p:nvSpPr>
          <p:cNvPr id="3" name="Content Placeholder 2">
            <a:extLst>
              <a:ext uri="{FF2B5EF4-FFF2-40B4-BE49-F238E27FC236}">
                <a16:creationId xmlns:a16="http://schemas.microsoft.com/office/drawing/2014/main" id="{6F49F617-EB42-4589-A9C2-A8FBCBF75D31}"/>
              </a:ext>
            </a:extLst>
          </p:cNvPr>
          <p:cNvSpPr>
            <a:spLocks noGrp="1"/>
          </p:cNvSpPr>
          <p:nvPr>
            <p:ph idx="1"/>
          </p:nvPr>
        </p:nvSpPr>
        <p:spPr>
          <a:xfrm>
            <a:off x="205902" y="807389"/>
            <a:ext cx="11644008" cy="6167335"/>
          </a:xfrm>
        </p:spPr>
        <p:txBody>
          <a:bodyPr>
            <a:normAutofit fontScale="92500" lnSpcReduction="10000"/>
          </a:bodyPr>
          <a:lstStyle/>
          <a:p>
            <a:pPr marL="0" indent="0">
              <a:buNone/>
            </a:pPr>
            <a:r>
              <a:rPr lang="en-US" dirty="0"/>
              <a:t>6. Websites for Job Searches</a:t>
            </a:r>
          </a:p>
          <a:p>
            <a:pPr marL="0" indent="0">
              <a:buNone/>
            </a:pPr>
            <a:r>
              <a:rPr lang="en-US" dirty="0">
                <a:hlinkClick r:id="rId2"/>
              </a:rPr>
              <a:t>www.Diversityjobs.com</a:t>
            </a:r>
            <a:r>
              <a:rPr lang="en-US" dirty="0"/>
              <a:t> </a:t>
            </a:r>
          </a:p>
          <a:p>
            <a:pPr marL="0" indent="0">
              <a:buNone/>
            </a:pPr>
            <a:r>
              <a:rPr lang="en-US" dirty="0">
                <a:hlinkClick r:id="rId2"/>
              </a:rPr>
              <a:t>www.Indeed.com</a:t>
            </a:r>
            <a:r>
              <a:rPr lang="en-US" dirty="0"/>
              <a:t> </a:t>
            </a:r>
          </a:p>
          <a:p>
            <a:pPr marL="0" indent="0">
              <a:buNone/>
            </a:pPr>
            <a:r>
              <a:rPr lang="en-US" dirty="0">
                <a:hlinkClick r:id="rId2"/>
              </a:rPr>
              <a:t>www.Glassdoor.com/Job/jobs.htm</a:t>
            </a:r>
            <a:r>
              <a:rPr lang="en-US" dirty="0"/>
              <a:t> </a:t>
            </a:r>
          </a:p>
          <a:p>
            <a:pPr marL="0" indent="0">
              <a:buNone/>
            </a:pPr>
            <a:r>
              <a:rPr lang="en-US" dirty="0">
                <a:hlinkClick r:id="rId2"/>
              </a:rPr>
              <a:t>www.Helponebillion.com</a:t>
            </a:r>
            <a:r>
              <a:rPr lang="en-US" dirty="0"/>
              <a:t> </a:t>
            </a:r>
          </a:p>
          <a:p>
            <a:pPr marL="0" indent="0">
              <a:buNone/>
            </a:pPr>
            <a:r>
              <a:rPr lang="en-US" dirty="0">
                <a:hlinkClick r:id="rId2"/>
              </a:rPr>
              <a:t>www.Indeed.com</a:t>
            </a:r>
            <a:r>
              <a:rPr lang="en-US" dirty="0"/>
              <a:t> </a:t>
            </a:r>
          </a:p>
          <a:p>
            <a:pPr marL="0" indent="0">
              <a:buNone/>
            </a:pPr>
            <a:r>
              <a:rPr lang="en-US" dirty="0">
                <a:hlinkClick r:id="rId2"/>
              </a:rPr>
              <a:t>www.Jobing.com</a:t>
            </a:r>
            <a:r>
              <a:rPr lang="en-US" dirty="0"/>
              <a:t> </a:t>
            </a:r>
          </a:p>
          <a:p>
            <a:pPr marL="0" indent="0">
              <a:buNone/>
            </a:pPr>
            <a:r>
              <a:rPr lang="en-US" dirty="0">
                <a:hlinkClick r:id="rId2"/>
              </a:rPr>
              <a:t>www.Linkedin.com</a:t>
            </a:r>
            <a:r>
              <a:rPr lang="en-US" dirty="0"/>
              <a:t> </a:t>
            </a:r>
          </a:p>
          <a:p>
            <a:pPr marL="0" indent="0">
              <a:buNone/>
            </a:pPr>
            <a:r>
              <a:rPr lang="en-US" dirty="0">
                <a:hlinkClick r:id="rId2"/>
              </a:rPr>
              <a:t>www.Linkup.com</a:t>
            </a:r>
            <a:r>
              <a:rPr lang="en-US" dirty="0"/>
              <a:t> </a:t>
            </a:r>
          </a:p>
          <a:p>
            <a:pPr marL="0" indent="0">
              <a:buNone/>
            </a:pPr>
            <a:r>
              <a:rPr lang="en-US" dirty="0">
                <a:hlinkClick r:id="rId2"/>
              </a:rPr>
              <a:t>www.Monster.com</a:t>
            </a:r>
            <a:r>
              <a:rPr lang="en-US" dirty="0"/>
              <a:t> </a:t>
            </a:r>
          </a:p>
          <a:p>
            <a:pPr marL="0" indent="0">
              <a:buNone/>
            </a:pPr>
            <a:r>
              <a:rPr lang="en-US" dirty="0">
                <a:hlinkClick r:id="rId2"/>
              </a:rPr>
              <a:t>www.Neuvoo.com</a:t>
            </a:r>
            <a:r>
              <a:rPr lang="en-US" dirty="0"/>
              <a:t> </a:t>
            </a:r>
          </a:p>
          <a:p>
            <a:pPr marL="0" indent="0">
              <a:buNone/>
            </a:pPr>
            <a:r>
              <a:rPr lang="en-US" dirty="0">
                <a:hlinkClick r:id="rId2"/>
              </a:rPr>
              <a:t>www.Startwire.com</a:t>
            </a:r>
            <a:r>
              <a:rPr lang="en-US" dirty="0"/>
              <a:t> </a:t>
            </a:r>
          </a:p>
          <a:p>
            <a:pPr marL="0" indent="0">
              <a:buNone/>
            </a:pPr>
            <a:r>
              <a:rPr lang="en-US" dirty="0">
                <a:hlinkClick r:id="rId2"/>
              </a:rPr>
              <a:t>www.Ziprecruiter.com/jobs-hiring-now</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374025AE-0071-4EC6-95D9-1D77B459185B}"/>
              </a:ext>
            </a:extLst>
          </p:cNvPr>
          <p:cNvSpPr>
            <a:spLocks noGrp="1"/>
          </p:cNvSpPr>
          <p:nvPr>
            <p:ph type="sldNum" sz="quarter" idx="12"/>
          </p:nvPr>
        </p:nvSpPr>
        <p:spPr/>
        <p:txBody>
          <a:bodyPr/>
          <a:lstStyle/>
          <a:p>
            <a:fld id="{8D4C71F6-89C4-4D03-933D-C5FBAD4C5AE0}" type="slidenum">
              <a:rPr lang="en-US" smtClean="0"/>
              <a:t>19</a:t>
            </a:fld>
            <a:endParaRPr lang="en-US"/>
          </a:p>
        </p:txBody>
      </p:sp>
    </p:spTree>
    <p:extLst>
      <p:ext uri="{BB962C8B-B14F-4D97-AF65-F5344CB8AC3E}">
        <p14:creationId xmlns:p14="http://schemas.microsoft.com/office/powerpoint/2010/main" val="164222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9CA9-2215-4C64-93F8-140CD0E39949}"/>
              </a:ext>
            </a:extLst>
          </p:cNvPr>
          <p:cNvSpPr>
            <a:spLocks noGrp="1"/>
          </p:cNvSpPr>
          <p:nvPr>
            <p:ph type="title"/>
          </p:nvPr>
        </p:nvSpPr>
        <p:spPr>
          <a:xfrm>
            <a:off x="838200" y="5194"/>
            <a:ext cx="10515600" cy="773019"/>
          </a:xfrm>
        </p:spPr>
        <p:txBody>
          <a:bodyPr/>
          <a:lstStyle/>
          <a:p>
            <a:r>
              <a:rPr lang="en-US" dirty="0"/>
              <a:t>Agenda</a:t>
            </a:r>
          </a:p>
        </p:txBody>
      </p:sp>
      <p:graphicFrame>
        <p:nvGraphicFramePr>
          <p:cNvPr id="4" name="Table 4">
            <a:extLst>
              <a:ext uri="{FF2B5EF4-FFF2-40B4-BE49-F238E27FC236}">
                <a16:creationId xmlns:a16="http://schemas.microsoft.com/office/drawing/2014/main" id="{DCF3190A-17BD-4443-A3F8-691758DC3359}"/>
              </a:ext>
            </a:extLst>
          </p:cNvPr>
          <p:cNvGraphicFramePr>
            <a:graphicFrameLocks noGrp="1"/>
          </p:cNvGraphicFramePr>
          <p:nvPr>
            <p:ph idx="1"/>
            <p:extLst>
              <p:ext uri="{D42A27DB-BD31-4B8C-83A1-F6EECF244321}">
                <p14:modId xmlns:p14="http://schemas.microsoft.com/office/powerpoint/2010/main" val="2472216083"/>
              </p:ext>
            </p:extLst>
          </p:nvPr>
        </p:nvGraphicFramePr>
        <p:xfrm>
          <a:off x="838203" y="968093"/>
          <a:ext cx="10515597" cy="5631574"/>
        </p:xfrm>
        <a:graphic>
          <a:graphicData uri="http://schemas.openxmlformats.org/drawingml/2006/table">
            <a:tbl>
              <a:tblPr firstRow="1" bandRow="1">
                <a:tableStyleId>{5C22544A-7EE6-4342-B048-85BDC9FD1C3A}</a:tableStyleId>
              </a:tblPr>
              <a:tblGrid>
                <a:gridCol w="1941576">
                  <a:extLst>
                    <a:ext uri="{9D8B030D-6E8A-4147-A177-3AD203B41FA5}">
                      <a16:colId xmlns:a16="http://schemas.microsoft.com/office/drawing/2014/main" val="2063863613"/>
                    </a:ext>
                  </a:extLst>
                </a:gridCol>
                <a:gridCol w="5068822">
                  <a:extLst>
                    <a:ext uri="{9D8B030D-6E8A-4147-A177-3AD203B41FA5}">
                      <a16:colId xmlns:a16="http://schemas.microsoft.com/office/drawing/2014/main" val="889146422"/>
                    </a:ext>
                  </a:extLst>
                </a:gridCol>
                <a:gridCol w="3505199">
                  <a:extLst>
                    <a:ext uri="{9D8B030D-6E8A-4147-A177-3AD203B41FA5}">
                      <a16:colId xmlns:a16="http://schemas.microsoft.com/office/drawing/2014/main" val="2728281320"/>
                    </a:ext>
                  </a:extLst>
                </a:gridCol>
              </a:tblGrid>
              <a:tr h="433198">
                <a:tc>
                  <a:txBody>
                    <a:bodyPr/>
                    <a:lstStyle/>
                    <a:p>
                      <a:r>
                        <a:rPr lang="en-US" dirty="0"/>
                        <a:t>TIME</a:t>
                      </a:r>
                    </a:p>
                  </a:txBody>
                  <a:tcPr/>
                </a:tc>
                <a:tc>
                  <a:txBody>
                    <a:bodyPr/>
                    <a:lstStyle/>
                    <a:p>
                      <a:r>
                        <a:rPr lang="en-US" dirty="0"/>
                        <a:t>EVENT</a:t>
                      </a:r>
                    </a:p>
                  </a:txBody>
                  <a:tcPr/>
                </a:tc>
                <a:tc>
                  <a:txBody>
                    <a:bodyPr/>
                    <a:lstStyle/>
                    <a:p>
                      <a:r>
                        <a:rPr lang="en-US" dirty="0"/>
                        <a:t>SPEAKER</a:t>
                      </a:r>
                    </a:p>
                  </a:txBody>
                  <a:tcPr/>
                </a:tc>
                <a:extLst>
                  <a:ext uri="{0D108BD9-81ED-4DB2-BD59-A6C34878D82A}">
                    <a16:rowId xmlns:a16="http://schemas.microsoft.com/office/drawing/2014/main" val="177591925"/>
                  </a:ext>
                </a:extLst>
              </a:tr>
              <a:tr h="433198">
                <a:tc>
                  <a:txBody>
                    <a:bodyPr/>
                    <a:lstStyle/>
                    <a:p>
                      <a:r>
                        <a:rPr lang="en-US" dirty="0"/>
                        <a:t>9:30 AM</a:t>
                      </a:r>
                    </a:p>
                  </a:txBody>
                  <a:tcPr/>
                </a:tc>
                <a:tc>
                  <a:txBody>
                    <a:bodyPr/>
                    <a:lstStyle/>
                    <a:p>
                      <a:r>
                        <a:rPr lang="en-US" dirty="0"/>
                        <a:t>Meeting called to order by President</a:t>
                      </a:r>
                    </a:p>
                  </a:txBody>
                  <a:tcPr/>
                </a:tc>
                <a:tc>
                  <a:txBody>
                    <a:bodyPr/>
                    <a:lstStyle/>
                    <a:p>
                      <a:r>
                        <a:rPr lang="en-US" dirty="0"/>
                        <a:t>Dave Scharett</a:t>
                      </a:r>
                    </a:p>
                  </a:txBody>
                  <a:tcPr/>
                </a:tc>
                <a:extLst>
                  <a:ext uri="{0D108BD9-81ED-4DB2-BD59-A6C34878D82A}">
                    <a16:rowId xmlns:a16="http://schemas.microsoft.com/office/drawing/2014/main" val="703117630"/>
                  </a:ext>
                </a:extLst>
              </a:tr>
              <a:tr h="433198">
                <a:tc>
                  <a:txBody>
                    <a:bodyPr/>
                    <a:lstStyle/>
                    <a:p>
                      <a:r>
                        <a:rPr lang="en-US" dirty="0"/>
                        <a:t>9:31 AM</a:t>
                      </a:r>
                    </a:p>
                  </a:txBody>
                  <a:tcPr/>
                </a:tc>
                <a:tc>
                  <a:txBody>
                    <a:bodyPr/>
                    <a:lstStyle/>
                    <a:p>
                      <a:r>
                        <a:rPr lang="en-US" sz="1800" dirty="0"/>
                        <a:t>Roll call by Secretary</a:t>
                      </a:r>
                    </a:p>
                  </a:txBody>
                  <a:tcPr/>
                </a:tc>
                <a:tc>
                  <a:txBody>
                    <a:bodyPr/>
                    <a:lstStyle/>
                    <a:p>
                      <a:r>
                        <a:rPr lang="en-US" sz="1800" dirty="0"/>
                        <a:t>Amy Whittaker</a:t>
                      </a:r>
                    </a:p>
                  </a:txBody>
                  <a:tcPr/>
                </a:tc>
                <a:extLst>
                  <a:ext uri="{0D108BD9-81ED-4DB2-BD59-A6C34878D82A}">
                    <a16:rowId xmlns:a16="http://schemas.microsoft.com/office/drawing/2014/main" val="3814564260"/>
                  </a:ext>
                </a:extLst>
              </a:tr>
              <a:tr h="433198">
                <a:tc>
                  <a:txBody>
                    <a:bodyPr/>
                    <a:lstStyle/>
                    <a:p>
                      <a:r>
                        <a:rPr lang="en-US" dirty="0"/>
                        <a:t>9:05 AM</a:t>
                      </a:r>
                    </a:p>
                  </a:txBody>
                  <a:tcPr/>
                </a:tc>
                <a:tc>
                  <a:txBody>
                    <a:bodyPr/>
                    <a:lstStyle/>
                    <a:p>
                      <a:r>
                        <a:rPr lang="en-US" dirty="0"/>
                        <a:t>Opening Prayer &amp; The Lord’s Prayer</a:t>
                      </a:r>
                    </a:p>
                  </a:txBody>
                  <a:tcPr/>
                </a:tc>
                <a:tc>
                  <a:txBody>
                    <a:bodyPr/>
                    <a:lstStyle/>
                    <a:p>
                      <a:r>
                        <a:rPr lang="en-US" dirty="0"/>
                        <a:t>Laura Morris</a:t>
                      </a:r>
                    </a:p>
                  </a:txBody>
                  <a:tcPr/>
                </a:tc>
                <a:extLst>
                  <a:ext uri="{0D108BD9-81ED-4DB2-BD59-A6C34878D82A}">
                    <a16:rowId xmlns:a16="http://schemas.microsoft.com/office/drawing/2014/main" val="3030698785"/>
                  </a:ext>
                </a:extLst>
              </a:tr>
              <a:tr h="433198">
                <a:tc>
                  <a:txBody>
                    <a:bodyPr/>
                    <a:lstStyle/>
                    <a:p>
                      <a:r>
                        <a:rPr lang="en-US" dirty="0"/>
                        <a:t>9:10 AM</a:t>
                      </a:r>
                    </a:p>
                  </a:txBody>
                  <a:tcPr/>
                </a:tc>
                <a:tc>
                  <a:txBody>
                    <a:bodyPr/>
                    <a:lstStyle/>
                    <a:p>
                      <a:r>
                        <a:rPr lang="en-US" sz="1800" dirty="0"/>
                        <a:t>Spiritual Advisor’s Presentation</a:t>
                      </a:r>
                    </a:p>
                  </a:txBody>
                  <a:tcPr/>
                </a:tc>
                <a:tc>
                  <a:txBody>
                    <a:bodyPr/>
                    <a:lstStyle/>
                    <a:p>
                      <a:r>
                        <a:rPr lang="en-US" sz="1800" dirty="0"/>
                        <a:t>Father Eversole</a:t>
                      </a:r>
                    </a:p>
                  </a:txBody>
                  <a:tcPr/>
                </a:tc>
                <a:extLst>
                  <a:ext uri="{0D108BD9-81ED-4DB2-BD59-A6C34878D82A}">
                    <a16:rowId xmlns:a16="http://schemas.microsoft.com/office/drawing/2014/main" val="2483182575"/>
                  </a:ext>
                </a:extLst>
              </a:tr>
              <a:tr h="433198">
                <a:tc>
                  <a:txBody>
                    <a:bodyPr/>
                    <a:lstStyle/>
                    <a:p>
                      <a:r>
                        <a:rPr lang="en-US" dirty="0"/>
                        <a:t>9:20 AM</a:t>
                      </a:r>
                    </a:p>
                  </a:txBody>
                  <a:tcPr/>
                </a:tc>
                <a:tc>
                  <a:txBody>
                    <a:bodyPr/>
                    <a:lstStyle/>
                    <a:p>
                      <a:r>
                        <a:rPr lang="en-US" sz="1800" dirty="0"/>
                        <a:t>Treasurer’s Report</a:t>
                      </a:r>
                    </a:p>
                  </a:txBody>
                  <a:tcPr/>
                </a:tc>
                <a:tc>
                  <a:txBody>
                    <a:bodyPr/>
                    <a:lstStyle/>
                    <a:p>
                      <a:r>
                        <a:rPr lang="en-US" dirty="0"/>
                        <a:t>Don Carlson</a:t>
                      </a:r>
                    </a:p>
                  </a:txBody>
                  <a:tcPr/>
                </a:tc>
                <a:extLst>
                  <a:ext uri="{0D108BD9-81ED-4DB2-BD59-A6C34878D82A}">
                    <a16:rowId xmlns:a16="http://schemas.microsoft.com/office/drawing/2014/main" val="3641515572"/>
                  </a:ext>
                </a:extLst>
              </a:tr>
              <a:tr h="433198">
                <a:tc>
                  <a:txBody>
                    <a:bodyPr/>
                    <a:lstStyle/>
                    <a:p>
                      <a:r>
                        <a:rPr lang="en-US" dirty="0"/>
                        <a:t>9:25 AM</a:t>
                      </a:r>
                    </a:p>
                  </a:txBody>
                  <a:tcPr/>
                </a:tc>
                <a:tc>
                  <a:txBody>
                    <a:bodyPr/>
                    <a:lstStyle/>
                    <a:p>
                      <a:r>
                        <a:rPr lang="en-US" sz="1800" dirty="0"/>
                        <a:t>Home Visitation Report</a:t>
                      </a:r>
                    </a:p>
                  </a:txBody>
                  <a:tcPr/>
                </a:tc>
                <a:tc>
                  <a:txBody>
                    <a:bodyPr/>
                    <a:lstStyle/>
                    <a:p>
                      <a:r>
                        <a:rPr lang="en-US" dirty="0"/>
                        <a:t>Dave</a:t>
                      </a:r>
                    </a:p>
                  </a:txBody>
                  <a:tcPr/>
                </a:tc>
                <a:extLst>
                  <a:ext uri="{0D108BD9-81ED-4DB2-BD59-A6C34878D82A}">
                    <a16:rowId xmlns:a16="http://schemas.microsoft.com/office/drawing/2014/main" val="4160201366"/>
                  </a:ext>
                </a:extLst>
              </a:tr>
              <a:tr h="433198">
                <a:tc>
                  <a:txBody>
                    <a:bodyPr/>
                    <a:lstStyle/>
                    <a:p>
                      <a:r>
                        <a:rPr lang="en-US" dirty="0"/>
                        <a:t>9:30 AM</a:t>
                      </a:r>
                    </a:p>
                  </a:txBody>
                  <a:tcPr/>
                </a:tc>
                <a:tc>
                  <a:txBody>
                    <a:bodyPr/>
                    <a:lstStyle/>
                    <a:p>
                      <a:r>
                        <a:rPr lang="en-US" sz="1800" dirty="0"/>
                        <a:t>President’s Report</a:t>
                      </a:r>
                    </a:p>
                  </a:txBody>
                  <a:tcPr/>
                </a:tc>
                <a:tc>
                  <a:txBody>
                    <a:bodyPr/>
                    <a:lstStyle/>
                    <a:p>
                      <a:r>
                        <a:rPr lang="en-US" dirty="0"/>
                        <a:t>Dave</a:t>
                      </a:r>
                    </a:p>
                  </a:txBody>
                  <a:tcPr/>
                </a:tc>
                <a:extLst>
                  <a:ext uri="{0D108BD9-81ED-4DB2-BD59-A6C34878D82A}">
                    <a16:rowId xmlns:a16="http://schemas.microsoft.com/office/drawing/2014/main" val="3866283196"/>
                  </a:ext>
                </a:extLst>
              </a:tr>
              <a:tr h="433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9:40 AM</a:t>
                      </a:r>
                    </a:p>
                  </a:txBody>
                  <a:tcPr/>
                </a:tc>
                <a:tc>
                  <a:txBody>
                    <a:bodyPr/>
                    <a:lstStyle/>
                    <a:p>
                      <a:r>
                        <a:rPr lang="en-US" sz="1800" dirty="0"/>
                        <a:t>Public Affairs Report</a:t>
                      </a:r>
                    </a:p>
                  </a:txBody>
                  <a:tcPr/>
                </a:tc>
                <a:tc>
                  <a:txBody>
                    <a:bodyPr/>
                    <a:lstStyle/>
                    <a:p>
                      <a:r>
                        <a:rPr lang="en-US" dirty="0"/>
                        <a:t>Annie Mason</a:t>
                      </a:r>
                    </a:p>
                  </a:txBody>
                  <a:tcPr/>
                </a:tc>
                <a:extLst>
                  <a:ext uri="{0D108BD9-81ED-4DB2-BD59-A6C34878D82A}">
                    <a16:rowId xmlns:a16="http://schemas.microsoft.com/office/drawing/2014/main" val="1419417574"/>
                  </a:ext>
                </a:extLst>
              </a:tr>
              <a:tr h="433198">
                <a:tc>
                  <a:txBody>
                    <a:bodyPr/>
                    <a:lstStyle/>
                    <a:p>
                      <a:r>
                        <a:rPr lang="en-US" dirty="0"/>
                        <a:t>9:45 AM</a:t>
                      </a:r>
                    </a:p>
                  </a:txBody>
                  <a:tcPr/>
                </a:tc>
                <a:tc>
                  <a:txBody>
                    <a:bodyPr/>
                    <a:lstStyle/>
                    <a:p>
                      <a:r>
                        <a:rPr lang="en-US" dirty="0"/>
                        <a:t>Secretary’s Report</a:t>
                      </a:r>
                    </a:p>
                  </a:txBody>
                  <a:tcPr/>
                </a:tc>
                <a:tc>
                  <a:txBody>
                    <a:bodyPr/>
                    <a:lstStyle/>
                    <a:p>
                      <a:r>
                        <a:rPr lang="en-US" dirty="0"/>
                        <a:t>Amy</a:t>
                      </a:r>
                    </a:p>
                  </a:txBody>
                  <a:tcPr/>
                </a:tc>
                <a:extLst>
                  <a:ext uri="{0D108BD9-81ED-4DB2-BD59-A6C34878D82A}">
                    <a16:rowId xmlns:a16="http://schemas.microsoft.com/office/drawing/2014/main" val="1444763220"/>
                  </a:ext>
                </a:extLst>
              </a:tr>
              <a:tr h="433198">
                <a:tc>
                  <a:txBody>
                    <a:bodyPr/>
                    <a:lstStyle/>
                    <a:p>
                      <a:r>
                        <a:rPr lang="en-US" dirty="0"/>
                        <a:t>9:50 AM</a:t>
                      </a:r>
                    </a:p>
                  </a:txBody>
                  <a:tcPr/>
                </a:tc>
                <a:tc>
                  <a:txBody>
                    <a:bodyPr/>
                    <a:lstStyle/>
                    <a:p>
                      <a:r>
                        <a:rPr lang="en-US" dirty="0"/>
                        <a:t>New Business</a:t>
                      </a:r>
                    </a:p>
                  </a:txBody>
                  <a:tcPr/>
                </a:tc>
                <a:tc>
                  <a:txBody>
                    <a:bodyPr/>
                    <a:lstStyle/>
                    <a:p>
                      <a:r>
                        <a:rPr lang="en-US" dirty="0"/>
                        <a:t>All Vincentians</a:t>
                      </a:r>
                    </a:p>
                  </a:txBody>
                  <a:tcPr/>
                </a:tc>
                <a:extLst>
                  <a:ext uri="{0D108BD9-81ED-4DB2-BD59-A6C34878D82A}">
                    <a16:rowId xmlns:a16="http://schemas.microsoft.com/office/drawing/2014/main" val="2087685919"/>
                  </a:ext>
                </a:extLst>
              </a:tr>
              <a:tr h="433198">
                <a:tc>
                  <a:txBody>
                    <a:bodyPr/>
                    <a:lstStyle/>
                    <a:p>
                      <a:r>
                        <a:rPr lang="en-US" dirty="0"/>
                        <a:t>9:57 AM</a:t>
                      </a:r>
                    </a:p>
                  </a:txBody>
                  <a:tcPr/>
                </a:tc>
                <a:tc>
                  <a:txBody>
                    <a:bodyPr/>
                    <a:lstStyle/>
                    <a:p>
                      <a:r>
                        <a:rPr lang="en-US" dirty="0"/>
                        <a:t>Closing Prayers</a:t>
                      </a:r>
                    </a:p>
                  </a:txBody>
                  <a:tcPr/>
                </a:tc>
                <a:tc>
                  <a:txBody>
                    <a:bodyPr/>
                    <a:lstStyle/>
                    <a:p>
                      <a:r>
                        <a:rPr lang="en-US" dirty="0"/>
                        <a:t>Annie &amp; Father Eversole</a:t>
                      </a:r>
                    </a:p>
                  </a:txBody>
                  <a:tcPr/>
                </a:tc>
                <a:extLst>
                  <a:ext uri="{0D108BD9-81ED-4DB2-BD59-A6C34878D82A}">
                    <a16:rowId xmlns:a16="http://schemas.microsoft.com/office/drawing/2014/main" val="313655708"/>
                  </a:ext>
                </a:extLst>
              </a:tr>
              <a:tr h="433198">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680806299"/>
                  </a:ext>
                </a:extLst>
              </a:tr>
            </a:tbl>
          </a:graphicData>
        </a:graphic>
      </p:graphicFrame>
      <p:sp>
        <p:nvSpPr>
          <p:cNvPr id="3" name="Slide Number Placeholder 2">
            <a:extLst>
              <a:ext uri="{FF2B5EF4-FFF2-40B4-BE49-F238E27FC236}">
                <a16:creationId xmlns:a16="http://schemas.microsoft.com/office/drawing/2014/main" id="{DB6712C4-9E14-4025-A9F1-5193F019B8BE}"/>
              </a:ext>
            </a:extLst>
          </p:cNvPr>
          <p:cNvSpPr>
            <a:spLocks noGrp="1"/>
          </p:cNvSpPr>
          <p:nvPr>
            <p:ph type="sldNum" sz="quarter" idx="12"/>
          </p:nvPr>
        </p:nvSpPr>
        <p:spPr/>
        <p:txBody>
          <a:bodyPr/>
          <a:lstStyle/>
          <a:p>
            <a:fld id="{8D4C71F6-89C4-4D03-933D-C5FBAD4C5AE0}" type="slidenum">
              <a:rPr lang="en-US" smtClean="0"/>
              <a:t>2</a:t>
            </a:fld>
            <a:endParaRPr lang="en-US"/>
          </a:p>
        </p:txBody>
      </p:sp>
    </p:spTree>
    <p:extLst>
      <p:ext uri="{BB962C8B-B14F-4D97-AF65-F5344CB8AC3E}">
        <p14:creationId xmlns:p14="http://schemas.microsoft.com/office/powerpoint/2010/main" val="314869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B48428-C202-4F8B-8145-6A89787CCC96}"/>
              </a:ext>
            </a:extLst>
          </p:cNvPr>
          <p:cNvSpPr>
            <a:spLocks noGrp="1"/>
          </p:cNvSpPr>
          <p:nvPr>
            <p:ph type="sldNum" sz="quarter" idx="12"/>
          </p:nvPr>
        </p:nvSpPr>
        <p:spPr/>
        <p:txBody>
          <a:bodyPr/>
          <a:lstStyle/>
          <a:p>
            <a:fld id="{8D4C71F6-89C4-4D03-933D-C5FBAD4C5AE0}" type="slidenum">
              <a:rPr lang="en-US" smtClean="0"/>
              <a:t>20</a:t>
            </a:fld>
            <a:endParaRPr lang="en-US"/>
          </a:p>
        </p:txBody>
      </p:sp>
      <p:pic>
        <p:nvPicPr>
          <p:cNvPr id="8" name="Picture 7">
            <a:extLst>
              <a:ext uri="{FF2B5EF4-FFF2-40B4-BE49-F238E27FC236}">
                <a16:creationId xmlns:a16="http://schemas.microsoft.com/office/drawing/2014/main" id="{A791D6BE-2718-45FE-94C0-CBBD0E4AFC00}"/>
              </a:ext>
            </a:extLst>
          </p:cNvPr>
          <p:cNvPicPr>
            <a:picLocks noChangeAspect="1"/>
          </p:cNvPicPr>
          <p:nvPr/>
        </p:nvPicPr>
        <p:blipFill>
          <a:blip r:embed="rId2"/>
          <a:stretch>
            <a:fillRect/>
          </a:stretch>
        </p:blipFill>
        <p:spPr>
          <a:xfrm>
            <a:off x="9561129" y="2990540"/>
            <a:ext cx="1505843" cy="1396105"/>
          </a:xfrm>
          <a:prstGeom prst="rect">
            <a:avLst/>
          </a:prstGeom>
        </p:spPr>
      </p:pic>
      <p:pic>
        <p:nvPicPr>
          <p:cNvPr id="1026" name="Picture 2">
            <a:extLst>
              <a:ext uri="{FF2B5EF4-FFF2-40B4-BE49-F238E27FC236}">
                <a16:creationId xmlns:a16="http://schemas.microsoft.com/office/drawing/2014/main" id="{68C92B73-6341-4B08-AEDB-E8BB6574DF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19" y="1"/>
            <a:ext cx="8619166" cy="66634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381C311-1C7F-4220-92D9-A15F5FD63520}"/>
              </a:ext>
            </a:extLst>
          </p:cNvPr>
          <p:cNvSpPr txBox="1"/>
          <p:nvPr/>
        </p:nvSpPr>
        <p:spPr>
          <a:xfrm>
            <a:off x="8252306" y="136525"/>
            <a:ext cx="4123490" cy="2308324"/>
          </a:xfrm>
          <a:prstGeom prst="rect">
            <a:avLst/>
          </a:prstGeom>
          <a:noFill/>
        </p:spPr>
        <p:txBody>
          <a:bodyPr wrap="square" rtlCol="0">
            <a:spAutoFit/>
          </a:bodyPr>
          <a:lstStyle/>
          <a:p>
            <a:pPr algn="ctr"/>
            <a:r>
              <a:rPr lang="en-US" sz="3600" dirty="0"/>
              <a:t>Reflect Upon Our Neighbors-In-Need</a:t>
            </a:r>
          </a:p>
          <a:p>
            <a:pPr algn="ctr"/>
            <a:r>
              <a:rPr lang="en-US" sz="3600" dirty="0">
                <a:solidFill>
                  <a:srgbClr val="FF0000"/>
                </a:solidFill>
              </a:rPr>
              <a:t>Who Desperately Need Jobs</a:t>
            </a:r>
          </a:p>
        </p:txBody>
      </p:sp>
    </p:spTree>
    <p:extLst>
      <p:ext uri="{BB962C8B-B14F-4D97-AF65-F5344CB8AC3E}">
        <p14:creationId xmlns:p14="http://schemas.microsoft.com/office/powerpoint/2010/main" val="3679212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80B8-D404-4B7A-99B1-BAFB764A5E22}"/>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a:t>Closing Prayer &amp; Spiritual Advice: Father Eversole</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text, person, mammal&#10;&#10;Description automatically generated">
            <a:extLst>
              <a:ext uri="{FF2B5EF4-FFF2-40B4-BE49-F238E27FC236}">
                <a16:creationId xmlns:a16="http://schemas.microsoft.com/office/drawing/2014/main" id="{3B9D2C24-1C99-4F71-A3BA-DF97EEA23835}"/>
              </a:ext>
            </a:extLst>
          </p:cNvPr>
          <p:cNvPicPr>
            <a:picLocks noChangeAspect="1"/>
          </p:cNvPicPr>
          <p:nvPr/>
        </p:nvPicPr>
        <p:blipFill rotWithShape="1">
          <a:blip r:embed="rId2">
            <a:extLst>
              <a:ext uri="{28A0092B-C50C-407E-A947-70E740481C1C}">
                <a14:useLocalDpi xmlns:a14="http://schemas.microsoft.com/office/drawing/2010/main" val="0"/>
              </a:ext>
            </a:extLst>
          </a:blip>
          <a:srcRect l="16218" r="-2" b="-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3" name="Slide Number Placeholder 2">
            <a:extLst>
              <a:ext uri="{FF2B5EF4-FFF2-40B4-BE49-F238E27FC236}">
                <a16:creationId xmlns:a16="http://schemas.microsoft.com/office/drawing/2014/main" id="{4CF22826-12F5-4D20-A76C-5CDEF26536BD}"/>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8D4C71F6-89C4-4D03-933D-C5FBAD4C5AE0}" type="slidenum">
              <a:rPr lang="en-US" sz="1500">
                <a:solidFill>
                  <a:srgbClr val="FFFFFF"/>
                </a:solidFill>
                <a:latin typeface="Calibri" panose="020F0502020204030204"/>
              </a:rPr>
              <a:pPr algn="ctr">
                <a:spcAft>
                  <a:spcPts val="600"/>
                </a:spcAft>
                <a:defRPr/>
              </a:pPr>
              <a:t>21</a:t>
            </a:fld>
            <a:endParaRPr lang="en-US" sz="1500">
              <a:solidFill>
                <a:srgbClr val="FFFFFF"/>
              </a:solidFill>
              <a:latin typeface="Calibri" panose="020F0502020204030204"/>
            </a:endParaRPr>
          </a:p>
        </p:txBody>
      </p:sp>
    </p:spTree>
    <p:extLst>
      <p:ext uri="{BB962C8B-B14F-4D97-AF65-F5344CB8AC3E}">
        <p14:creationId xmlns:p14="http://schemas.microsoft.com/office/powerpoint/2010/main" val="37721543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121260"/>
            <a:ext cx="10515600" cy="782741"/>
          </a:xfrm>
        </p:spPr>
        <p:txBody>
          <a:bodyPr/>
          <a:lstStyle/>
          <a:p>
            <a:pPr algn="ctr"/>
            <a:r>
              <a:rPr lang="en-US" dirty="0"/>
              <a:t>Home Visitations</a:t>
            </a:r>
          </a:p>
        </p:txBody>
      </p:sp>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267665" y="573932"/>
            <a:ext cx="11736267" cy="6556442"/>
          </a:xfrm>
        </p:spPr>
        <p:txBody>
          <a:bodyPr>
            <a:normAutofit/>
          </a:bodyPr>
          <a:lstStyle/>
          <a:p>
            <a:pPr marL="0" indent="0">
              <a:buNone/>
            </a:pPr>
            <a:r>
              <a:rPr lang="en-US" dirty="0"/>
              <a:t>8. Home Visitation Team</a:t>
            </a:r>
          </a:p>
          <a:p>
            <a:pPr lvl="1">
              <a:buFont typeface="Wingdings" panose="05000000000000000000" pitchFamily="2" charset="2"/>
              <a:buChar char="Ø"/>
            </a:pPr>
            <a:r>
              <a:rPr lang="en-US" dirty="0"/>
              <a:t> Barbara Legaz</a:t>
            </a:r>
          </a:p>
          <a:p>
            <a:pPr lvl="1">
              <a:buFont typeface="Wingdings" panose="05000000000000000000" pitchFamily="2" charset="2"/>
              <a:buChar char="Ø"/>
            </a:pPr>
            <a:r>
              <a:rPr lang="en-US" dirty="0"/>
              <a:t> Deanna Kau</a:t>
            </a:r>
          </a:p>
          <a:p>
            <a:pPr lvl="1">
              <a:buFont typeface="Wingdings" panose="05000000000000000000" pitchFamily="2" charset="2"/>
              <a:buChar char="Ø"/>
            </a:pPr>
            <a:r>
              <a:rPr lang="en-US" dirty="0"/>
              <a:t> Lilian Fay</a:t>
            </a:r>
          </a:p>
          <a:p>
            <a:pPr lvl="1">
              <a:buFont typeface="Wingdings" panose="05000000000000000000" pitchFamily="2" charset="2"/>
              <a:buChar char="Ø"/>
            </a:pPr>
            <a:r>
              <a:rPr lang="en-US" dirty="0"/>
              <a:t> Ann Ellis</a:t>
            </a:r>
          </a:p>
          <a:p>
            <a:pPr lvl="1">
              <a:buFont typeface="Wingdings" panose="05000000000000000000" pitchFamily="2" charset="2"/>
              <a:buChar char="Ø"/>
            </a:pPr>
            <a:r>
              <a:rPr lang="en-US" dirty="0"/>
              <a:t> Deborah Franks</a:t>
            </a:r>
          </a:p>
          <a:p>
            <a:pPr lvl="1">
              <a:buFont typeface="Wingdings" panose="05000000000000000000" pitchFamily="2" charset="2"/>
              <a:buChar char="Ø"/>
            </a:pPr>
            <a:r>
              <a:rPr lang="en-US" dirty="0"/>
              <a:t> Annie Mason</a:t>
            </a:r>
          </a:p>
          <a:p>
            <a:pPr lvl="1">
              <a:buFont typeface="Wingdings" panose="05000000000000000000" pitchFamily="2" charset="2"/>
              <a:buChar char="Ø"/>
            </a:pPr>
            <a:r>
              <a:rPr lang="en-US" dirty="0"/>
              <a:t> Michael March</a:t>
            </a:r>
          </a:p>
          <a:p>
            <a:pPr lvl="1">
              <a:buFont typeface="Wingdings" panose="05000000000000000000" pitchFamily="2" charset="2"/>
              <a:buChar char="Ø"/>
            </a:pPr>
            <a:r>
              <a:rPr lang="en-US" dirty="0"/>
              <a:t> John Tighe</a:t>
            </a:r>
          </a:p>
          <a:p>
            <a:pPr lvl="1">
              <a:buFont typeface="Wingdings" panose="05000000000000000000" pitchFamily="2" charset="2"/>
              <a:buChar char="Ø"/>
            </a:pPr>
            <a:r>
              <a:rPr lang="en-US" dirty="0"/>
              <a:t> Laura Morris</a:t>
            </a:r>
          </a:p>
          <a:p>
            <a:pPr lvl="1">
              <a:buFont typeface="Wingdings" panose="05000000000000000000" pitchFamily="2" charset="2"/>
              <a:buChar char="Ø"/>
            </a:pPr>
            <a:r>
              <a:rPr lang="en-US" dirty="0"/>
              <a:t> Dave Scharett (Copied)</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 Ashley Juszczak (rejoin)</a:t>
            </a:r>
          </a:p>
          <a:p>
            <a:pPr lvl="1">
              <a:buFont typeface="Wingdings" panose="05000000000000000000" pitchFamily="2" charset="2"/>
              <a:buChar char="Ø"/>
            </a:pPr>
            <a:r>
              <a:rPr lang="en-US" dirty="0"/>
              <a:t> Matt Juszczak (rejoin)</a:t>
            </a:r>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22</a:t>
            </a:fld>
            <a:endParaRPr lang="en-US"/>
          </a:p>
        </p:txBody>
      </p:sp>
      <p:sp>
        <p:nvSpPr>
          <p:cNvPr id="6" name="TextBox 5">
            <a:extLst>
              <a:ext uri="{FF2B5EF4-FFF2-40B4-BE49-F238E27FC236}">
                <a16:creationId xmlns:a16="http://schemas.microsoft.com/office/drawing/2014/main" id="{B6003879-D5F0-4327-9E5A-948BFC0D5CE9}"/>
              </a:ext>
            </a:extLst>
          </p:cNvPr>
          <p:cNvSpPr txBox="1"/>
          <p:nvPr/>
        </p:nvSpPr>
        <p:spPr>
          <a:xfrm>
            <a:off x="5583676" y="2315183"/>
            <a:ext cx="6217596" cy="923330"/>
          </a:xfrm>
          <a:prstGeom prst="rect">
            <a:avLst/>
          </a:prstGeom>
          <a:noFill/>
        </p:spPr>
        <p:txBody>
          <a:bodyPr wrap="square" rtlCol="0">
            <a:spAutoFit/>
          </a:bodyPr>
          <a:lstStyle/>
          <a:p>
            <a:r>
              <a:rPr lang="en-US" sz="1800" b="1" i="1">
                <a:solidFill>
                  <a:srgbClr val="00B0F0"/>
                </a:solidFill>
              </a:rPr>
              <a:t>May we humbly acknowledge the Lord’s Blessings in providing us the resources needed to help our Neighbor’s-In-Need</a:t>
            </a:r>
            <a:br>
              <a:rPr lang="en-US" sz="1800" b="1" i="1">
                <a:solidFill>
                  <a:srgbClr val="00B0F0"/>
                </a:solidFill>
              </a:rPr>
            </a:br>
            <a:r>
              <a:rPr lang="en-US" sz="1800" b="1" i="1">
                <a:solidFill>
                  <a:srgbClr val="00B0F0"/>
                </a:solidFill>
              </a:rPr>
              <a:t>Not Least of Which Is the Support of our Priest and the Parish</a:t>
            </a:r>
            <a:endParaRPr lang="en-US" dirty="0"/>
          </a:p>
        </p:txBody>
      </p:sp>
    </p:spTree>
    <p:extLst>
      <p:ext uri="{BB962C8B-B14F-4D97-AF65-F5344CB8AC3E}">
        <p14:creationId xmlns:p14="http://schemas.microsoft.com/office/powerpoint/2010/main" val="2613152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096251-E0C4-4813-A16F-DB793C3E1A0D}"/>
              </a:ext>
            </a:extLst>
          </p:cNvPr>
          <p:cNvSpPr>
            <a:spLocks noGrp="1"/>
          </p:cNvSpPr>
          <p:nvPr>
            <p:ph type="sldNum" sz="quarter" idx="12"/>
          </p:nvPr>
        </p:nvSpPr>
        <p:spPr/>
        <p:txBody>
          <a:bodyPr/>
          <a:lstStyle/>
          <a:p>
            <a:fld id="{8D4C71F6-89C4-4D03-933D-C5FBAD4C5AE0}" type="slidenum">
              <a:rPr lang="en-US" smtClean="0"/>
              <a:t>3</a:t>
            </a:fld>
            <a:endParaRPr lang="en-US"/>
          </a:p>
        </p:txBody>
      </p:sp>
      <p:pic>
        <p:nvPicPr>
          <p:cNvPr id="6" name="Picture 5">
            <a:extLst>
              <a:ext uri="{FF2B5EF4-FFF2-40B4-BE49-F238E27FC236}">
                <a16:creationId xmlns:a16="http://schemas.microsoft.com/office/drawing/2014/main" id="{533D846D-3C93-498F-A165-17E203C606DB}"/>
              </a:ext>
            </a:extLst>
          </p:cNvPr>
          <p:cNvPicPr>
            <a:picLocks noChangeAspect="1"/>
          </p:cNvPicPr>
          <p:nvPr/>
        </p:nvPicPr>
        <p:blipFill>
          <a:blip r:embed="rId2"/>
          <a:stretch>
            <a:fillRect/>
          </a:stretch>
        </p:blipFill>
        <p:spPr>
          <a:xfrm>
            <a:off x="8221312" y="207586"/>
            <a:ext cx="2590680" cy="2401885"/>
          </a:xfrm>
          <a:prstGeom prst="rect">
            <a:avLst/>
          </a:prstGeom>
        </p:spPr>
      </p:pic>
      <p:sp>
        <p:nvSpPr>
          <p:cNvPr id="3" name="Rectangle 2">
            <a:extLst>
              <a:ext uri="{FF2B5EF4-FFF2-40B4-BE49-F238E27FC236}">
                <a16:creationId xmlns:a16="http://schemas.microsoft.com/office/drawing/2014/main" id="{CE5E57FE-2A6F-4B07-B78F-4675DC51D0F8}"/>
              </a:ext>
            </a:extLst>
          </p:cNvPr>
          <p:cNvSpPr/>
          <p:nvPr/>
        </p:nvSpPr>
        <p:spPr>
          <a:xfrm>
            <a:off x="6610680" y="2677145"/>
            <a:ext cx="5862049"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5">
                    <a:lumMod val="50000"/>
                  </a:schemeClr>
                </a:solidFill>
                <a:effectLst/>
              </a:rPr>
              <a:t>Dear Lord</a:t>
            </a:r>
          </a:p>
          <a:p>
            <a:pPr algn="ctr"/>
            <a:r>
              <a:rPr lang="en-US" sz="4000" b="1" dirty="0">
                <a:ln/>
                <a:solidFill>
                  <a:schemeClr val="accent5">
                    <a:lumMod val="50000"/>
                  </a:schemeClr>
                </a:solidFill>
              </a:rPr>
              <a:t>This Is My Prayer</a:t>
            </a:r>
            <a:endParaRPr lang="en-US" sz="4000" b="1" cap="none" spc="0" dirty="0">
              <a:ln/>
              <a:solidFill>
                <a:schemeClr val="accent5">
                  <a:lumMod val="50000"/>
                </a:schemeClr>
              </a:solidFill>
              <a:effectLst/>
            </a:endParaRPr>
          </a:p>
        </p:txBody>
      </p:sp>
      <p:sp>
        <p:nvSpPr>
          <p:cNvPr id="4" name="Rectangle 3">
            <a:extLst>
              <a:ext uri="{FF2B5EF4-FFF2-40B4-BE49-F238E27FC236}">
                <a16:creationId xmlns:a16="http://schemas.microsoft.com/office/drawing/2014/main" id="{9B90DEFB-8FA4-4B72-8A84-FDE5D4EE1AE1}"/>
              </a:ext>
            </a:extLst>
          </p:cNvPr>
          <p:cNvSpPr/>
          <p:nvPr/>
        </p:nvSpPr>
        <p:spPr>
          <a:xfrm>
            <a:off x="8468160" y="4744847"/>
            <a:ext cx="2096984" cy="1200329"/>
          </a:xfrm>
          <a:prstGeom prst="rect">
            <a:avLst/>
          </a:prstGeom>
          <a:noFill/>
        </p:spPr>
        <p:txBody>
          <a:bodyPr wrap="none" lIns="91440" tIns="45720" rIns="91440" bIns="45720">
            <a:spAutoFit/>
          </a:bodyPr>
          <a:lstStyle/>
          <a:p>
            <a:pPr algn="ctr"/>
            <a:r>
              <a:rPr 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Followed by</a:t>
            </a:r>
          </a:p>
          <a:p>
            <a:pPr algn="ctr"/>
            <a:r>
              <a:rPr 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The Our Father</a:t>
            </a:r>
          </a:p>
          <a:p>
            <a:pPr algn="ctr"/>
            <a:r>
              <a:rPr 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(next slide)</a:t>
            </a:r>
          </a:p>
        </p:txBody>
      </p:sp>
      <p:pic>
        <p:nvPicPr>
          <p:cNvPr id="5" name="Picture 4">
            <a:extLst>
              <a:ext uri="{FF2B5EF4-FFF2-40B4-BE49-F238E27FC236}">
                <a16:creationId xmlns:a16="http://schemas.microsoft.com/office/drawing/2014/main" id="{B5B17894-552A-4E3A-BA6F-F51D1BC0E71B}"/>
              </a:ext>
            </a:extLst>
          </p:cNvPr>
          <p:cNvPicPr>
            <a:picLocks noChangeAspect="1"/>
          </p:cNvPicPr>
          <p:nvPr/>
        </p:nvPicPr>
        <p:blipFill>
          <a:blip r:embed="rId3"/>
          <a:stretch>
            <a:fillRect/>
          </a:stretch>
        </p:blipFill>
        <p:spPr>
          <a:xfrm>
            <a:off x="-1" y="0"/>
            <a:ext cx="3921919" cy="6858000"/>
          </a:xfrm>
          <a:prstGeom prst="rect">
            <a:avLst/>
          </a:prstGeom>
        </p:spPr>
      </p:pic>
    </p:spTree>
    <p:extLst>
      <p:ext uri="{BB962C8B-B14F-4D97-AF65-F5344CB8AC3E}">
        <p14:creationId xmlns:p14="http://schemas.microsoft.com/office/powerpoint/2010/main" val="299709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50D301-5186-49E9-A111-6566177A2332}"/>
              </a:ext>
            </a:extLst>
          </p:cNvPr>
          <p:cNvSpPr>
            <a:spLocks noGrp="1"/>
          </p:cNvSpPr>
          <p:nvPr>
            <p:ph type="sldNum" sz="quarter" idx="12"/>
          </p:nvPr>
        </p:nvSpPr>
        <p:spPr/>
        <p:txBody>
          <a:bodyPr/>
          <a:lstStyle/>
          <a:p>
            <a:fld id="{8D4C71F6-89C4-4D03-933D-C5FBAD4C5AE0}" type="slidenum">
              <a:rPr lang="en-US" smtClean="0"/>
              <a:t>4</a:t>
            </a:fld>
            <a:endParaRPr lang="en-US"/>
          </a:p>
        </p:txBody>
      </p:sp>
      <p:pic>
        <p:nvPicPr>
          <p:cNvPr id="4" name="Picture 3" descr="Text&#10;&#10;Description automatically generated with low confidence">
            <a:extLst>
              <a:ext uri="{FF2B5EF4-FFF2-40B4-BE49-F238E27FC236}">
                <a16:creationId xmlns:a16="http://schemas.microsoft.com/office/drawing/2014/main" id="{297920DE-6AAC-4B41-8E04-516DBD385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 y="27432"/>
            <a:ext cx="9107424" cy="6830568"/>
          </a:xfrm>
          <a:prstGeom prst="rect">
            <a:avLst/>
          </a:prstGeom>
        </p:spPr>
      </p:pic>
    </p:spTree>
    <p:extLst>
      <p:ext uri="{BB962C8B-B14F-4D97-AF65-F5344CB8AC3E}">
        <p14:creationId xmlns:p14="http://schemas.microsoft.com/office/powerpoint/2010/main" val="723458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6B2449-FF07-47FC-AA19-DB68D98F3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94261F-1ED3-4E90-88E6-134791440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716"/>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37002AA-873D-48BB-97DB-3861E0AB3DB1}"/>
              </a:ext>
            </a:extLst>
          </p:cNvPr>
          <p:cNvSpPr>
            <a:spLocks noGrp="1"/>
          </p:cNvSpPr>
          <p:nvPr>
            <p:ph type="title"/>
          </p:nvPr>
        </p:nvSpPr>
        <p:spPr>
          <a:xfrm>
            <a:off x="1578043" y="590062"/>
            <a:ext cx="5347266" cy="2838938"/>
          </a:xfrm>
        </p:spPr>
        <p:txBody>
          <a:bodyPr vert="horz" lIns="91440" tIns="45720" rIns="91440" bIns="45720" rtlCol="0" anchor="b">
            <a:normAutofit/>
          </a:bodyPr>
          <a:lstStyle/>
          <a:p>
            <a:r>
              <a:rPr lang="en-US" sz="5600" kern="1200">
                <a:solidFill>
                  <a:srgbClr val="FFFFFF"/>
                </a:solidFill>
                <a:latin typeface="+mj-lt"/>
                <a:ea typeface="+mj-ea"/>
                <a:cs typeface="+mj-cs"/>
              </a:rPr>
              <a:t>Spiritual Advisor’s Presentation</a:t>
            </a:r>
          </a:p>
        </p:txBody>
      </p:sp>
      <p:sp>
        <p:nvSpPr>
          <p:cNvPr id="3" name="Text Placeholder 2">
            <a:extLst>
              <a:ext uri="{FF2B5EF4-FFF2-40B4-BE49-F238E27FC236}">
                <a16:creationId xmlns:a16="http://schemas.microsoft.com/office/drawing/2014/main" id="{53F9B37A-CA7B-49DF-887D-B9A4E6B3BEDB}"/>
              </a:ext>
            </a:extLst>
          </p:cNvPr>
          <p:cNvSpPr>
            <a:spLocks noGrp="1"/>
          </p:cNvSpPr>
          <p:nvPr>
            <p:ph type="body" idx="1"/>
          </p:nvPr>
        </p:nvSpPr>
        <p:spPr>
          <a:xfrm>
            <a:off x="1578043" y="3739764"/>
            <a:ext cx="5324405" cy="1198120"/>
          </a:xfrm>
        </p:spPr>
        <p:txBody>
          <a:bodyPr vert="horz" lIns="91440" tIns="45720" rIns="91440" bIns="45720" rtlCol="0">
            <a:normAutofit/>
          </a:bodyPr>
          <a:lstStyle/>
          <a:p>
            <a:r>
              <a:rPr lang="en-US" sz="2000" i="1" kern="1200">
                <a:solidFill>
                  <a:srgbClr val="FFFFFF"/>
                </a:solidFill>
                <a:latin typeface="+mn-lt"/>
                <a:ea typeface="+mn-ea"/>
                <a:cs typeface="+mn-cs"/>
              </a:rPr>
              <a:t>Father Eversole</a:t>
            </a:r>
          </a:p>
        </p:txBody>
      </p:sp>
      <p:sp>
        <p:nvSpPr>
          <p:cNvPr id="4" name="Slide Number Placeholder 3">
            <a:extLst>
              <a:ext uri="{FF2B5EF4-FFF2-40B4-BE49-F238E27FC236}">
                <a16:creationId xmlns:a16="http://schemas.microsoft.com/office/drawing/2014/main" id="{F7AFD64C-11B6-4867-B75C-7C96134B1ED9}"/>
              </a:ext>
            </a:extLst>
          </p:cNvPr>
          <p:cNvSpPr>
            <a:spLocks noGrp="1"/>
          </p:cNvSpPr>
          <p:nvPr>
            <p:ph type="sldNum" sz="quarter" idx="12"/>
          </p:nvPr>
        </p:nvSpPr>
        <p:spPr>
          <a:xfrm>
            <a:off x="8610600" y="224937"/>
            <a:ext cx="2743200" cy="365125"/>
          </a:xfrm>
        </p:spPr>
        <p:txBody>
          <a:bodyPr vert="horz" lIns="91440" tIns="45720" rIns="91440" bIns="45720" rtlCol="0" anchor="ctr">
            <a:normAutofit/>
          </a:bodyPr>
          <a:lstStyle/>
          <a:p>
            <a:pPr>
              <a:spcAft>
                <a:spcPts val="600"/>
              </a:spcAft>
            </a:pPr>
            <a:fld id="{8D4C71F6-89C4-4D03-933D-C5FBAD4C5AE0}" type="slidenum">
              <a:rPr lang="en-US">
                <a:solidFill>
                  <a:srgbClr val="FFFFFF"/>
                </a:solidFill>
              </a:rPr>
              <a:pPr>
                <a:spcAft>
                  <a:spcPts val="600"/>
                </a:spcAft>
              </a:pPr>
              <a:t>5</a:t>
            </a:fld>
            <a:endParaRPr lang="en-US">
              <a:solidFill>
                <a:srgbClr val="FFFFFF"/>
              </a:solidFill>
            </a:endParaRPr>
          </a:p>
        </p:txBody>
      </p:sp>
      <p:grpSp>
        <p:nvGrpSpPr>
          <p:cNvPr id="15" name="Group 14">
            <a:extLst>
              <a:ext uri="{FF2B5EF4-FFF2-40B4-BE49-F238E27FC236}">
                <a16:creationId xmlns:a16="http://schemas.microsoft.com/office/drawing/2014/main" id="{C6052961-5ADC-4465-9B95-E6D4A490D5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3696" y="1606411"/>
            <a:ext cx="465456" cy="581432"/>
            <a:chOff x="653696" y="1606411"/>
            <a:chExt cx="465456" cy="581432"/>
          </a:xfrm>
          <a:solidFill>
            <a:srgbClr val="FFFFFF"/>
          </a:solidFill>
        </p:grpSpPr>
        <p:sp>
          <p:nvSpPr>
            <p:cNvPr id="1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69236" y="1606411"/>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014" y="183570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3696" y="2060130"/>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0" name="Straight Connector 1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01262"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6" name="Picture 5" descr="Shape&#10;&#10;Description automatically generated with low confidence">
            <a:extLst>
              <a:ext uri="{FF2B5EF4-FFF2-40B4-BE49-F238E27FC236}">
                <a16:creationId xmlns:a16="http://schemas.microsoft.com/office/drawing/2014/main" id="{5134DE69-78FD-4342-B6EE-A6D040208E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4411" y="573583"/>
            <a:ext cx="3997583" cy="5710833"/>
          </a:xfrm>
          <a:prstGeom prst="rect">
            <a:avLst/>
          </a:prstGeom>
        </p:spPr>
      </p:pic>
    </p:spTree>
    <p:extLst>
      <p:ext uri="{BB962C8B-B14F-4D97-AF65-F5344CB8AC3E}">
        <p14:creationId xmlns:p14="http://schemas.microsoft.com/office/powerpoint/2010/main" val="417385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A94A-DBAE-437A-855C-04BF5741182F}"/>
              </a:ext>
            </a:extLst>
          </p:cNvPr>
          <p:cNvSpPr>
            <a:spLocks noGrp="1"/>
          </p:cNvSpPr>
          <p:nvPr>
            <p:ph type="title"/>
          </p:nvPr>
        </p:nvSpPr>
        <p:spPr/>
        <p:txBody>
          <a:bodyPr/>
          <a:lstStyle/>
          <a:p>
            <a:r>
              <a:rPr lang="en-US" dirty="0"/>
              <a:t>Treasurer’s Report: Don Carlson</a:t>
            </a:r>
          </a:p>
        </p:txBody>
      </p:sp>
      <p:sp>
        <p:nvSpPr>
          <p:cNvPr id="3" name="Content Placeholder 2">
            <a:extLst>
              <a:ext uri="{FF2B5EF4-FFF2-40B4-BE49-F238E27FC236}">
                <a16:creationId xmlns:a16="http://schemas.microsoft.com/office/drawing/2014/main" id="{76341D14-6BBF-4825-9797-0A4A980C2F2D}"/>
              </a:ext>
            </a:extLst>
          </p:cNvPr>
          <p:cNvSpPr>
            <a:spLocks noGrp="1"/>
          </p:cNvSpPr>
          <p:nvPr>
            <p:ph idx="1"/>
          </p:nvPr>
        </p:nvSpPr>
        <p:spPr>
          <a:xfrm>
            <a:off x="463296" y="1511808"/>
            <a:ext cx="10890504" cy="4665155"/>
          </a:xfrm>
        </p:spPr>
        <p:txBody>
          <a:bodyPr/>
          <a:lstStyle/>
          <a:p>
            <a:pPr marL="514350" indent="-514350">
              <a:buFont typeface="+mj-lt"/>
              <a:buAutoNum type="arabicPeriod"/>
            </a:pPr>
            <a:r>
              <a:rPr lang="en-US" dirty="0"/>
              <a:t>Current Balance</a:t>
            </a:r>
          </a:p>
          <a:p>
            <a:pPr marL="514350" indent="-514350">
              <a:buFont typeface="+mj-lt"/>
              <a:buAutoNum type="arabicPeriod"/>
            </a:pPr>
            <a:r>
              <a:rPr lang="en-US" dirty="0"/>
              <a:t>Bills Paid</a:t>
            </a:r>
          </a:p>
          <a:p>
            <a:pPr marL="514350" indent="-514350">
              <a:buFont typeface="+mj-lt"/>
              <a:buAutoNum type="arabicPeriod"/>
            </a:pPr>
            <a:r>
              <a:rPr lang="en-US" dirty="0"/>
              <a:t>Online Donations</a:t>
            </a:r>
          </a:p>
          <a:p>
            <a:pPr marL="971550" lvl="1" indent="-514350">
              <a:buFont typeface="+mj-lt"/>
              <a:buAutoNum type="alphaLcPeriod"/>
            </a:pPr>
            <a:r>
              <a:rPr lang="en-US" dirty="0"/>
              <a:t>Online donations $600</a:t>
            </a:r>
          </a:p>
          <a:p>
            <a:pPr marL="971550" lvl="1" indent="-514350">
              <a:buFont typeface="+mj-lt"/>
              <a:buAutoNum type="alphaLcPeriod"/>
            </a:pPr>
            <a:r>
              <a:rPr lang="en-US" dirty="0"/>
              <a:t>NEW Partner/Donor $500</a:t>
            </a:r>
          </a:p>
          <a:p>
            <a:pPr marL="971550" lvl="1" indent="-514350">
              <a:buFont typeface="+mj-lt"/>
              <a:buAutoNum type="alphaLcPeriod"/>
            </a:pPr>
            <a:r>
              <a:rPr lang="en-US" dirty="0"/>
              <a:t>Cash donations $200</a:t>
            </a:r>
          </a:p>
          <a:p>
            <a:pPr marL="514350" indent="-514350">
              <a:buFont typeface="+mj-lt"/>
              <a:buAutoNum type="arabicPeriod"/>
            </a:pPr>
            <a:r>
              <a:rPr lang="en-US" dirty="0"/>
              <a:t>Other financial issues as appropriate</a:t>
            </a:r>
          </a:p>
        </p:txBody>
      </p:sp>
      <p:sp>
        <p:nvSpPr>
          <p:cNvPr id="4" name="Slide Number Placeholder 3">
            <a:extLst>
              <a:ext uri="{FF2B5EF4-FFF2-40B4-BE49-F238E27FC236}">
                <a16:creationId xmlns:a16="http://schemas.microsoft.com/office/drawing/2014/main" id="{C36A8331-AD06-421F-8FF6-A015BB938914}"/>
              </a:ext>
            </a:extLst>
          </p:cNvPr>
          <p:cNvSpPr>
            <a:spLocks noGrp="1"/>
          </p:cNvSpPr>
          <p:nvPr>
            <p:ph type="sldNum" sz="quarter" idx="12"/>
          </p:nvPr>
        </p:nvSpPr>
        <p:spPr/>
        <p:txBody>
          <a:bodyPr/>
          <a:lstStyle/>
          <a:p>
            <a:fld id="{8D4C71F6-89C4-4D03-933D-C5FBAD4C5AE0}" type="slidenum">
              <a:rPr lang="en-US" smtClean="0"/>
              <a:t>6</a:t>
            </a:fld>
            <a:endParaRPr lang="en-US"/>
          </a:p>
        </p:txBody>
      </p:sp>
    </p:spTree>
    <p:extLst>
      <p:ext uri="{BB962C8B-B14F-4D97-AF65-F5344CB8AC3E}">
        <p14:creationId xmlns:p14="http://schemas.microsoft.com/office/powerpoint/2010/main" val="3095284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121260"/>
            <a:ext cx="10515600" cy="782741"/>
          </a:xfrm>
        </p:spPr>
        <p:txBody>
          <a:bodyPr/>
          <a:lstStyle/>
          <a:p>
            <a:pPr algn="ctr"/>
            <a:r>
              <a:rPr lang="en-US" dirty="0"/>
              <a:t>Home Visitations</a:t>
            </a:r>
          </a:p>
        </p:txBody>
      </p:sp>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267665" y="573932"/>
            <a:ext cx="11736267" cy="6556442"/>
          </a:xfrm>
        </p:spPr>
        <p:txBody>
          <a:bodyPr>
            <a:normAutofit/>
          </a:bodyPr>
          <a:lstStyle/>
          <a:p>
            <a:pPr marL="0" indent="0">
              <a:buNone/>
            </a:pPr>
            <a:r>
              <a:rPr lang="en-US" dirty="0"/>
              <a:t>1. Worked </a:t>
            </a:r>
            <a:r>
              <a:rPr lang="en-US" b="1" dirty="0">
                <a:solidFill>
                  <a:srgbClr val="FF0000"/>
                </a:solidFill>
              </a:rPr>
              <a:t>31 cases</a:t>
            </a:r>
            <a:r>
              <a:rPr lang="en-US" dirty="0"/>
              <a:t>.</a:t>
            </a:r>
          </a:p>
          <a:p>
            <a:pPr lvl="1">
              <a:buFont typeface="Wingdings" panose="05000000000000000000" pitchFamily="2" charset="2"/>
              <a:buChar char="Ø"/>
            </a:pPr>
            <a:r>
              <a:rPr lang="en-US" dirty="0"/>
              <a:t> Closed 21 cases</a:t>
            </a:r>
          </a:p>
          <a:p>
            <a:pPr lvl="1">
              <a:buFont typeface="Wingdings" panose="05000000000000000000" pitchFamily="2" charset="2"/>
              <a:buChar char="Ø"/>
            </a:pPr>
            <a:r>
              <a:rPr lang="en-US" dirty="0"/>
              <a:t> </a:t>
            </a:r>
            <a:r>
              <a:rPr lang="en-US" b="1" dirty="0">
                <a:solidFill>
                  <a:srgbClr val="FF0000"/>
                </a:solidFill>
              </a:rPr>
              <a:t>Helped 10 families</a:t>
            </a:r>
          </a:p>
          <a:p>
            <a:pPr lvl="1">
              <a:buFont typeface="Wingdings" panose="05000000000000000000" pitchFamily="2" charset="2"/>
              <a:buChar char="Ø"/>
            </a:pPr>
            <a:r>
              <a:rPr lang="en-US" dirty="0"/>
              <a:t> 2 cases no longer needed help this month</a:t>
            </a:r>
          </a:p>
          <a:p>
            <a:pPr lvl="1">
              <a:buFont typeface="Wingdings" panose="05000000000000000000" pitchFamily="2" charset="2"/>
              <a:buChar char="Ø"/>
            </a:pPr>
            <a:r>
              <a:rPr lang="en-US" dirty="0"/>
              <a:t> 1 case referred to MICAH and to the Brisbane Shelter</a:t>
            </a:r>
          </a:p>
          <a:p>
            <a:pPr marL="0" indent="0">
              <a:buNone/>
            </a:pPr>
            <a:r>
              <a:rPr lang="en-US" dirty="0"/>
              <a:t>2. Catholic Charities provided </a:t>
            </a:r>
            <a:r>
              <a:rPr lang="en-US" dirty="0">
                <a:solidFill>
                  <a:srgbClr val="FF0000"/>
                </a:solidFill>
              </a:rPr>
              <a:t>$1,950 in utilities support</a:t>
            </a:r>
            <a:r>
              <a:rPr lang="en-US" dirty="0"/>
              <a:t>.</a:t>
            </a:r>
          </a:p>
          <a:p>
            <a:pPr marL="0" indent="0">
              <a:buNone/>
            </a:pPr>
            <a:r>
              <a:rPr lang="en-US" dirty="0"/>
              <a:t>3. Catholic Charities Emergency Assistance Office has increased the amount that they will pay for </a:t>
            </a:r>
            <a:r>
              <a:rPr lang="en-US" dirty="0">
                <a:solidFill>
                  <a:srgbClr val="FF0000"/>
                </a:solidFill>
              </a:rPr>
              <a:t>either rent or utilities to $2,000</a:t>
            </a:r>
            <a:r>
              <a:rPr lang="en-US" dirty="0"/>
              <a:t>.  </a:t>
            </a:r>
            <a:r>
              <a:rPr lang="en-US" b="1" u="sng" dirty="0">
                <a:solidFill>
                  <a:srgbClr val="FF0000"/>
                </a:solidFill>
              </a:rPr>
              <a:t>This is a big deal!!!</a:t>
            </a:r>
          </a:p>
          <a:p>
            <a:pPr marL="0" indent="0">
              <a:buNone/>
            </a:pPr>
            <a:r>
              <a:rPr lang="en-US" dirty="0"/>
              <a:t>4. Saint Faustina Conference paid </a:t>
            </a:r>
            <a:r>
              <a:rPr lang="en-US" dirty="0">
                <a:solidFill>
                  <a:srgbClr val="FF0000"/>
                </a:solidFill>
              </a:rPr>
              <a:t>$3,315.51 in utility bills</a:t>
            </a:r>
            <a:r>
              <a:rPr lang="en-US" dirty="0"/>
              <a:t>.  This time of year, sees large increases in electric bills for those who heat with electricity (the MOST expensive way to heat).  The Conference paid </a:t>
            </a:r>
            <a:r>
              <a:rPr lang="en-US" dirty="0">
                <a:solidFill>
                  <a:srgbClr val="FF0000"/>
                </a:solidFill>
              </a:rPr>
              <a:t>$836.68 in rent </a:t>
            </a:r>
            <a:r>
              <a:rPr lang="en-US" dirty="0"/>
              <a:t>and </a:t>
            </a:r>
            <a:r>
              <a:rPr lang="en-US" dirty="0">
                <a:solidFill>
                  <a:srgbClr val="FF0000"/>
                </a:solidFill>
              </a:rPr>
              <a:t>$110 for other items.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7</a:t>
            </a:fld>
            <a:endParaRPr lang="en-US"/>
          </a:p>
        </p:txBody>
      </p:sp>
    </p:spTree>
    <p:extLst>
      <p:ext uri="{BB962C8B-B14F-4D97-AF65-F5344CB8AC3E}">
        <p14:creationId xmlns:p14="http://schemas.microsoft.com/office/powerpoint/2010/main" val="54051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121260"/>
            <a:ext cx="10515600" cy="782741"/>
          </a:xfrm>
        </p:spPr>
        <p:txBody>
          <a:bodyPr/>
          <a:lstStyle/>
          <a:p>
            <a:pPr algn="ctr"/>
            <a:r>
              <a:rPr lang="en-US" dirty="0"/>
              <a:t>Home Visitations</a:t>
            </a:r>
          </a:p>
        </p:txBody>
      </p:sp>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267665" y="573932"/>
            <a:ext cx="11736267" cy="6556442"/>
          </a:xfrm>
        </p:spPr>
        <p:txBody>
          <a:bodyPr>
            <a:normAutofit fontScale="55000" lnSpcReduction="20000"/>
          </a:bodyPr>
          <a:lstStyle/>
          <a:p>
            <a:pPr marL="0" indent="0">
              <a:buNone/>
            </a:pPr>
            <a:r>
              <a:rPr lang="en-US" dirty="0"/>
              <a:t>5. The Central Virginia Housing Coalition is increasing their assistance for delinquent rent.  Michael March is the lead in coordinating this much needed support.</a:t>
            </a:r>
          </a:p>
          <a:p>
            <a:pPr marL="0" indent="0">
              <a:buNone/>
            </a:pPr>
            <a:r>
              <a:rPr lang="en-US" dirty="0"/>
              <a:t>6. The latest $1.9T Federal American Rescue Plan Act (FARPA) contains </a:t>
            </a:r>
            <a:r>
              <a:rPr lang="en-US" b="1" dirty="0">
                <a:solidFill>
                  <a:srgbClr val="FF0000"/>
                </a:solidFill>
              </a:rPr>
              <a:t>$21.6 billion </a:t>
            </a:r>
            <a:r>
              <a:rPr lang="en-US" dirty="0"/>
              <a:t>in </a:t>
            </a:r>
            <a:r>
              <a:rPr lang="en-US" b="1" dirty="0">
                <a:solidFill>
                  <a:srgbClr val="FF0000"/>
                </a:solidFill>
              </a:rPr>
              <a:t>emergency rental assistance </a:t>
            </a:r>
            <a:r>
              <a:rPr lang="en-US" dirty="0"/>
              <a:t>and more for utilities and food.  Funds will be administered by the individual States through grants.  </a:t>
            </a:r>
            <a:r>
              <a:rPr lang="en-US" b="1" dirty="0">
                <a:solidFill>
                  <a:srgbClr val="FF0000"/>
                </a:solidFill>
              </a:rPr>
              <a:t>Saint Faustina will be applying for one or more of these grants</a:t>
            </a:r>
            <a:r>
              <a:rPr lang="en-US" dirty="0"/>
              <a:t> to directly support those in need/affected by COVID 19.  Members of the Conference attended a </a:t>
            </a:r>
            <a:r>
              <a:rPr lang="en-US" b="1" dirty="0">
                <a:solidFill>
                  <a:srgbClr val="FF0000"/>
                </a:solidFill>
              </a:rPr>
              <a:t>SVdP National Council Webinar</a:t>
            </a:r>
            <a:r>
              <a:rPr lang="en-US" dirty="0"/>
              <a:t> on how the SVdP Conferences may access these funds.</a:t>
            </a:r>
          </a:p>
          <a:p>
            <a:pPr marL="0" indent="0">
              <a:buNone/>
            </a:pPr>
            <a:r>
              <a:rPr lang="en-US" dirty="0"/>
              <a:t>Assistance will be available to households meeting certain income requirements, at risk of homelessness, or with at least one member on unemployment, and could be for up to 12 months of rent (</a:t>
            </a:r>
            <a:r>
              <a:rPr lang="en-US" b="1" dirty="0">
                <a:solidFill>
                  <a:srgbClr val="FF0000"/>
                </a:solidFill>
              </a:rPr>
              <a:t>including future payments as well as arrears</a:t>
            </a:r>
            <a:r>
              <a:rPr lang="en-US" dirty="0"/>
              <a:t>).</a:t>
            </a:r>
          </a:p>
          <a:p>
            <a:pPr marL="0" indent="0">
              <a:buNone/>
            </a:pPr>
            <a:r>
              <a:rPr lang="en-US" dirty="0"/>
              <a:t>The bill also includes:</a:t>
            </a:r>
          </a:p>
          <a:p>
            <a:pPr marL="0" indent="0">
              <a:buNone/>
            </a:pPr>
            <a:r>
              <a:rPr lang="en-US" dirty="0"/>
              <a:t>• $5 billion for Emergency Housing Vouchers for people experiencing homelessness or at risk of</a:t>
            </a:r>
          </a:p>
          <a:p>
            <a:pPr marL="0" indent="0">
              <a:buNone/>
            </a:pPr>
            <a:r>
              <a:rPr lang="en-US" dirty="0"/>
              <a:t>becoming homeless.</a:t>
            </a:r>
          </a:p>
          <a:p>
            <a:pPr marL="0" indent="0">
              <a:buNone/>
            </a:pPr>
            <a:r>
              <a:rPr lang="en-US" dirty="0"/>
              <a:t>• $5 billion in flexible funding for the HOME Investment Partnerships Programs</a:t>
            </a:r>
          </a:p>
          <a:p>
            <a:pPr marL="0" indent="0">
              <a:buNone/>
            </a:pPr>
            <a:r>
              <a:rPr lang="en-US" dirty="0"/>
              <a:t>• $750 million for Native Americans and Native Hawaiians</a:t>
            </a:r>
          </a:p>
          <a:p>
            <a:pPr marL="0" indent="0">
              <a:buNone/>
            </a:pPr>
            <a:r>
              <a:rPr lang="en-US" dirty="0"/>
              <a:t>• $100 million for rural housing</a:t>
            </a:r>
          </a:p>
          <a:p>
            <a:pPr marL="0" indent="0">
              <a:buNone/>
            </a:pPr>
            <a:r>
              <a:rPr lang="en-US" b="1" dirty="0">
                <a:solidFill>
                  <a:srgbClr val="FF0000"/>
                </a:solidFill>
              </a:rPr>
              <a:t>Utilities</a:t>
            </a:r>
          </a:p>
          <a:p>
            <a:pPr marL="0" indent="0">
              <a:buNone/>
            </a:pPr>
            <a:r>
              <a:rPr lang="en-US" dirty="0"/>
              <a:t>The bill provides </a:t>
            </a:r>
            <a:r>
              <a:rPr lang="en-US" b="1" dirty="0">
                <a:solidFill>
                  <a:srgbClr val="FF0000"/>
                </a:solidFill>
              </a:rPr>
              <a:t>$4.5 billion </a:t>
            </a:r>
            <a:r>
              <a:rPr lang="en-US" dirty="0"/>
              <a:t>for the </a:t>
            </a:r>
            <a:r>
              <a:rPr lang="en-US" b="1" dirty="0">
                <a:solidFill>
                  <a:srgbClr val="FF0000"/>
                </a:solidFill>
              </a:rPr>
              <a:t>Low-Income Home Energy Assistance Program (LIHEAP) </a:t>
            </a:r>
            <a:r>
              <a:rPr lang="en-US" dirty="0"/>
              <a:t>to</a:t>
            </a:r>
          </a:p>
          <a:p>
            <a:pPr marL="0" indent="0">
              <a:buNone/>
            </a:pPr>
            <a:r>
              <a:rPr lang="en-US" dirty="0"/>
              <a:t>help households with utility assistance, as well as </a:t>
            </a:r>
            <a:r>
              <a:rPr lang="en-US" b="1" dirty="0">
                <a:solidFill>
                  <a:srgbClr val="FF0000"/>
                </a:solidFill>
              </a:rPr>
              <a:t>$500 million specifically </a:t>
            </a:r>
            <a:r>
              <a:rPr lang="en-US" dirty="0"/>
              <a:t>for low-income households</a:t>
            </a:r>
          </a:p>
          <a:p>
            <a:pPr marL="0" indent="0">
              <a:buNone/>
            </a:pPr>
            <a:r>
              <a:rPr lang="en-US" dirty="0"/>
              <a:t>with excessive </a:t>
            </a:r>
            <a:r>
              <a:rPr lang="en-US" b="1" dirty="0">
                <a:solidFill>
                  <a:srgbClr val="FF0000"/>
                </a:solidFill>
              </a:rPr>
              <a:t>water</a:t>
            </a:r>
            <a:r>
              <a:rPr lang="en-US" dirty="0"/>
              <a:t> and wastewater bills/arrearages. Water assistance will be administered through</a:t>
            </a:r>
          </a:p>
          <a:p>
            <a:pPr marL="0" indent="0">
              <a:buNone/>
            </a:pPr>
            <a:r>
              <a:rPr lang="en-US" dirty="0"/>
              <a:t>the income-based programs at local water departments. </a:t>
            </a:r>
          </a:p>
          <a:p>
            <a:pPr marL="0" indent="0">
              <a:buNone/>
            </a:pPr>
            <a:r>
              <a:rPr lang="en-US" dirty="0"/>
              <a:t>7. Saint Faustina Conference Grant writing Team:</a:t>
            </a:r>
          </a:p>
          <a:p>
            <a:pPr lvl="1">
              <a:buFont typeface="Wingdings" panose="05000000000000000000" pitchFamily="2" charset="2"/>
              <a:buChar char="Ø"/>
            </a:pPr>
            <a:r>
              <a:rPr lang="en-US" sz="2000" dirty="0"/>
              <a:t> Annie Mason</a:t>
            </a:r>
          </a:p>
          <a:p>
            <a:pPr lvl="1">
              <a:buFont typeface="Wingdings" panose="05000000000000000000" pitchFamily="2" charset="2"/>
              <a:buChar char="Ø"/>
            </a:pPr>
            <a:r>
              <a:rPr lang="en-US" sz="2000" dirty="0"/>
              <a:t> Cathy Lee</a:t>
            </a:r>
          </a:p>
          <a:p>
            <a:pPr lvl="1">
              <a:buFont typeface="Wingdings" panose="05000000000000000000" pitchFamily="2" charset="2"/>
              <a:buChar char="Ø"/>
            </a:pPr>
            <a:r>
              <a:rPr lang="en-US" sz="2000" dirty="0"/>
              <a:t> Don Carlson</a:t>
            </a:r>
          </a:p>
          <a:p>
            <a:pPr lvl="1">
              <a:buFont typeface="Wingdings" panose="05000000000000000000" pitchFamily="2" charset="2"/>
              <a:buChar char="Ø"/>
            </a:pPr>
            <a:r>
              <a:rPr lang="en-US" sz="2000" dirty="0"/>
              <a:t> Dave Scharett</a:t>
            </a:r>
          </a:p>
          <a:p>
            <a:pPr lvl="1">
              <a:buFont typeface="Wingdings" panose="05000000000000000000" pitchFamily="2" charset="2"/>
              <a:buChar char="Ø"/>
            </a:pPr>
            <a:r>
              <a:rPr lang="en-US" sz="2000" dirty="0"/>
              <a:t> Any other volunteers??</a:t>
            </a:r>
          </a:p>
          <a:p>
            <a:pPr marL="0" indent="0">
              <a:buNone/>
            </a:pPr>
            <a:endParaRPr lang="en-US" dirty="0"/>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8</a:t>
            </a:fld>
            <a:endParaRPr lang="en-US"/>
          </a:p>
        </p:txBody>
      </p:sp>
    </p:spTree>
    <p:extLst>
      <p:ext uri="{BB962C8B-B14F-4D97-AF65-F5344CB8AC3E}">
        <p14:creationId xmlns:p14="http://schemas.microsoft.com/office/powerpoint/2010/main" val="390798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A762-AC4F-4AB3-B235-60253B53924C}"/>
              </a:ext>
            </a:extLst>
          </p:cNvPr>
          <p:cNvSpPr>
            <a:spLocks noGrp="1"/>
          </p:cNvSpPr>
          <p:nvPr>
            <p:ph type="title"/>
          </p:nvPr>
        </p:nvSpPr>
        <p:spPr>
          <a:xfrm>
            <a:off x="838200" y="63559"/>
            <a:ext cx="10515600" cy="782741"/>
          </a:xfrm>
        </p:spPr>
        <p:txBody>
          <a:bodyPr>
            <a:normAutofit/>
          </a:bodyPr>
          <a:lstStyle/>
          <a:p>
            <a:pPr algn="ctr"/>
            <a:r>
              <a:rPr lang="en-US" dirty="0"/>
              <a:t>President’s Report</a:t>
            </a:r>
          </a:p>
        </p:txBody>
      </p:sp>
      <p:sp>
        <p:nvSpPr>
          <p:cNvPr id="3" name="Content Placeholder 2">
            <a:extLst>
              <a:ext uri="{FF2B5EF4-FFF2-40B4-BE49-F238E27FC236}">
                <a16:creationId xmlns:a16="http://schemas.microsoft.com/office/drawing/2014/main" id="{4C2F833F-E5BF-4FCE-93CC-CB912A8509E2}"/>
              </a:ext>
            </a:extLst>
          </p:cNvPr>
          <p:cNvSpPr>
            <a:spLocks noGrp="1"/>
          </p:cNvSpPr>
          <p:nvPr>
            <p:ph idx="1"/>
          </p:nvPr>
        </p:nvSpPr>
        <p:spPr>
          <a:xfrm>
            <a:off x="136190" y="807393"/>
            <a:ext cx="11974748" cy="6001965"/>
          </a:xfrm>
        </p:spPr>
        <p:txBody>
          <a:bodyPr>
            <a:normAutofit/>
          </a:bodyPr>
          <a:lstStyle/>
          <a:p>
            <a:pPr marL="514350" indent="-514350">
              <a:buAutoNum type="arabicPeriod"/>
            </a:pPr>
            <a:r>
              <a:rPr lang="en-US" dirty="0"/>
              <a:t>On March 27th </a:t>
            </a:r>
            <a:r>
              <a:rPr lang="en-US" b="1" dirty="0">
                <a:solidFill>
                  <a:srgbClr val="FF0000"/>
                </a:solidFill>
              </a:rPr>
              <a:t>The Saint Faustina Conference provided Easter Baskets to 92 Neighbors-In-Need Children</a:t>
            </a:r>
            <a:r>
              <a:rPr lang="en-US" dirty="0"/>
              <a:t>.  </a:t>
            </a:r>
          </a:p>
          <a:p>
            <a:pPr marL="514350" indent="-514350">
              <a:buAutoNum type="arabicPeriod"/>
            </a:pPr>
            <a:r>
              <a:rPr lang="en-US" dirty="0"/>
              <a:t>The Conference has distributed </a:t>
            </a:r>
            <a:r>
              <a:rPr lang="en-US" b="1" dirty="0">
                <a:solidFill>
                  <a:srgbClr val="FF0000"/>
                </a:solidFill>
              </a:rPr>
              <a:t>an additional 60+ Easter Baskets</a:t>
            </a:r>
            <a:r>
              <a:rPr lang="en-US" dirty="0"/>
              <a:t>.  </a:t>
            </a:r>
          </a:p>
          <a:p>
            <a:pPr marL="514350" indent="-514350">
              <a:buAutoNum type="arabicPeriod"/>
            </a:pPr>
            <a:r>
              <a:rPr lang="en-US" dirty="0"/>
              <a:t>It is worth noting that </a:t>
            </a:r>
            <a:r>
              <a:rPr lang="en-US" dirty="0">
                <a:solidFill>
                  <a:srgbClr val="FF0000"/>
                </a:solidFill>
              </a:rPr>
              <a:t>Saint Faustina </a:t>
            </a:r>
            <a:r>
              <a:rPr lang="en-US" dirty="0"/>
              <a:t>in conjunction with its partners, </a:t>
            </a:r>
            <a:r>
              <a:rPr lang="en-US" dirty="0">
                <a:solidFill>
                  <a:srgbClr val="FF0000"/>
                </a:solidFill>
              </a:rPr>
              <a:t>MANARC</a:t>
            </a:r>
            <a:r>
              <a:rPr lang="en-US" dirty="0"/>
              <a:t> and the </a:t>
            </a:r>
            <a:r>
              <a:rPr lang="en-US" dirty="0" err="1">
                <a:solidFill>
                  <a:srgbClr val="FF0000"/>
                </a:solidFill>
              </a:rPr>
              <a:t>KoC</a:t>
            </a:r>
            <a:r>
              <a:rPr lang="en-US" dirty="0">
                <a:solidFill>
                  <a:srgbClr val="FF0000"/>
                </a:solidFill>
              </a:rPr>
              <a:t> Bishop Keating Council </a:t>
            </a:r>
            <a:r>
              <a:rPr lang="en-US" dirty="0"/>
              <a:t>used the Easter Baskets to </a:t>
            </a:r>
            <a:r>
              <a:rPr lang="en-US" b="1" i="1" u="sng" dirty="0">
                <a:solidFill>
                  <a:srgbClr val="7030A0"/>
                </a:solidFill>
              </a:rPr>
              <a:t>convey the true meaning of Easter to these children</a:t>
            </a:r>
            <a:r>
              <a:rPr lang="en-US" dirty="0"/>
              <a:t>.  The baskets contained </a:t>
            </a:r>
            <a:r>
              <a:rPr lang="en-US" b="1" dirty="0">
                <a:solidFill>
                  <a:srgbClr val="FF0000"/>
                </a:solidFill>
              </a:rPr>
              <a:t>"He Is Risen" </a:t>
            </a:r>
            <a:r>
              <a:rPr lang="en-US" dirty="0"/>
              <a:t>candy bags, "I am a Child of Jesus" magnets, "Jesus Loves Me" bracelets, appropriate prayer cards and bookmarks, a small religious coloring book and of course many kinds of Easter candy to include jellybeans.  </a:t>
            </a:r>
          </a:p>
          <a:p>
            <a:pPr marL="514350" indent="-514350">
              <a:buAutoNum type="arabicPeriod"/>
            </a:pPr>
            <a:r>
              <a:rPr lang="en-US" dirty="0"/>
              <a:t>The Mothers were all exceedingly happy as were the children.  </a:t>
            </a:r>
          </a:p>
          <a:p>
            <a:pPr marL="514350" indent="-514350">
              <a:buAutoNum type="arabicPeriod"/>
            </a:pPr>
            <a:r>
              <a:rPr lang="en-US" dirty="0"/>
              <a:t>Much of what was given to the children was donated to The Saint Faustina Conference.</a:t>
            </a:r>
          </a:p>
          <a:p>
            <a:pPr marL="514350" indent="-514350">
              <a:buAutoNum type="arabicPeriod"/>
            </a:pPr>
            <a:r>
              <a:rPr lang="en-US" dirty="0"/>
              <a:t>SFC received several complements from District Council; shared with WGK</a:t>
            </a:r>
          </a:p>
        </p:txBody>
      </p:sp>
      <p:sp>
        <p:nvSpPr>
          <p:cNvPr id="4" name="Slide Number Placeholder 3">
            <a:extLst>
              <a:ext uri="{FF2B5EF4-FFF2-40B4-BE49-F238E27FC236}">
                <a16:creationId xmlns:a16="http://schemas.microsoft.com/office/drawing/2014/main" id="{67DF2C13-1FB4-42D1-BFD1-A679DFE58CF9}"/>
              </a:ext>
            </a:extLst>
          </p:cNvPr>
          <p:cNvSpPr>
            <a:spLocks noGrp="1"/>
          </p:cNvSpPr>
          <p:nvPr>
            <p:ph type="sldNum" sz="quarter" idx="12"/>
          </p:nvPr>
        </p:nvSpPr>
        <p:spPr/>
        <p:txBody>
          <a:bodyPr/>
          <a:lstStyle/>
          <a:p>
            <a:fld id="{8D4C71F6-89C4-4D03-933D-C5FBAD4C5AE0}" type="slidenum">
              <a:rPr lang="en-US" smtClean="0"/>
              <a:t>9</a:t>
            </a:fld>
            <a:endParaRPr lang="en-US"/>
          </a:p>
        </p:txBody>
      </p:sp>
    </p:spTree>
    <p:extLst>
      <p:ext uri="{BB962C8B-B14F-4D97-AF65-F5344CB8AC3E}">
        <p14:creationId xmlns:p14="http://schemas.microsoft.com/office/powerpoint/2010/main" val="2906485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4535</TotalTime>
  <Words>1703</Words>
  <Application>Microsoft Office PowerPoint</Application>
  <PresentationFormat>Widescreen</PresentationFormat>
  <Paragraphs>194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St Faustina Conference Saint Vincent de Paul Society</vt:lpstr>
      <vt:lpstr>Agenda</vt:lpstr>
      <vt:lpstr>PowerPoint Presentation</vt:lpstr>
      <vt:lpstr>PowerPoint Presentation</vt:lpstr>
      <vt:lpstr>Spiritual Advisor’s Presentation</vt:lpstr>
      <vt:lpstr>Treasurer’s Report: Don Carlson</vt:lpstr>
      <vt:lpstr>Home Visitations</vt:lpstr>
      <vt:lpstr>Home Visitations</vt:lpstr>
      <vt:lpstr>President’s Report</vt:lpstr>
      <vt:lpstr>President’s Report</vt:lpstr>
      <vt:lpstr>Public Affairs Report: Annie Mason</vt:lpstr>
      <vt:lpstr>PowerPoint Presentation</vt:lpstr>
      <vt:lpstr>PowerPoint Presentation</vt:lpstr>
      <vt:lpstr>PowerPoint Presentation</vt:lpstr>
      <vt:lpstr>Friendly Visitations</vt:lpstr>
      <vt:lpstr>Secretary’s Report: Amy Whittaker</vt:lpstr>
      <vt:lpstr>New Business: open to all members</vt:lpstr>
      <vt:lpstr>New Business: open to all members</vt:lpstr>
      <vt:lpstr>New Business: open to all members</vt:lpstr>
      <vt:lpstr>PowerPoint Presentation</vt:lpstr>
      <vt:lpstr>Closing Prayer &amp; Spiritual Advice: Father Eversole</vt:lpstr>
      <vt:lpstr>Home Visitations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Faustina Conference Saint Vincent de Paul Society</dc:title>
  <dc:creator>David Scharett</dc:creator>
  <cp:lastModifiedBy>David Scharett</cp:lastModifiedBy>
  <cp:revision>110</cp:revision>
  <cp:lastPrinted>2021-04-09T04:52:42Z</cp:lastPrinted>
  <dcterms:created xsi:type="dcterms:W3CDTF">2021-02-01T16:50:23Z</dcterms:created>
  <dcterms:modified xsi:type="dcterms:W3CDTF">2021-04-09T13:43:49Z</dcterms:modified>
</cp:coreProperties>
</file>