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51" r:id="rId4"/>
    <p:sldId id="352" r:id="rId5"/>
    <p:sldId id="329" r:id="rId6"/>
    <p:sldId id="295" r:id="rId7"/>
    <p:sldId id="290" r:id="rId8"/>
    <p:sldId id="286" r:id="rId9"/>
    <p:sldId id="291" r:id="rId10"/>
    <p:sldId id="336" r:id="rId11"/>
    <p:sldId id="339" r:id="rId12"/>
    <p:sldId id="262" r:id="rId13"/>
    <p:sldId id="354" r:id="rId14"/>
    <p:sldId id="355" r:id="rId15"/>
    <p:sldId id="353" r:id="rId16"/>
    <p:sldId id="356" r:id="rId17"/>
    <p:sldId id="349" r:id="rId18"/>
    <p:sldId id="325" r:id="rId19"/>
    <p:sldId id="287" r:id="rId20"/>
    <p:sldId id="302" r:id="rId21"/>
    <p:sldId id="296" r:id="rId22"/>
    <p:sldId id="343" r:id="rId2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DCA8D2"/>
    <a:srgbClr val="CD81BF"/>
    <a:srgbClr val="D6009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6BF757E-4E79-4C6F-975A-051C4F8D8D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FC3AE2B-9E3D-4B6B-AF5F-4A6F93953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2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0745-B747-4C64-A227-60BD0D3B7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67789-8A2F-4015-82A7-9D7A0D4C5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ADEA1-B1C8-4E77-8B85-67D7B3D9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1BB8-92F6-495C-8B68-34559F93FD54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85F98-4768-472A-B812-E59D9381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73B18-6361-40E0-998A-C4A603F4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3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B22-ED94-48E4-9330-CCB2948B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4EE89-EEBA-4BB2-BD9D-5062CA661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64E8-D761-4695-8500-142CA8E1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4D27B-2C95-469B-8EED-C773DEE6E205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0C6ED-E04B-42E5-AEF9-CFF4EC56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6CAE8-E65D-4FFB-BECD-B257B27B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35EA8-2DCB-4A7F-B92F-E38D36420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DBC37-B978-495D-B95B-946BD00A5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3BBAF-AE0D-45AB-84E1-4508F2C7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3B01D-93E3-4492-9BC8-1C47C4E9E31F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700B2-F2BF-495B-9FB5-DE7D035A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ADB84-FF23-409C-9D34-85ADCBDC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D945-BE52-4A05-8CA0-78366A21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0082-54EA-456F-AF9A-71548FD64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014E6-411B-406E-B8FF-803CE586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932A-3892-4DA9-8905-AD315FD0A766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AA60C-CA92-44AF-9D94-EDBDA6D4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6D038-B8BC-445F-98E7-BC7CBC0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7CB6-14BC-42BA-8E76-F5BF0DF2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76C31-7BA7-415E-9871-FC3EF118F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CA941-A3F5-45D9-AB01-A22573A0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C5C2E-41CA-40F9-A2B9-83721078614A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B475E-B18F-4633-8610-67BEF77C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F32B-26E8-4E59-853E-EF628E44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CA95-38D6-4121-99FA-B73EF1A1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5E54-E9B6-4F57-BCC6-DF76899D2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BA2FC-9F37-41FA-AF6B-F818AB423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99FC1-F7BE-4BB4-96A7-7768ED76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13A4-5299-4966-95E4-EA77C4AFF4BD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D30E8-6B61-4E7F-957B-37B9ED14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35673-E16C-4CE0-BFFF-301F3FB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1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1C57-167D-4C18-9F5E-69B6C419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5B97-2BCE-4E3C-81B8-891BD03C8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5A901-A394-4E2F-859F-30F81B570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8BCA0-D99C-4493-8D02-82DB33770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D0BF73-BFFE-4064-952D-3FE430EC9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84738-02DA-4DD0-855C-DCC72BAD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49EC-47F7-4AFC-8A4D-3206F382E54A}" type="datetime1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0CF89-FD24-4EB4-B3D5-95ED29E5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B42EF8-48DB-48EE-9A4D-7B9D1171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6C97-7E9B-4169-962A-FAAD197A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70EF2-DDE3-4537-BDED-D7506635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A6F2-E8DB-4E51-9E0E-4296ED1322DF}" type="datetime1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9A553-01B3-4876-A80E-5B97E1AD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56A8F-1C21-4F93-843B-C8F190F7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36CA1-AAB1-4EEA-BBA8-B1B7430D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CC8D-F491-4448-8542-3B4ED68C85CE}" type="datetime1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01347-7832-4AFE-B93A-06D34A38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971C-0C0B-44CC-8406-BAB55125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7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6B35-87DB-4D88-B0FD-11BBDA9B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147FA-9AD6-4687-A21A-B131398E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E327A-09AF-4967-B12A-0D6B0D7E5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EDF93-5300-4297-94C7-FF3E5AF0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4355-D78A-4722-B7A1-5066EB989E70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A00C2-80F0-4C30-9DD3-4E9B4F83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EA40F-082D-48E2-95D4-23B3D0FA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4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49EF-976F-483F-9A45-AED1951F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239CC-6DDE-4273-B798-9F23025F8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DE978-B04F-40EE-9F24-6FA969418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342EE-0125-4F37-A1CB-5B6565B0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479C-7251-4617-BE31-B8A9CEF2AE5B}" type="datetime1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682F4-D8E7-4709-8B5E-00AAB74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C250-4EBA-4B2E-A6AD-4D28CDED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6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l="25000" t="-10000" r="25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FD06E-0131-4374-BC9E-3B44A4F4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D3E2F-6630-423A-8F0C-47AC3480A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F36E7-5C01-4E35-B21B-9331D206C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0406A-C427-4BA5-848B-AE4D38E33F02}" type="datetime1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D2F49-A0C9-41F9-A59C-E270DF7C7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43B6E-DEA9-4D49-9A53-1DF8FC2FC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71F6-89C4-4D03-933D-C5FBAD4C5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43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0E758-D2E9-4970-8CCC-05D441E24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b="1" i="1" dirty="0">
                <a:solidFill>
                  <a:srgbClr val="FFFFFF"/>
                </a:solidFill>
              </a:rPr>
              <a:t>St Faustina Conference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Saint Vincent de Paul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73A2C6-DABF-4293-938F-17F480A43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 Meeting</a:t>
            </a:r>
          </a:p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alibri" panose="020F0502020204030204"/>
              </a:rPr>
              <a:t>Dec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ember 2021</a:t>
            </a:r>
          </a:p>
          <a:p>
            <a:pPr algn="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4B2D2-C6F8-4941-9C29-6080F3EC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1536" y="6356350"/>
            <a:ext cx="8622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D4C71F6-89C4-4D03-933D-C5FBAD4C5AE0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E14A20-9BFC-4605-B9E8-895576838931}"/>
              </a:ext>
            </a:extLst>
          </p:cNvPr>
          <p:cNvGrpSpPr/>
          <p:nvPr/>
        </p:nvGrpSpPr>
        <p:grpSpPr>
          <a:xfrm>
            <a:off x="6096000" y="692912"/>
            <a:ext cx="5459470" cy="5525984"/>
            <a:chOff x="6096000" y="692912"/>
            <a:chExt cx="5459470" cy="5525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68F3A9-CC27-4F34-8D27-6DC16F4D7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692912"/>
              <a:ext cx="5459470" cy="54731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DB9CA6-F908-49DC-9CB1-7A4833F384A1}"/>
                </a:ext>
              </a:extLst>
            </p:cNvPr>
            <p:cNvSpPr/>
            <p:nvPr/>
          </p:nvSpPr>
          <p:spPr>
            <a:xfrm>
              <a:off x="6096000" y="5680953"/>
              <a:ext cx="5457079" cy="53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55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9EF5-F0EE-42C0-900D-20C6E948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85"/>
            <a:ext cx="10515600" cy="1325563"/>
          </a:xfrm>
        </p:spPr>
        <p:txBody>
          <a:bodyPr/>
          <a:lstStyle/>
          <a:p>
            <a:r>
              <a:rPr lang="en-US" dirty="0"/>
              <a:t>Emergency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A56D7-31D4-4257-BF10-F987D8A2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94881"/>
            <a:ext cx="10854447" cy="4351338"/>
          </a:xfrm>
        </p:spPr>
        <p:txBody>
          <a:bodyPr>
            <a:normAutofit/>
          </a:bodyPr>
          <a:lstStyle/>
          <a:p>
            <a:r>
              <a:rPr lang="en-US" dirty="0"/>
              <a:t>Nearly all the Neighbors-In-Need that we helped were affected in some way by the COVID virus</a:t>
            </a:r>
          </a:p>
          <a:p>
            <a:r>
              <a:rPr lang="en-US" dirty="0"/>
              <a:t>New supply of Home Essentials</a:t>
            </a:r>
          </a:p>
          <a:p>
            <a:r>
              <a:rPr lang="en-US" dirty="0"/>
              <a:t>Catholic Charities provides substantial financial support to SFC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5940D-2AB4-4CBE-94ED-10528FA0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AAD4-3C13-4707-BB7B-A88DB76E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President’s Report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406604E-A5CB-4D4A-A68D-24D22670B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95" r="1846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C4B0F-0BE2-431D-A504-79125774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D4C71F6-89C4-4D03-933D-C5FBAD4C5AE0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11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290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87B7-8FD6-46BE-847F-49F8FFB0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8"/>
            <a:ext cx="10515600" cy="1325563"/>
          </a:xfrm>
        </p:spPr>
        <p:txBody>
          <a:bodyPr/>
          <a:lstStyle/>
          <a:p>
            <a:r>
              <a:rPr lang="en-US" dirty="0"/>
              <a:t>Santa’s Sack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E6420-BE45-4D87-B965-79A344653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49" y="1253331"/>
            <a:ext cx="11712102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 signed up 25 </a:t>
            </a:r>
            <a:r>
              <a:rPr lang="en-US" u="sng" dirty="0"/>
              <a:t>new</a:t>
            </a:r>
            <a:r>
              <a:rPr lang="en-US" dirty="0"/>
              <a:t> families for Santa’s Sack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79 children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45 Girls and 34 Boys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Thursday 9 December picked up 85 Home Essential Bags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MANARC helping in a BIG way!!!!  Incredible Partner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Friday 10 December received $1,000 in wrapped presents from Veterans Cycle Warriors at MANARC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80436-9C5E-4C5A-B867-83E7F3A1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530" y="321857"/>
            <a:ext cx="1681173" cy="28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D4EF-A2DC-4CF4-BD61-3AE632ED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C3AFA-6F6E-466A-B740-69A1EBA6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group of people standing under an umbrella&#10;&#10;Description automatically generated with low confidence">
            <a:extLst>
              <a:ext uri="{FF2B5EF4-FFF2-40B4-BE49-F238E27FC236}">
                <a16:creationId xmlns:a16="http://schemas.microsoft.com/office/drawing/2014/main" id="{E37F9EB4-0A87-4B15-83C7-FAA61DB6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4443984"/>
          </a:xfrm>
          <a:prstGeom prst="rect">
            <a:avLst/>
          </a:prstGeom>
        </p:spPr>
      </p:pic>
      <p:pic>
        <p:nvPicPr>
          <p:cNvPr id="13" name="Picture 12" descr="A picture containing outdoor, transport, night&#10;&#10;Description automatically generated">
            <a:extLst>
              <a:ext uri="{FF2B5EF4-FFF2-40B4-BE49-F238E27FC236}">
                <a16:creationId xmlns:a16="http://schemas.microsoft.com/office/drawing/2014/main" id="{CB5A7610-264F-4B6D-BC1D-753354DAD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806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D4EF-A2DC-4CF4-BD61-3AE632ED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C3AFA-6F6E-466A-B740-69A1EBA6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group of people standing under an umbrella&#10;&#10;Description automatically generated with low confidence">
            <a:extLst>
              <a:ext uri="{FF2B5EF4-FFF2-40B4-BE49-F238E27FC236}">
                <a16:creationId xmlns:a16="http://schemas.microsoft.com/office/drawing/2014/main" id="{E37F9EB4-0A87-4B15-83C7-FAA61DB6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4443984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76BCD5A-D206-408E-A636-130F6ECEB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029" y="1013333"/>
            <a:ext cx="3530600" cy="2647950"/>
          </a:xfrm>
          <a:prstGeom prst="rect">
            <a:avLst/>
          </a:prstGeom>
        </p:spPr>
      </p:pic>
      <p:pic>
        <p:nvPicPr>
          <p:cNvPr id="9" name="Picture 8" descr="A picture containing text, cluttered, messy&#10;&#10;Description automatically generated">
            <a:extLst>
              <a:ext uri="{FF2B5EF4-FFF2-40B4-BE49-F238E27FC236}">
                <a16:creationId xmlns:a16="http://schemas.microsoft.com/office/drawing/2014/main" id="{5617E838-52BA-4002-983A-406458A8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342"/>
            <a:ext cx="5673344" cy="4255008"/>
          </a:xfrm>
          <a:prstGeom prst="rect">
            <a:avLst/>
          </a:prstGeom>
        </p:spPr>
      </p:pic>
      <p:pic>
        <p:nvPicPr>
          <p:cNvPr id="11" name="Picture 10" descr="A group of me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9AAC4F04-8E77-4C56-93A3-F6CF4F902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88" y="2356923"/>
            <a:ext cx="5369600" cy="37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1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87B7-8FD6-46BE-847F-49F8FFB0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8"/>
            <a:ext cx="10515600" cy="1325563"/>
          </a:xfrm>
        </p:spPr>
        <p:txBody>
          <a:bodyPr/>
          <a:lstStyle/>
          <a:p>
            <a:r>
              <a:rPr lang="en-US" dirty="0"/>
              <a:t>Santa’s Sack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E6420-BE45-4D87-B965-79A344653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49" y="1253331"/>
            <a:ext cx="11712102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Thursday 16 December move gifts from storage to Parish Center 9:00am -10:00am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Thursday 16 December sort gifts and set up for filling sacks 10:00 am - 12:00pm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Friday 17 December 9AM to 4PM fill Santa Sacks: Child and Adult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Saturday 18 December 8:30AM pick up Roaster Chickens from BJ’s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Saturday 18 December Virtus Compliant Adults </a:t>
            </a:r>
            <a:r>
              <a:rPr lang="en-US" i="1" u="sng" dirty="0"/>
              <a:t>in place</a:t>
            </a:r>
            <a:r>
              <a:rPr lang="en-US" dirty="0"/>
              <a:t> 9AM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Saturday 18 December 9AM Santa Sack Volunteers arrive and organize for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Saturday 18 December 10AM to Noon give out Santa Sacks as notified families arrive.  Santa Sacks will be taken from the Parish Center to the family vehicle.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80436-9C5E-4C5A-B867-83E7F3A1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89" y="5353926"/>
            <a:ext cx="836875" cy="14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B15F73C-8E88-4AFB-987E-10E753D7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2241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16896-EEDA-4F15-B1D5-7E18A6AE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4C71F6-89C4-4D03-933D-C5FBAD4C5AE0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F4640-A201-4AAB-AEE2-8AB591C7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30573"/>
          </a:xfrm>
        </p:spPr>
        <p:txBody>
          <a:bodyPr anchor="b">
            <a:normAutofit/>
          </a:bodyPr>
          <a:lstStyle/>
          <a:p>
            <a:r>
              <a:rPr lang="en-US" sz="5400" dirty="0"/>
              <a:t>Saint Faustina Youth Conference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F11883-D152-47C9-AF88-A8FB5490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2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3D8AC-4BE4-4917-B5EA-6B536050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D4C71F6-89C4-4D03-933D-C5FBAD4C5AE0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293EB-B3DC-41EF-B349-C8EBBCEEED86}"/>
              </a:ext>
            </a:extLst>
          </p:cNvPr>
          <p:cNvSpPr txBox="1"/>
          <p:nvPr/>
        </p:nvSpPr>
        <p:spPr>
          <a:xfrm>
            <a:off x="291831" y="1866436"/>
            <a:ext cx="7073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Introductory Meeting was 11/13/21</a:t>
            </a:r>
          </a:p>
          <a:p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Update from Cathy Lee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5691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5BA4C-FDB7-4C39-9915-4EB9AE53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25"/>
            <a:ext cx="10515600" cy="1325563"/>
          </a:xfrm>
        </p:spPr>
        <p:txBody>
          <a:bodyPr/>
          <a:lstStyle/>
          <a:p>
            <a:pPr algn="ctr"/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REMINDER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A9F49-B9DB-4593-837F-9B5386640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389889"/>
            <a:ext cx="11216504" cy="487130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 MAJOR EVENTS             </a:t>
            </a:r>
          </a:p>
          <a:p>
            <a:pPr lvl="1"/>
            <a:r>
              <a:rPr lang="en-US" sz="3500" b="1" i="1" dirty="0"/>
              <a:t>Friends of the Poor ® Walk </a:t>
            </a:r>
            <a:r>
              <a:rPr lang="en-US" sz="3500" b="1" i="1" u="sng" dirty="0"/>
              <a:t>September 18</a:t>
            </a:r>
            <a:r>
              <a:rPr lang="en-US" sz="3500" b="1" i="1" u="sng" baseline="30000" dirty="0"/>
              <a:t>th</a:t>
            </a:r>
            <a:r>
              <a:rPr lang="en-US" sz="3500" b="1" i="1" dirty="0"/>
              <a:t> </a:t>
            </a:r>
            <a:r>
              <a:rPr lang="en-US" sz="3500" b="1" i="1" dirty="0">
                <a:solidFill>
                  <a:schemeClr val="accent6">
                    <a:lumMod val="75000"/>
                  </a:schemeClr>
                </a:solidFill>
              </a:rPr>
              <a:t>SUCCESSFUL</a:t>
            </a:r>
          </a:p>
          <a:p>
            <a:pPr lvl="1"/>
            <a:r>
              <a:rPr lang="en-US" sz="3900" b="1" i="1" dirty="0"/>
              <a:t>Coffee &amp; Donuts Sunday </a:t>
            </a:r>
            <a:r>
              <a:rPr lang="en-US" sz="3900" b="1" i="1" u="sng" dirty="0"/>
              <a:t>October </a:t>
            </a:r>
            <a:r>
              <a:rPr lang="en-US" sz="3900" b="1" i="1" dirty="0"/>
              <a:t>3rd </a:t>
            </a:r>
            <a:r>
              <a:rPr lang="en-US" sz="3900" b="1" i="1" dirty="0">
                <a:solidFill>
                  <a:schemeClr val="accent6">
                    <a:lumMod val="75000"/>
                  </a:schemeClr>
                </a:solidFill>
              </a:rPr>
              <a:t>SUCCESSFUL</a:t>
            </a:r>
            <a:endParaRPr lang="en-US" sz="3900" b="1" i="1" dirty="0"/>
          </a:p>
          <a:p>
            <a:pPr lvl="1"/>
            <a:r>
              <a:rPr lang="en-US" sz="3900" b="1" i="1" dirty="0"/>
              <a:t>Coats-to-Go </a:t>
            </a:r>
            <a:r>
              <a:rPr lang="en-US" sz="3900" b="1" i="1" u="sng" dirty="0"/>
              <a:t>October 16</a:t>
            </a:r>
            <a:r>
              <a:rPr lang="en-US" sz="3900" b="1" i="1" u="sng" baseline="30000" dirty="0"/>
              <a:t>th</a:t>
            </a:r>
            <a:r>
              <a:rPr lang="en-US" sz="3900" b="1" i="1" dirty="0"/>
              <a:t> </a:t>
            </a:r>
            <a:r>
              <a:rPr lang="en-US" sz="3900" b="1" i="1" dirty="0">
                <a:solidFill>
                  <a:schemeClr val="accent6">
                    <a:lumMod val="75000"/>
                  </a:schemeClr>
                </a:solidFill>
              </a:rPr>
              <a:t>SUCCESSFUL</a:t>
            </a:r>
          </a:p>
          <a:p>
            <a:pPr lvl="1"/>
            <a:r>
              <a:rPr lang="en-US" sz="3900" b="1" i="1" dirty="0"/>
              <a:t>Annual Conference Audit </a:t>
            </a:r>
            <a:r>
              <a:rPr lang="en-US" sz="3900" b="1" i="1" dirty="0">
                <a:solidFill>
                  <a:srgbClr val="FF0000"/>
                </a:solidFill>
              </a:rPr>
              <a:t>after</a:t>
            </a:r>
            <a:r>
              <a:rPr lang="en-US" sz="3900" b="1" i="1" dirty="0"/>
              <a:t> January 16</a:t>
            </a:r>
            <a:r>
              <a:rPr lang="en-US" sz="3900" b="1" i="1" baseline="30000" dirty="0"/>
              <a:t>th</a:t>
            </a:r>
            <a:r>
              <a:rPr lang="en-US" sz="3900" b="1" i="1" dirty="0"/>
              <a:t>  </a:t>
            </a:r>
          </a:p>
          <a:p>
            <a:pPr lvl="1"/>
            <a:r>
              <a:rPr lang="en-US" sz="3900" b="1" i="1" u="sng" dirty="0"/>
              <a:t>FIRST YOUTH CONFERENCE MEETING </a:t>
            </a:r>
            <a:r>
              <a:rPr lang="en-US" sz="3900" b="1" i="1" dirty="0">
                <a:solidFill>
                  <a:srgbClr val="FF0000"/>
                </a:solidFill>
              </a:rPr>
              <a:t>Nov 13</a:t>
            </a:r>
            <a:r>
              <a:rPr lang="en-US" sz="3900" b="1" i="1" baseline="30000" dirty="0">
                <a:solidFill>
                  <a:srgbClr val="FF0000"/>
                </a:solidFill>
              </a:rPr>
              <a:t>th</a:t>
            </a:r>
            <a:r>
              <a:rPr lang="en-US" sz="3900" b="1" i="1" dirty="0">
                <a:solidFill>
                  <a:srgbClr val="FF0000"/>
                </a:solidFill>
              </a:rPr>
              <a:t> </a:t>
            </a:r>
            <a:r>
              <a:rPr lang="en-US" sz="3900" b="1" i="1" dirty="0">
                <a:solidFill>
                  <a:schemeClr val="accent6">
                    <a:lumMod val="75000"/>
                  </a:schemeClr>
                </a:solidFill>
              </a:rPr>
              <a:t>SUCCESSFUL</a:t>
            </a:r>
            <a:endParaRPr lang="en-US" sz="3900" b="1" i="1" dirty="0">
              <a:solidFill>
                <a:srgbClr val="FF0000"/>
              </a:solidFill>
            </a:endParaRPr>
          </a:p>
          <a:p>
            <a:pPr lvl="1"/>
            <a:r>
              <a:rPr lang="en-US" sz="3900" b="1" i="1" dirty="0"/>
              <a:t>Thanksgiving Dinners </a:t>
            </a:r>
            <a:r>
              <a:rPr lang="en-US" sz="3900" b="1" i="1" u="sng" dirty="0"/>
              <a:t>November 18</a:t>
            </a:r>
            <a:r>
              <a:rPr lang="en-US" sz="3900" b="1" i="1" u="sng" baseline="30000" dirty="0"/>
              <a:t>th</a:t>
            </a:r>
            <a:r>
              <a:rPr lang="en-US" sz="3900" b="1" i="1" dirty="0"/>
              <a:t>  </a:t>
            </a:r>
            <a:r>
              <a:rPr lang="en-US" sz="3900" b="1" i="1" dirty="0">
                <a:solidFill>
                  <a:schemeClr val="accent6">
                    <a:lumMod val="75000"/>
                  </a:schemeClr>
                </a:solidFill>
              </a:rPr>
              <a:t>SUCCESSFUL</a:t>
            </a:r>
            <a:endParaRPr lang="en-US" sz="3900" b="1" i="1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900" b="1" i="1" dirty="0">
                <a:solidFill>
                  <a:srgbClr val="FF0000"/>
                </a:solidFill>
              </a:rPr>
              <a:t>Coffee &amp; Donuts Sunday </a:t>
            </a:r>
            <a:r>
              <a:rPr lang="en-US" sz="3900" b="1" i="1" u="sng" dirty="0">
                <a:solidFill>
                  <a:srgbClr val="FF0000"/>
                </a:solidFill>
              </a:rPr>
              <a:t>December 5</a:t>
            </a:r>
            <a:r>
              <a:rPr lang="en-US" sz="3900" b="1" i="1" u="sng" baseline="30000" dirty="0">
                <a:solidFill>
                  <a:srgbClr val="FF0000"/>
                </a:solidFill>
              </a:rPr>
              <a:t>th</a:t>
            </a:r>
            <a:r>
              <a:rPr lang="en-US" sz="3900" b="1" i="1" dirty="0"/>
              <a:t> </a:t>
            </a: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SUCCESSFUL</a:t>
            </a:r>
            <a:endParaRPr lang="en-US" sz="3900" b="1" i="1" u="sng" baseline="30000" dirty="0"/>
          </a:p>
          <a:p>
            <a:pPr lvl="1"/>
            <a:r>
              <a:rPr lang="en-US" sz="3900" b="1" i="1" dirty="0"/>
              <a:t>Santa’s Sack </a:t>
            </a:r>
            <a:r>
              <a:rPr lang="en-US" sz="3900" b="1" i="1" u="sng" dirty="0"/>
              <a:t>December 16-18</a:t>
            </a:r>
            <a:r>
              <a:rPr lang="en-US" sz="3900" b="1" i="1" u="sng" baseline="30000" dirty="0"/>
              <a:t>th</a:t>
            </a:r>
            <a:r>
              <a:rPr lang="en-US" sz="3900" b="1" i="1" u="sng" dirty="0"/>
              <a:t> </a:t>
            </a:r>
          </a:p>
          <a:p>
            <a:pPr marL="457200" lvl="1" indent="0">
              <a:buNone/>
            </a:pPr>
            <a:endParaRPr lang="en-US" sz="3900" b="1" i="1" u="sng" baseline="30000" dirty="0"/>
          </a:p>
          <a:p>
            <a:pPr lvl="1"/>
            <a:endParaRPr lang="en-US" sz="3900" b="1" i="1" u="sng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ABAE5-0BE9-424E-9F03-A13AB5B0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5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2A2B-8880-43E5-B6CC-1BAECD0C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Secretary’s Report: Amy Whittaker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A82B3-5149-43D3-9941-76CDB983C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1" y="1825625"/>
            <a:ext cx="1134577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 Old Business from prior meeting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New way to donate update: 1Give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Approval of Prior Meeting Minutes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next Conference Spiritual Meeting will be Saturday, January 8th  at </a:t>
            </a:r>
            <a:r>
              <a:rPr lang="en-US" dirty="0">
                <a:solidFill>
                  <a:srgbClr val="FF0000"/>
                </a:solidFill>
              </a:rPr>
              <a:t>9:30 am </a:t>
            </a:r>
            <a:r>
              <a:rPr lang="en-US" dirty="0">
                <a:highlight>
                  <a:srgbClr val="FFFF00"/>
                </a:highlight>
              </a:rPr>
              <a:t>In Person and via ZOOM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8085C-5EE5-42B9-8BE7-23857015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5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9CA9-2215-4C64-93F8-140CD0E39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" y="5194"/>
            <a:ext cx="10515600" cy="773019"/>
          </a:xfrm>
        </p:spPr>
        <p:txBody>
          <a:bodyPr>
            <a:normAutofit/>
          </a:bodyPr>
          <a:lstStyle/>
          <a:p>
            <a:r>
              <a:rPr lang="en-US" sz="3200" dirty="0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F3190A-17BD-4443-A3F8-691758DC3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074508"/>
              </p:ext>
            </p:extLst>
          </p:nvPr>
        </p:nvGraphicFramePr>
        <p:xfrm>
          <a:off x="1439694" y="214856"/>
          <a:ext cx="10332396" cy="670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375">
                  <a:extLst>
                    <a:ext uri="{9D8B030D-6E8A-4147-A177-3AD203B41FA5}">
                      <a16:colId xmlns:a16="http://schemas.microsoft.com/office/drawing/2014/main" val="2063863613"/>
                    </a:ext>
                  </a:extLst>
                </a:gridCol>
                <a:gridCol w="5068822">
                  <a:extLst>
                    <a:ext uri="{9D8B030D-6E8A-4147-A177-3AD203B41FA5}">
                      <a16:colId xmlns:a16="http://schemas.microsoft.com/office/drawing/2014/main" val="88914642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728281320"/>
                    </a:ext>
                  </a:extLst>
                </a:gridCol>
              </a:tblGrid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91925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Meeting called to order by President</a:t>
                      </a:r>
                    </a:p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Welcome our guest; Lisa Ullrich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Dave Scharett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17630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9:31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Roll call by 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Amy Whittaker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564260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9:32AM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Opening Prayer &amp; The Lord’s Prayer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698785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9:36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Spiritual Advisor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Father Eversole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009622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9:46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Treasurer’s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 Carlson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15572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Public Affairs Report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Annie Mason (Trip to NYC)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444439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9:55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Emergency Assistance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877422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10:00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President’s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417574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10:15AM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Youth Conference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Cathy Lee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002671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10:19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REMINDER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042588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10:20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Secretary’s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763220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10:25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Vincentians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685919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r>
                        <a:rPr lang="en-US" dirty="0"/>
                        <a:t>10:30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Closing Prayer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Father Eversole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55708"/>
                  </a:ext>
                </a:extLst>
              </a:tr>
              <a:tr h="4331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80629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12C4-9E14-4025-A9F1-5193F019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9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1C50-2596-4C9B-9510-687AB2C8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983"/>
            <a:ext cx="10515600" cy="831380"/>
          </a:xfrm>
        </p:spPr>
        <p:txBody>
          <a:bodyPr/>
          <a:lstStyle/>
          <a:p>
            <a:r>
              <a:rPr lang="en-US" dirty="0"/>
              <a:t>New Business: </a:t>
            </a:r>
            <a:r>
              <a:rPr lang="en-US" i="1" u="sng" dirty="0"/>
              <a:t>open to all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9F617-EB42-4589-A9C2-A8FBCBF7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02" y="807389"/>
            <a:ext cx="11644008" cy="6167335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New Saint Faustina Members: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John Needham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Lisa Ullrich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25AE-0071-4EC6-95D9-1D77B459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0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80B8-D404-4B7A-99B1-BAFB764A5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Closing Prayer &amp; Spiritual Advice: Father Eversole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person, mammal&#10;&#10;Description automatically generated">
            <a:extLst>
              <a:ext uri="{FF2B5EF4-FFF2-40B4-BE49-F238E27FC236}">
                <a16:creationId xmlns:a16="http://schemas.microsoft.com/office/drawing/2014/main" id="{3B9D2C24-1C99-4F71-A3BA-DF97EEA23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F22826-12F5-4D20-A76C-5CDEF2653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8D4C71F6-89C4-4D03-933D-C5FBAD4C5AE0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21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2154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0C3DD-D50A-4AC3-ACB5-CA82EA60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9C8F1-8268-4EBF-B2BF-8458073E3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29" y="0"/>
            <a:ext cx="489857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87046-E8D5-4DC4-8505-9ED469A611EF}"/>
              </a:ext>
            </a:extLst>
          </p:cNvPr>
          <p:cNvSpPr txBox="1"/>
          <p:nvPr/>
        </p:nvSpPr>
        <p:spPr>
          <a:xfrm>
            <a:off x="128886" y="258167"/>
            <a:ext cx="436528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9F7A09"/>
                </a:solidFill>
                <a:effectLst/>
                <a:latin typeface="var(--e-global-typography-primary-font-family)"/>
              </a:rPr>
              <a:t>Prayer to St. John Paul II</a:t>
            </a: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latin typeface="Rosario"/>
              </a:rPr>
              <a:t>Oh, St. John Paul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from the window of heaven,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grant us your blessing!</a:t>
            </a:r>
          </a:p>
          <a:p>
            <a:pPr algn="l"/>
            <a:r>
              <a:rPr lang="en-US" b="1" i="1" dirty="0">
                <a:solidFill>
                  <a:srgbClr val="112D32"/>
                </a:solidFill>
                <a:effectLst/>
                <a:latin typeface="Rosario"/>
              </a:rPr>
              <a:t>Bless the Church 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that you loved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and served and guided,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courageously leading her along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the paths of the world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in order to </a:t>
            </a:r>
            <a:r>
              <a:rPr lang="en-US" b="0" i="0" u="sng" dirty="0">
                <a:solidFill>
                  <a:srgbClr val="112D32"/>
                </a:solidFill>
                <a:effectLst/>
                <a:latin typeface="Rosario"/>
              </a:rPr>
              <a:t>bring Jesus</a:t>
            </a:r>
            <a:br>
              <a:rPr lang="en-US" b="0" i="0" u="sng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u="sng" dirty="0">
                <a:solidFill>
                  <a:srgbClr val="112D32"/>
                </a:solidFill>
                <a:effectLst/>
                <a:latin typeface="Rosario"/>
              </a:rPr>
              <a:t>to everyone and everyone to Jesus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.</a:t>
            </a:r>
          </a:p>
          <a:p>
            <a:pPr algn="l"/>
            <a:r>
              <a:rPr lang="en-US" b="1" i="1" dirty="0">
                <a:solidFill>
                  <a:srgbClr val="FF0000"/>
                </a:solidFill>
                <a:effectLst/>
                <a:latin typeface="Rosario"/>
              </a:rPr>
              <a:t>Bless the young</a:t>
            </a: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,</a:t>
            </a:r>
            <a:br>
              <a:rPr lang="en-US" b="0" i="0" dirty="0">
                <a:solidFill>
                  <a:srgbClr val="FF0000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who were your great passion.</a:t>
            </a:r>
            <a:br>
              <a:rPr lang="en-US" b="0" i="0" dirty="0">
                <a:solidFill>
                  <a:srgbClr val="FF0000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Help them dream again,</a:t>
            </a:r>
            <a:br>
              <a:rPr lang="en-US" b="0" i="0" dirty="0">
                <a:solidFill>
                  <a:srgbClr val="FF0000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help them look up to the heavens</a:t>
            </a:r>
            <a:br>
              <a:rPr lang="en-US" b="0" i="0" dirty="0">
                <a:solidFill>
                  <a:srgbClr val="FF0000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again, to find the light that illuminates</a:t>
            </a:r>
            <a:br>
              <a:rPr lang="en-US" b="0" i="0" dirty="0">
                <a:solidFill>
                  <a:srgbClr val="FF0000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Rosario"/>
              </a:rPr>
              <a:t>the paths of life here on earth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.</a:t>
            </a:r>
          </a:p>
          <a:p>
            <a:pPr algn="l"/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May you </a:t>
            </a:r>
            <a:r>
              <a:rPr lang="en-US" b="1" i="1" dirty="0">
                <a:solidFill>
                  <a:srgbClr val="112D32"/>
                </a:solidFill>
                <a:effectLst/>
                <a:latin typeface="Rosario"/>
              </a:rPr>
              <a:t>bless each and every family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!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You warned of Satan’s assault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against this precious and indispensable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divine spark that God lit on earth.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St. John Paul, with your prayer,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may you protect the family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and every life that blossoms from the family.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84E4F-3873-49DC-A11B-876F2E4513AA}"/>
              </a:ext>
            </a:extLst>
          </p:cNvPr>
          <p:cNvSpPr txBox="1"/>
          <p:nvPr/>
        </p:nvSpPr>
        <p:spPr>
          <a:xfrm>
            <a:off x="3640573" y="631337"/>
            <a:ext cx="37913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1" dirty="0">
                <a:solidFill>
                  <a:srgbClr val="112D32"/>
                </a:solidFill>
                <a:effectLst/>
                <a:latin typeface="Rosario"/>
              </a:rPr>
              <a:t>Pray for the whole world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which is still marked by tensions,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wars and injustice.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You opposed war by invoking dialogue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and planting the seeds of love: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1" i="1" dirty="0">
                <a:solidFill>
                  <a:srgbClr val="112D32"/>
                </a:solidFill>
                <a:effectLst/>
                <a:latin typeface="Rosario"/>
              </a:rPr>
              <a:t>pray for us 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so that we may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be tireless </a:t>
            </a:r>
            <a:r>
              <a:rPr lang="en-US" b="0" i="0" dirty="0" err="1">
                <a:solidFill>
                  <a:srgbClr val="112D32"/>
                </a:solidFill>
                <a:effectLst/>
                <a:latin typeface="Rosario"/>
              </a:rPr>
              <a:t>sowers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 of peace.</a:t>
            </a:r>
          </a:p>
          <a:p>
            <a:pPr algn="l"/>
            <a:endParaRPr lang="en-US" b="0" i="0" dirty="0">
              <a:solidFill>
                <a:srgbClr val="112D32"/>
              </a:solidFill>
              <a:effectLst/>
              <a:latin typeface="Rosario"/>
            </a:endParaRPr>
          </a:p>
          <a:p>
            <a:pPr algn="l"/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Oh St. John Paul,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from heaven’s window,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where we see you beside Mary,</a:t>
            </a:r>
            <a:br>
              <a:rPr lang="en-US" b="0" i="0" dirty="0">
                <a:solidFill>
                  <a:srgbClr val="112D32"/>
                </a:solidFill>
                <a:effectLst/>
                <a:latin typeface="Rosario"/>
              </a:rPr>
            </a:br>
            <a:r>
              <a:rPr lang="en-US" b="1" i="1" dirty="0">
                <a:solidFill>
                  <a:srgbClr val="112D32"/>
                </a:solidFill>
                <a:effectLst/>
                <a:latin typeface="Rosario"/>
              </a:rPr>
              <a:t>send God’s blessing down upon us all</a:t>
            </a:r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.</a:t>
            </a:r>
          </a:p>
          <a:p>
            <a:pPr algn="l"/>
            <a:endParaRPr lang="en-US" b="0" i="0" dirty="0">
              <a:solidFill>
                <a:srgbClr val="112D32"/>
              </a:solidFill>
              <a:effectLst/>
              <a:latin typeface="Rosario"/>
            </a:endParaRPr>
          </a:p>
          <a:p>
            <a:pPr algn="l"/>
            <a:r>
              <a:rPr lang="en-US" b="0" i="0" dirty="0">
                <a:solidFill>
                  <a:srgbClr val="112D32"/>
                </a:solidFill>
                <a:effectLst/>
                <a:latin typeface="Rosario"/>
              </a:rPr>
              <a:t>	Amen.</a:t>
            </a:r>
          </a:p>
        </p:txBody>
      </p:sp>
    </p:spTree>
    <p:extLst>
      <p:ext uri="{BB962C8B-B14F-4D97-AF65-F5344CB8AC3E}">
        <p14:creationId xmlns:p14="http://schemas.microsoft.com/office/powerpoint/2010/main" val="283400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C3A3-26BE-42D9-896E-F96641E2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0" t="9091" r="451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EEF87-9E12-47C3-B6B3-0B3E11FC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Saint Nicholas of Myra</a:t>
            </a:r>
            <a:br>
              <a:rPr lang="en-US" sz="4800" dirty="0"/>
            </a:br>
            <a:r>
              <a:rPr lang="en-US" sz="4800" dirty="0"/>
              <a:t>Patron Saint of Children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45FE2-A000-4E13-A35A-14903989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D4C71F6-89C4-4D03-933D-C5FBAD4C5AE0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263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7CB2E-2EA6-425F-B8F3-6CBBADA0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4549143"/>
            <a:ext cx="4284417" cy="16653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2FAA8F-9305-473C-96E7-9C9026B2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867" y="3246439"/>
            <a:ext cx="672957" cy="34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8D4C71F6-89C4-4D03-933D-C5FBAD4C5AE0}" type="slidenum">
              <a:rPr lang="en-US" sz="140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t. Nicholas Laminated Prayer Card">
            <a:extLst>
              <a:ext uri="{FF2B5EF4-FFF2-40B4-BE49-F238E27FC236}">
                <a16:creationId xmlns:a16="http://schemas.microsoft.com/office/drawing/2014/main" id="{699BD35B-20F9-4DC1-B956-D32C9CEF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5488"/>
            <a:ext cx="8400288" cy="84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3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8A9D-E56B-4F5A-B8F8-FCA887F6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61"/>
            <a:ext cx="10515600" cy="1325563"/>
          </a:xfrm>
        </p:spPr>
        <p:txBody>
          <a:bodyPr/>
          <a:lstStyle/>
          <a:p>
            <a:r>
              <a:rPr lang="en-US" dirty="0"/>
              <a:t>Pray for Our Vincentians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6A55E-569C-4425-970D-EE37900D0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96" y="1689433"/>
            <a:ext cx="1100360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Susan </a:t>
            </a:r>
            <a:r>
              <a:rPr lang="en-US" dirty="0" err="1"/>
              <a:t>Sablon’s</a:t>
            </a:r>
            <a:r>
              <a:rPr lang="en-US" dirty="0"/>
              <a:t> in-laws, Bud and Marie.  Bud has cardiovascular issues and Marie is suffering from dementia.</a:t>
            </a:r>
          </a:p>
          <a:p>
            <a:r>
              <a:rPr lang="en-US" dirty="0"/>
              <a:t>Ann Ellis has cared for so many people in her live.  Now she needs our prayers for her breathing issue.</a:t>
            </a:r>
          </a:p>
          <a:p>
            <a:r>
              <a:rPr lang="en-US" dirty="0"/>
              <a:t>Jim Walsh needs our prayers for his health.</a:t>
            </a:r>
          </a:p>
          <a:p>
            <a:r>
              <a:rPr lang="en-US" dirty="0"/>
              <a:t>Joanie Goins and </a:t>
            </a:r>
            <a:r>
              <a:rPr lang="en-US"/>
              <a:t>son Scott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000" dirty="0"/>
              <a:t>Please pray to our Lord and Savior to heal our Vincentian Sisters, Brothers, and family members!!!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811FE-362A-4961-BB28-690B8B46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7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50D301-5186-49E9-A111-6566177A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97920DE-6AAC-4B41-8E04-516DBD38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27432"/>
            <a:ext cx="9107424" cy="68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6B2449-FF07-47FC-AA19-DB68D98F3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4261F-1ED3-4E90-88E6-134791440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71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002AA-873D-48BB-97DB-3861E0AB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47266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Spiritual Advisor’s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9B37A-CA7B-49DF-887D-B9A4E6B3B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043" y="3739764"/>
            <a:ext cx="5324405" cy="11981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i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Father Eversole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FD64C-11B6-4867-B75C-7C96134B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4C71F6-89C4-4D03-933D-C5FBAD4C5AE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052961-5ADC-4465-9B95-E6D4A490D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16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5134DE69-78FD-4342-B6EE-A6D040208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11" y="573583"/>
            <a:ext cx="3997583" cy="57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A94A-DBAE-437A-855C-04BF5741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Treasurer’s Report: Don Carlson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41D14-6BBF-4825-9797-0A4A980C2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6" y="1511808"/>
            <a:ext cx="10890504" cy="46651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Current Balance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Bills Paid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Online donations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Other donations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Other financial issues as 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A8331-AD06-421F-8FF6-A015BB93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71F6-89C4-4D03-933D-C5FBAD4C5A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8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7A762-AC4F-4AB3-B235-60253B53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067"/>
            <a:ext cx="7196391" cy="1226822"/>
          </a:xfrm>
        </p:spPr>
        <p:txBody>
          <a:bodyPr>
            <a:normAutofit/>
          </a:bodyPr>
          <a:lstStyle/>
          <a:p>
            <a:r>
              <a:rPr lang="en-US" sz="3600" dirty="0"/>
              <a:t>Public Affairs Report: Annie Mason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F833F-E5BF-4FCE-93CC-CB912A850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08" y="1552947"/>
            <a:ext cx="6558374" cy="4985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3366FF"/>
                </a:solidFill>
              </a:rPr>
              <a:t>svdpstfaustina.org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E3024-34F7-4C5C-8D68-E0A20CE95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3" r="224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F2C13-1FB4-42D1-BFD1-A679DFE5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D4C71F6-89C4-4D03-933D-C5FBAD4C5AE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61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7426</TotalTime>
  <Words>813</Words>
  <Application>Microsoft Office PowerPoint</Application>
  <PresentationFormat>Widescreen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Rosario</vt:lpstr>
      <vt:lpstr>var(--e-global-typography-primary-font-family)</vt:lpstr>
      <vt:lpstr>Wingdings</vt:lpstr>
      <vt:lpstr>Office Theme</vt:lpstr>
      <vt:lpstr>St Faustina Conference Saint Vincent de Paul Society</vt:lpstr>
      <vt:lpstr>Agenda</vt:lpstr>
      <vt:lpstr>Saint Nicholas of Myra Patron Saint of Children</vt:lpstr>
      <vt:lpstr>PowerPoint Presentation</vt:lpstr>
      <vt:lpstr>Pray for Our Vincentians</vt:lpstr>
      <vt:lpstr>PowerPoint Presentation</vt:lpstr>
      <vt:lpstr>Spiritual Advisor’s Presentation</vt:lpstr>
      <vt:lpstr>Treasurer’s Report: Don Carlson</vt:lpstr>
      <vt:lpstr>Public Affairs Report: Annie Mason</vt:lpstr>
      <vt:lpstr>Emergency Assistance</vt:lpstr>
      <vt:lpstr>President’s Report</vt:lpstr>
      <vt:lpstr>Santa’s Sack</vt:lpstr>
      <vt:lpstr>PowerPoint Presentation</vt:lpstr>
      <vt:lpstr>PowerPoint Presentation</vt:lpstr>
      <vt:lpstr>Santa’s Sack</vt:lpstr>
      <vt:lpstr>PowerPoint Presentation</vt:lpstr>
      <vt:lpstr>Saint Faustina Youth Conference</vt:lpstr>
      <vt:lpstr>REMINDER</vt:lpstr>
      <vt:lpstr>Secretary’s Report: Amy Whittaker</vt:lpstr>
      <vt:lpstr>New Business: open to all members</vt:lpstr>
      <vt:lpstr>Closing Prayer &amp; Spiritual Advice: Father Eversole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Faustina Conference Saint Vincent de Paul Society</dc:title>
  <dc:creator>David Scharett</dc:creator>
  <cp:lastModifiedBy>David Scharett</cp:lastModifiedBy>
  <cp:revision>219</cp:revision>
  <cp:lastPrinted>2021-12-11T12:34:42Z</cp:lastPrinted>
  <dcterms:created xsi:type="dcterms:W3CDTF">2021-02-01T16:50:23Z</dcterms:created>
  <dcterms:modified xsi:type="dcterms:W3CDTF">2021-12-11T12:39:17Z</dcterms:modified>
</cp:coreProperties>
</file>